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5"/>
  </p:notesMasterIdLst>
  <p:handoutMasterIdLst>
    <p:handoutMasterId r:id="rId16"/>
  </p:handoutMasterIdLst>
  <p:sldIdLst>
    <p:sldId id="256" r:id="rId2"/>
    <p:sldId id="257" r:id="rId3"/>
    <p:sldId id="258" r:id="rId4"/>
    <p:sldId id="259" r:id="rId5"/>
    <p:sldId id="264" r:id="rId6"/>
    <p:sldId id="265" r:id="rId7"/>
    <p:sldId id="267" r:id="rId8"/>
    <p:sldId id="266" r:id="rId9"/>
    <p:sldId id="268" r:id="rId10"/>
    <p:sldId id="260" r:id="rId11"/>
    <p:sldId id="261" r:id="rId12"/>
    <p:sldId id="262" r:id="rId13"/>
    <p:sldId id="263" r:id="rId1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56760" autoAdjust="0"/>
  </p:normalViewPr>
  <p:slideViewPr>
    <p:cSldViewPr snapToGrid="0">
      <p:cViewPr varScale="1">
        <p:scale>
          <a:sx n="62" d="100"/>
          <a:sy n="62" d="100"/>
        </p:scale>
        <p:origin x="1164" y="72"/>
      </p:cViewPr>
      <p:guideLst/>
    </p:cSldViewPr>
  </p:slideViewPr>
  <p:outlineViewPr>
    <p:cViewPr>
      <p:scale>
        <a:sx n="33" d="100"/>
        <a:sy n="33" d="100"/>
      </p:scale>
      <p:origin x="0" y="-18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EC0E25-2686-4160-9C6F-2787A6A0619E}"/>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r>
              <a:rPr lang="en-US" dirty="0"/>
              <a:t>Sharing Family and History Through Food, OHCE </a:t>
            </a:r>
          </a:p>
        </p:txBody>
      </p:sp>
      <p:sp>
        <p:nvSpPr>
          <p:cNvPr id="3" name="Date Placeholder 2">
            <a:extLst>
              <a:ext uri="{FF2B5EF4-FFF2-40B4-BE49-F238E27FC236}">
                <a16:creationId xmlns:a16="http://schemas.microsoft.com/office/drawing/2014/main" id="{CCE850EF-1DDD-43C6-B208-19972E2B5E1E}"/>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r>
              <a:rPr lang="en-US" dirty="0"/>
              <a:t>2021</a:t>
            </a:r>
          </a:p>
        </p:txBody>
      </p:sp>
      <p:sp>
        <p:nvSpPr>
          <p:cNvPr id="4" name="Footer Placeholder 3">
            <a:extLst>
              <a:ext uri="{FF2B5EF4-FFF2-40B4-BE49-F238E27FC236}">
                <a16:creationId xmlns:a16="http://schemas.microsoft.com/office/drawing/2014/main" id="{C0298E9B-C488-49DA-8C88-3724CEE5BF2F}"/>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dirty="0"/>
              <a:t>Oklahoma Cooperative Extension Service</a:t>
            </a:r>
          </a:p>
        </p:txBody>
      </p:sp>
      <p:sp>
        <p:nvSpPr>
          <p:cNvPr id="5" name="Slide Number Placeholder 4">
            <a:extLst>
              <a:ext uri="{FF2B5EF4-FFF2-40B4-BE49-F238E27FC236}">
                <a16:creationId xmlns:a16="http://schemas.microsoft.com/office/drawing/2014/main" id="{4A37024E-9768-4376-B806-AEB15CBB1544}"/>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7446B11-02F3-4AC8-B34E-85FA2BEDC306}" type="slidenum">
              <a:rPr lang="en-US" smtClean="0"/>
              <a:t>‹#›</a:t>
            </a:fld>
            <a:endParaRPr lang="en-US" dirty="0"/>
          </a:p>
        </p:txBody>
      </p:sp>
    </p:spTree>
    <p:extLst>
      <p:ext uri="{BB962C8B-B14F-4D97-AF65-F5344CB8AC3E}">
        <p14:creationId xmlns:p14="http://schemas.microsoft.com/office/powerpoint/2010/main" val="262105377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r>
              <a:rPr lang="en-US" dirty="0"/>
              <a:t>Sharing Family and History Through Food, OHCE </a:t>
            </a:r>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r>
              <a:rPr lang="en-US" dirty="0"/>
              <a:t>2021</a:t>
            </a:r>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dirty="0"/>
              <a:t>Oklahoma Cooperative Extension Service</a:t>
            </a: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69A51F1-2A78-4FE7-AD13-DD81A7996BDB}" type="slidenum">
              <a:rPr lang="en-US" smtClean="0"/>
              <a:t>‹#›</a:t>
            </a:fld>
            <a:endParaRPr lang="en-US" dirty="0"/>
          </a:p>
        </p:txBody>
      </p:sp>
    </p:spTree>
    <p:extLst>
      <p:ext uri="{BB962C8B-B14F-4D97-AF65-F5344CB8AC3E}">
        <p14:creationId xmlns:p14="http://schemas.microsoft.com/office/powerpoint/2010/main" val="420743813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leader lesson “Sharing Family and History Through Food.”</a:t>
            </a:r>
          </a:p>
        </p:txBody>
      </p:sp>
      <p:sp>
        <p:nvSpPr>
          <p:cNvPr id="4" name="Header Placeholder 3"/>
          <p:cNvSpPr>
            <a:spLocks noGrp="1"/>
          </p:cNvSpPr>
          <p:nvPr>
            <p:ph type="hdr" sz="quarter"/>
          </p:nvPr>
        </p:nvSpPr>
        <p:spPr/>
        <p:txBody>
          <a:bodyPr/>
          <a:lstStyle/>
          <a:p>
            <a:r>
              <a:rPr lang="en-US" dirty="0"/>
              <a:t>Sharing Family and History Through Food, OHCE </a:t>
            </a:r>
          </a:p>
        </p:txBody>
      </p:sp>
      <p:sp>
        <p:nvSpPr>
          <p:cNvPr id="5" name="Date Placeholder 4"/>
          <p:cNvSpPr>
            <a:spLocks noGrp="1"/>
          </p:cNvSpPr>
          <p:nvPr>
            <p:ph type="dt" idx="1"/>
          </p:nvPr>
        </p:nvSpPr>
        <p:spPr/>
        <p:txBody>
          <a:bodyPr/>
          <a:lstStyle/>
          <a:p>
            <a:r>
              <a:rPr lang="en-US" dirty="0"/>
              <a:t>2021</a:t>
            </a:r>
          </a:p>
        </p:txBody>
      </p:sp>
      <p:sp>
        <p:nvSpPr>
          <p:cNvPr id="6" name="Footer Placeholder 5"/>
          <p:cNvSpPr>
            <a:spLocks noGrp="1"/>
          </p:cNvSpPr>
          <p:nvPr>
            <p:ph type="ftr" sz="quarter" idx="4"/>
          </p:nvPr>
        </p:nvSpPr>
        <p:spPr/>
        <p:txBody>
          <a:bodyPr/>
          <a:lstStyle/>
          <a:p>
            <a:r>
              <a:rPr lang="en-US" dirty="0"/>
              <a:t>Oklahoma Cooperative Extension Service</a:t>
            </a:r>
          </a:p>
        </p:txBody>
      </p:sp>
      <p:sp>
        <p:nvSpPr>
          <p:cNvPr id="7" name="Slide Number Placeholder 6"/>
          <p:cNvSpPr>
            <a:spLocks noGrp="1"/>
          </p:cNvSpPr>
          <p:nvPr>
            <p:ph type="sldNum" sz="quarter" idx="5"/>
          </p:nvPr>
        </p:nvSpPr>
        <p:spPr/>
        <p:txBody>
          <a:bodyPr/>
          <a:lstStyle/>
          <a:p>
            <a:fld id="{469A51F1-2A78-4FE7-AD13-DD81A7996BDB}" type="slidenum">
              <a:rPr lang="en-US" smtClean="0"/>
              <a:t>1</a:t>
            </a:fld>
            <a:endParaRPr lang="en-US" dirty="0"/>
          </a:p>
        </p:txBody>
      </p:sp>
    </p:spTree>
    <p:extLst>
      <p:ext uri="{BB962C8B-B14F-4D97-AF65-F5344CB8AC3E}">
        <p14:creationId xmlns:p14="http://schemas.microsoft.com/office/powerpoint/2010/main" val="1131186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and memories go hand in hand. Use food and food experiences to </a:t>
            </a:r>
          </a:p>
          <a:p>
            <a:pPr marL="176679" indent="-176679">
              <a:buFont typeface="Arial" panose="020B0604020202020204" pitchFamily="34" charset="0"/>
              <a:buChar char="•"/>
            </a:pPr>
            <a:r>
              <a:rPr lang="en-US" dirty="0"/>
              <a:t>Share memories and family history</a:t>
            </a:r>
          </a:p>
          <a:p>
            <a:pPr marL="176679" indent="-176679">
              <a:buFont typeface="Arial" panose="020B0604020202020204" pitchFamily="34" charset="0"/>
              <a:buChar char="•"/>
            </a:pPr>
            <a:r>
              <a:rPr lang="en-US" dirty="0"/>
              <a:t>Create memories with children</a:t>
            </a:r>
          </a:p>
          <a:p>
            <a:pPr marL="176679" indent="-176679">
              <a:buFont typeface="Arial" panose="020B0604020202020204" pitchFamily="34" charset="0"/>
              <a:buChar char="•"/>
            </a:pPr>
            <a:r>
              <a:rPr lang="en-US" dirty="0"/>
              <a:t>And as a fun way to teach basic skills</a:t>
            </a:r>
          </a:p>
          <a:p>
            <a:endParaRPr lang="en-US" dirty="0"/>
          </a:p>
        </p:txBody>
      </p:sp>
      <p:sp>
        <p:nvSpPr>
          <p:cNvPr id="4" name="Header Placeholder 3"/>
          <p:cNvSpPr>
            <a:spLocks noGrp="1"/>
          </p:cNvSpPr>
          <p:nvPr>
            <p:ph type="hdr" sz="quarter"/>
          </p:nvPr>
        </p:nvSpPr>
        <p:spPr/>
        <p:txBody>
          <a:bodyPr/>
          <a:lstStyle/>
          <a:p>
            <a:r>
              <a:rPr lang="en-US" dirty="0"/>
              <a:t>Sharing Family and History Through Food, OHCE </a:t>
            </a:r>
          </a:p>
        </p:txBody>
      </p:sp>
      <p:sp>
        <p:nvSpPr>
          <p:cNvPr id="5" name="Date Placeholder 4"/>
          <p:cNvSpPr>
            <a:spLocks noGrp="1"/>
          </p:cNvSpPr>
          <p:nvPr>
            <p:ph type="dt" idx="1"/>
          </p:nvPr>
        </p:nvSpPr>
        <p:spPr/>
        <p:txBody>
          <a:bodyPr/>
          <a:lstStyle/>
          <a:p>
            <a:r>
              <a:rPr lang="en-US" dirty="0"/>
              <a:t>2021</a:t>
            </a:r>
          </a:p>
        </p:txBody>
      </p:sp>
      <p:sp>
        <p:nvSpPr>
          <p:cNvPr id="6" name="Footer Placeholder 5"/>
          <p:cNvSpPr>
            <a:spLocks noGrp="1"/>
          </p:cNvSpPr>
          <p:nvPr>
            <p:ph type="ftr" sz="quarter" idx="4"/>
          </p:nvPr>
        </p:nvSpPr>
        <p:spPr/>
        <p:txBody>
          <a:bodyPr/>
          <a:lstStyle/>
          <a:p>
            <a:r>
              <a:rPr lang="en-US" dirty="0"/>
              <a:t>Oklahoma Cooperative Extension Service</a:t>
            </a:r>
          </a:p>
        </p:txBody>
      </p:sp>
      <p:sp>
        <p:nvSpPr>
          <p:cNvPr id="7" name="Slide Number Placeholder 6"/>
          <p:cNvSpPr>
            <a:spLocks noGrp="1"/>
          </p:cNvSpPr>
          <p:nvPr>
            <p:ph type="sldNum" sz="quarter" idx="5"/>
          </p:nvPr>
        </p:nvSpPr>
        <p:spPr/>
        <p:txBody>
          <a:bodyPr/>
          <a:lstStyle/>
          <a:p>
            <a:fld id="{469A51F1-2A78-4FE7-AD13-DD81A7996BDB}" type="slidenum">
              <a:rPr lang="en-US" smtClean="0"/>
              <a:t>10</a:t>
            </a:fld>
            <a:endParaRPr lang="en-US" dirty="0"/>
          </a:p>
        </p:txBody>
      </p:sp>
    </p:spTree>
    <p:extLst>
      <p:ext uri="{BB962C8B-B14F-4D97-AF65-F5344CB8AC3E}">
        <p14:creationId xmlns:p14="http://schemas.microsoft.com/office/powerpoint/2010/main" val="1416685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Oklahoma Cooperative Extension Service is committed to providing education programs and activities to help the people of Oklahoma improve their quality of life. </a:t>
            </a:r>
          </a:p>
          <a:p>
            <a:r>
              <a:rPr lang="en-US" dirty="0"/>
              <a:t>We evaluate our programs and activities to make sure they are helping people like they are intended to.</a:t>
            </a:r>
          </a:p>
          <a:p>
            <a:r>
              <a:rPr lang="en-US" dirty="0"/>
              <a:t>Today we invite you to complete an evaluation of this program.  It asks about things you may have done before attending this Extension program and how you are going to use what you learned in the future.</a:t>
            </a:r>
          </a:p>
          <a:p>
            <a:r>
              <a:rPr lang="en-US" dirty="0"/>
              <a:t>If you do not want to answer any question, just leave it blank.</a:t>
            </a:r>
          </a:p>
          <a:p>
            <a:r>
              <a:rPr lang="en-US" dirty="0"/>
              <a:t>No one will see your answers.</a:t>
            </a:r>
          </a:p>
          <a:p>
            <a:r>
              <a:rPr lang="en-US" dirty="0"/>
              <a:t>Any written results will not include your name or anything that would identify you.</a:t>
            </a:r>
          </a:p>
          <a:p>
            <a:r>
              <a:rPr lang="en-US" dirty="0"/>
              <a:t>I will collect your copy of the evaluation before you leave today and turn it into the county extension office. Thank you for doing this. </a:t>
            </a:r>
          </a:p>
        </p:txBody>
      </p:sp>
      <p:sp>
        <p:nvSpPr>
          <p:cNvPr id="4" name="Header Placeholder 3"/>
          <p:cNvSpPr>
            <a:spLocks noGrp="1"/>
          </p:cNvSpPr>
          <p:nvPr>
            <p:ph type="hdr" sz="quarter"/>
          </p:nvPr>
        </p:nvSpPr>
        <p:spPr/>
        <p:txBody>
          <a:bodyPr/>
          <a:lstStyle/>
          <a:p>
            <a:r>
              <a:rPr lang="en-US" dirty="0"/>
              <a:t>Sharing Family and History Through Food, OHCE </a:t>
            </a:r>
          </a:p>
        </p:txBody>
      </p:sp>
      <p:sp>
        <p:nvSpPr>
          <p:cNvPr id="5" name="Date Placeholder 4"/>
          <p:cNvSpPr>
            <a:spLocks noGrp="1"/>
          </p:cNvSpPr>
          <p:nvPr>
            <p:ph type="dt" idx="1"/>
          </p:nvPr>
        </p:nvSpPr>
        <p:spPr/>
        <p:txBody>
          <a:bodyPr/>
          <a:lstStyle/>
          <a:p>
            <a:r>
              <a:rPr lang="en-US" dirty="0"/>
              <a:t>2021</a:t>
            </a:r>
          </a:p>
        </p:txBody>
      </p:sp>
      <p:sp>
        <p:nvSpPr>
          <p:cNvPr id="6" name="Footer Placeholder 5"/>
          <p:cNvSpPr>
            <a:spLocks noGrp="1"/>
          </p:cNvSpPr>
          <p:nvPr>
            <p:ph type="ftr" sz="quarter" idx="4"/>
          </p:nvPr>
        </p:nvSpPr>
        <p:spPr/>
        <p:txBody>
          <a:bodyPr/>
          <a:lstStyle/>
          <a:p>
            <a:r>
              <a:rPr lang="en-US" dirty="0"/>
              <a:t>Oklahoma Cooperative Extension Service</a:t>
            </a:r>
          </a:p>
        </p:txBody>
      </p:sp>
      <p:sp>
        <p:nvSpPr>
          <p:cNvPr id="7" name="Slide Number Placeholder 6"/>
          <p:cNvSpPr>
            <a:spLocks noGrp="1"/>
          </p:cNvSpPr>
          <p:nvPr>
            <p:ph type="sldNum" sz="quarter" idx="5"/>
          </p:nvPr>
        </p:nvSpPr>
        <p:spPr/>
        <p:txBody>
          <a:bodyPr/>
          <a:lstStyle/>
          <a:p>
            <a:fld id="{469A51F1-2A78-4FE7-AD13-DD81A7996BDB}" type="slidenum">
              <a:rPr lang="en-US" smtClean="0"/>
              <a:t>11</a:t>
            </a:fld>
            <a:endParaRPr lang="en-US" dirty="0"/>
          </a:p>
        </p:txBody>
      </p:sp>
    </p:spTree>
    <p:extLst>
      <p:ext uri="{BB962C8B-B14F-4D97-AF65-F5344CB8AC3E}">
        <p14:creationId xmlns:p14="http://schemas.microsoft.com/office/powerpoint/2010/main" val="2556191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Sharing Family and History Through Food, OHCE </a:t>
            </a:r>
            <a:endParaRPr lang="en-US" dirty="0"/>
          </a:p>
        </p:txBody>
      </p:sp>
      <p:sp>
        <p:nvSpPr>
          <p:cNvPr id="5" name="Date Placeholder 4"/>
          <p:cNvSpPr>
            <a:spLocks noGrp="1"/>
          </p:cNvSpPr>
          <p:nvPr>
            <p:ph type="dt" idx="1"/>
          </p:nvPr>
        </p:nvSpPr>
        <p:spPr/>
        <p:txBody>
          <a:bodyPr/>
          <a:lstStyle/>
          <a:p>
            <a:r>
              <a:rPr lang="en-US"/>
              <a:t>2021</a:t>
            </a:r>
            <a:endParaRPr lang="en-US" dirty="0"/>
          </a:p>
        </p:txBody>
      </p:sp>
      <p:sp>
        <p:nvSpPr>
          <p:cNvPr id="6" name="Footer Placeholder 5"/>
          <p:cNvSpPr>
            <a:spLocks noGrp="1"/>
          </p:cNvSpPr>
          <p:nvPr>
            <p:ph type="ftr" sz="quarter" idx="4"/>
          </p:nvPr>
        </p:nvSpPr>
        <p:spPr/>
        <p:txBody>
          <a:bodyPr/>
          <a:lstStyle/>
          <a:p>
            <a:r>
              <a:rPr lang="en-US"/>
              <a:t>Oklahoma Cooperative Extension Service</a:t>
            </a:r>
            <a:endParaRPr lang="en-US" dirty="0"/>
          </a:p>
        </p:txBody>
      </p:sp>
      <p:sp>
        <p:nvSpPr>
          <p:cNvPr id="7" name="Slide Number Placeholder 6"/>
          <p:cNvSpPr>
            <a:spLocks noGrp="1"/>
          </p:cNvSpPr>
          <p:nvPr>
            <p:ph type="sldNum" sz="quarter" idx="5"/>
          </p:nvPr>
        </p:nvSpPr>
        <p:spPr/>
        <p:txBody>
          <a:bodyPr/>
          <a:lstStyle/>
          <a:p>
            <a:fld id="{469A51F1-2A78-4FE7-AD13-DD81A7996BDB}" type="slidenum">
              <a:rPr lang="en-US" smtClean="0"/>
              <a:t>12</a:t>
            </a:fld>
            <a:endParaRPr lang="en-US" dirty="0"/>
          </a:p>
        </p:txBody>
      </p:sp>
    </p:spTree>
    <p:extLst>
      <p:ext uri="{BB962C8B-B14F-4D97-AF65-F5344CB8AC3E}">
        <p14:creationId xmlns:p14="http://schemas.microsoft.com/office/powerpoint/2010/main" val="1166043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Sharing Family and History Through Food, OHCE </a:t>
            </a:r>
            <a:endParaRPr lang="en-US" dirty="0"/>
          </a:p>
        </p:txBody>
      </p:sp>
      <p:sp>
        <p:nvSpPr>
          <p:cNvPr id="5" name="Date Placeholder 4"/>
          <p:cNvSpPr>
            <a:spLocks noGrp="1"/>
          </p:cNvSpPr>
          <p:nvPr>
            <p:ph type="dt" idx="1"/>
          </p:nvPr>
        </p:nvSpPr>
        <p:spPr/>
        <p:txBody>
          <a:bodyPr/>
          <a:lstStyle/>
          <a:p>
            <a:r>
              <a:rPr lang="en-US"/>
              <a:t>2021</a:t>
            </a:r>
            <a:endParaRPr lang="en-US" dirty="0"/>
          </a:p>
        </p:txBody>
      </p:sp>
      <p:sp>
        <p:nvSpPr>
          <p:cNvPr id="6" name="Footer Placeholder 5"/>
          <p:cNvSpPr>
            <a:spLocks noGrp="1"/>
          </p:cNvSpPr>
          <p:nvPr>
            <p:ph type="ftr" sz="quarter" idx="4"/>
          </p:nvPr>
        </p:nvSpPr>
        <p:spPr/>
        <p:txBody>
          <a:bodyPr/>
          <a:lstStyle/>
          <a:p>
            <a:r>
              <a:rPr lang="en-US"/>
              <a:t>Oklahoma Cooperative Extension Service</a:t>
            </a:r>
            <a:endParaRPr lang="en-US" dirty="0"/>
          </a:p>
        </p:txBody>
      </p:sp>
      <p:sp>
        <p:nvSpPr>
          <p:cNvPr id="7" name="Slide Number Placeholder 6"/>
          <p:cNvSpPr>
            <a:spLocks noGrp="1"/>
          </p:cNvSpPr>
          <p:nvPr>
            <p:ph type="sldNum" sz="quarter" idx="5"/>
          </p:nvPr>
        </p:nvSpPr>
        <p:spPr/>
        <p:txBody>
          <a:bodyPr/>
          <a:lstStyle/>
          <a:p>
            <a:fld id="{469A51F1-2A78-4FE7-AD13-DD81A7996BDB}" type="slidenum">
              <a:rPr lang="en-US" smtClean="0"/>
              <a:t>13</a:t>
            </a:fld>
            <a:endParaRPr lang="en-US" dirty="0"/>
          </a:p>
        </p:txBody>
      </p:sp>
    </p:spTree>
    <p:extLst>
      <p:ext uri="{BB962C8B-B14F-4D97-AF65-F5344CB8AC3E}">
        <p14:creationId xmlns:p14="http://schemas.microsoft.com/office/powerpoint/2010/main" val="240085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think about it memories, good and bad, are often tied to food. </a:t>
            </a:r>
          </a:p>
          <a:p>
            <a:r>
              <a:rPr lang="en-US" dirty="0"/>
              <a:t>Sharing food with children is a good opportunity to share those memories about your life, your family history, even the history of your area, the nation and the world. And to create some new memories for both you and them as you go.</a:t>
            </a:r>
          </a:p>
        </p:txBody>
      </p:sp>
      <p:sp>
        <p:nvSpPr>
          <p:cNvPr id="4" name="Header Placeholder 3"/>
          <p:cNvSpPr>
            <a:spLocks noGrp="1"/>
          </p:cNvSpPr>
          <p:nvPr>
            <p:ph type="hdr" sz="quarter"/>
          </p:nvPr>
        </p:nvSpPr>
        <p:spPr/>
        <p:txBody>
          <a:bodyPr/>
          <a:lstStyle/>
          <a:p>
            <a:r>
              <a:rPr lang="en-US" dirty="0"/>
              <a:t>Sharing Family and History Through Food, OHCE </a:t>
            </a:r>
          </a:p>
        </p:txBody>
      </p:sp>
      <p:sp>
        <p:nvSpPr>
          <p:cNvPr id="5" name="Date Placeholder 4"/>
          <p:cNvSpPr>
            <a:spLocks noGrp="1"/>
          </p:cNvSpPr>
          <p:nvPr>
            <p:ph type="dt" idx="1"/>
          </p:nvPr>
        </p:nvSpPr>
        <p:spPr/>
        <p:txBody>
          <a:bodyPr/>
          <a:lstStyle/>
          <a:p>
            <a:r>
              <a:rPr lang="en-US" dirty="0"/>
              <a:t>2021</a:t>
            </a:r>
          </a:p>
        </p:txBody>
      </p:sp>
      <p:sp>
        <p:nvSpPr>
          <p:cNvPr id="6" name="Footer Placeholder 5"/>
          <p:cNvSpPr>
            <a:spLocks noGrp="1"/>
          </p:cNvSpPr>
          <p:nvPr>
            <p:ph type="ftr" sz="quarter" idx="4"/>
          </p:nvPr>
        </p:nvSpPr>
        <p:spPr/>
        <p:txBody>
          <a:bodyPr/>
          <a:lstStyle/>
          <a:p>
            <a:r>
              <a:rPr lang="en-US" dirty="0"/>
              <a:t>Oklahoma Cooperative Extension Service</a:t>
            </a:r>
          </a:p>
        </p:txBody>
      </p:sp>
      <p:sp>
        <p:nvSpPr>
          <p:cNvPr id="7" name="Slide Number Placeholder 6"/>
          <p:cNvSpPr>
            <a:spLocks noGrp="1"/>
          </p:cNvSpPr>
          <p:nvPr>
            <p:ph type="sldNum" sz="quarter" idx="5"/>
          </p:nvPr>
        </p:nvSpPr>
        <p:spPr/>
        <p:txBody>
          <a:bodyPr/>
          <a:lstStyle/>
          <a:p>
            <a:fld id="{469A51F1-2A78-4FE7-AD13-DD81A7996BDB}" type="slidenum">
              <a:rPr lang="en-US" smtClean="0"/>
              <a:t>2</a:t>
            </a:fld>
            <a:endParaRPr lang="en-US" dirty="0"/>
          </a:p>
        </p:txBody>
      </p:sp>
    </p:spTree>
    <p:extLst>
      <p:ext uri="{BB962C8B-B14F-4D97-AF65-F5344CB8AC3E}">
        <p14:creationId xmlns:p14="http://schemas.microsoft.com/office/powerpoint/2010/main" val="224160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of today’s lesson are to: </a:t>
            </a:r>
          </a:p>
          <a:p>
            <a:pPr marL="176679" indent="-176679">
              <a:buFont typeface="Arial" panose="020B0604020202020204" pitchFamily="34" charset="0"/>
              <a:buChar char="•"/>
            </a:pPr>
            <a:r>
              <a:rPr lang="en-US" dirty="0"/>
              <a:t>Use shared memories and experiences to grow closer to children.</a:t>
            </a:r>
          </a:p>
          <a:p>
            <a:pPr marL="176679" indent="-176679">
              <a:buFont typeface="Arial" panose="020B0604020202020204" pitchFamily="34" charset="0"/>
              <a:buChar char="•"/>
            </a:pPr>
            <a:r>
              <a:rPr lang="en-US" dirty="0"/>
              <a:t>Use shared food experiences to teach family history.</a:t>
            </a:r>
          </a:p>
          <a:p>
            <a:pPr marL="176679" indent="-176679">
              <a:buFont typeface="Arial" panose="020B0604020202020204" pitchFamily="34" charset="0"/>
              <a:buChar char="•"/>
            </a:pPr>
            <a:r>
              <a:rPr lang="en-US" dirty="0"/>
              <a:t>And to teach children basic cooking skills.</a:t>
            </a:r>
          </a:p>
          <a:p>
            <a:endParaRPr lang="en-US" dirty="0"/>
          </a:p>
        </p:txBody>
      </p:sp>
      <p:sp>
        <p:nvSpPr>
          <p:cNvPr id="4" name="Header Placeholder 3"/>
          <p:cNvSpPr>
            <a:spLocks noGrp="1"/>
          </p:cNvSpPr>
          <p:nvPr>
            <p:ph type="hdr" sz="quarter"/>
          </p:nvPr>
        </p:nvSpPr>
        <p:spPr/>
        <p:txBody>
          <a:bodyPr/>
          <a:lstStyle/>
          <a:p>
            <a:r>
              <a:rPr lang="en-US" dirty="0"/>
              <a:t>Sharing Family and History Through Food, OHCE </a:t>
            </a:r>
          </a:p>
        </p:txBody>
      </p:sp>
      <p:sp>
        <p:nvSpPr>
          <p:cNvPr id="5" name="Date Placeholder 4"/>
          <p:cNvSpPr>
            <a:spLocks noGrp="1"/>
          </p:cNvSpPr>
          <p:nvPr>
            <p:ph type="dt" idx="1"/>
          </p:nvPr>
        </p:nvSpPr>
        <p:spPr/>
        <p:txBody>
          <a:bodyPr/>
          <a:lstStyle/>
          <a:p>
            <a:r>
              <a:rPr lang="en-US" dirty="0"/>
              <a:t>2021</a:t>
            </a:r>
          </a:p>
        </p:txBody>
      </p:sp>
      <p:sp>
        <p:nvSpPr>
          <p:cNvPr id="6" name="Footer Placeholder 5"/>
          <p:cNvSpPr>
            <a:spLocks noGrp="1"/>
          </p:cNvSpPr>
          <p:nvPr>
            <p:ph type="ftr" sz="quarter" idx="4"/>
          </p:nvPr>
        </p:nvSpPr>
        <p:spPr/>
        <p:txBody>
          <a:bodyPr/>
          <a:lstStyle/>
          <a:p>
            <a:r>
              <a:rPr lang="en-US" dirty="0"/>
              <a:t>Oklahoma Cooperative Extension Service</a:t>
            </a:r>
          </a:p>
        </p:txBody>
      </p:sp>
      <p:sp>
        <p:nvSpPr>
          <p:cNvPr id="7" name="Slide Number Placeholder 6"/>
          <p:cNvSpPr>
            <a:spLocks noGrp="1"/>
          </p:cNvSpPr>
          <p:nvPr>
            <p:ph type="sldNum" sz="quarter" idx="5"/>
          </p:nvPr>
        </p:nvSpPr>
        <p:spPr/>
        <p:txBody>
          <a:bodyPr/>
          <a:lstStyle/>
          <a:p>
            <a:fld id="{469A51F1-2A78-4FE7-AD13-DD81A7996BDB}" type="slidenum">
              <a:rPr lang="en-US" smtClean="0"/>
              <a:t>3</a:t>
            </a:fld>
            <a:endParaRPr lang="en-US" dirty="0"/>
          </a:p>
        </p:txBody>
      </p:sp>
    </p:spTree>
    <p:extLst>
      <p:ext uri="{BB962C8B-B14F-4D97-AF65-F5344CB8AC3E}">
        <p14:creationId xmlns:p14="http://schemas.microsoft.com/office/powerpoint/2010/main" val="82174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memories are more than taste, smell, color and texture.</a:t>
            </a:r>
          </a:p>
          <a:p>
            <a:r>
              <a:rPr lang="en-US" dirty="0"/>
              <a:t>They tend to be the strongest associative memories we have because they involve all our senses. As those memories are made they combine with where you were at the time, what was happening, what was being said, how you felt, colors and smells beyond the food. Everything that was going on at the time. </a:t>
            </a:r>
          </a:p>
          <a:p>
            <a:r>
              <a:rPr lang="en-US" dirty="0"/>
              <a:t>For example, think of cotton candy and what else comes to mind? Perhaps a ball game, a visit to a county fair or a school festival. Or how about an ice cream cone. Does it bring back a special day at the zoo? Did it melt down your arm? Did you get in trouble because you got chocolate all over your clothes? Was the weather hot or rainy? So many memories can be tied to one food. </a:t>
            </a:r>
          </a:p>
        </p:txBody>
      </p:sp>
      <p:sp>
        <p:nvSpPr>
          <p:cNvPr id="4" name="Header Placeholder 3"/>
          <p:cNvSpPr>
            <a:spLocks noGrp="1"/>
          </p:cNvSpPr>
          <p:nvPr>
            <p:ph type="hdr" sz="quarter"/>
          </p:nvPr>
        </p:nvSpPr>
        <p:spPr/>
        <p:txBody>
          <a:bodyPr/>
          <a:lstStyle/>
          <a:p>
            <a:r>
              <a:rPr lang="en-US" dirty="0"/>
              <a:t>Sharing Family and History Through Food, OHCE </a:t>
            </a:r>
          </a:p>
        </p:txBody>
      </p:sp>
      <p:sp>
        <p:nvSpPr>
          <p:cNvPr id="5" name="Date Placeholder 4"/>
          <p:cNvSpPr>
            <a:spLocks noGrp="1"/>
          </p:cNvSpPr>
          <p:nvPr>
            <p:ph type="dt" idx="1"/>
          </p:nvPr>
        </p:nvSpPr>
        <p:spPr/>
        <p:txBody>
          <a:bodyPr/>
          <a:lstStyle/>
          <a:p>
            <a:r>
              <a:rPr lang="en-US" dirty="0"/>
              <a:t>2021</a:t>
            </a:r>
          </a:p>
        </p:txBody>
      </p:sp>
      <p:sp>
        <p:nvSpPr>
          <p:cNvPr id="6" name="Footer Placeholder 5"/>
          <p:cNvSpPr>
            <a:spLocks noGrp="1"/>
          </p:cNvSpPr>
          <p:nvPr>
            <p:ph type="ftr" sz="quarter" idx="4"/>
          </p:nvPr>
        </p:nvSpPr>
        <p:spPr/>
        <p:txBody>
          <a:bodyPr/>
          <a:lstStyle/>
          <a:p>
            <a:r>
              <a:rPr lang="en-US" dirty="0"/>
              <a:t>Oklahoma Cooperative Extension Service</a:t>
            </a:r>
          </a:p>
        </p:txBody>
      </p:sp>
      <p:sp>
        <p:nvSpPr>
          <p:cNvPr id="7" name="Slide Number Placeholder 6"/>
          <p:cNvSpPr>
            <a:spLocks noGrp="1"/>
          </p:cNvSpPr>
          <p:nvPr>
            <p:ph type="sldNum" sz="quarter" idx="5"/>
          </p:nvPr>
        </p:nvSpPr>
        <p:spPr/>
        <p:txBody>
          <a:bodyPr/>
          <a:lstStyle/>
          <a:p>
            <a:fld id="{469A51F1-2A78-4FE7-AD13-DD81A7996BDB}" type="slidenum">
              <a:rPr lang="en-US" smtClean="0"/>
              <a:t>4</a:t>
            </a:fld>
            <a:endParaRPr lang="en-US" dirty="0"/>
          </a:p>
        </p:txBody>
      </p:sp>
    </p:spTree>
    <p:extLst>
      <p:ext uri="{BB962C8B-B14F-4D97-AF65-F5344CB8AC3E}">
        <p14:creationId xmlns:p14="http://schemas.microsoft.com/office/powerpoint/2010/main" val="414850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couple of theories on why there is such a strong connection between memory and food. </a:t>
            </a:r>
          </a:p>
          <a:p>
            <a:pPr marL="235572" indent="-235572">
              <a:buFont typeface="Arial" panose="020B0604020202020204" pitchFamily="34" charset="0"/>
              <a:buChar char="•"/>
            </a:pPr>
            <a:r>
              <a:rPr lang="en-US" dirty="0"/>
              <a:t>One is that early humans developed a survival tactic known as conditioned taste aversion. When a human would eat a new food, they would remember it. If they got sick after eating that food they would associate the food with the illness and not eat that food again. Those that avoided the food had a better chance to survive.</a:t>
            </a:r>
          </a:p>
          <a:p>
            <a:pPr marL="235572" indent="-235572">
              <a:buFont typeface="Arial" panose="020B0604020202020204" pitchFamily="34" charset="0"/>
              <a:buChar char="•"/>
            </a:pPr>
            <a:r>
              <a:rPr lang="en-US" dirty="0"/>
              <a:t>Another researcher suggests a there is a direct link between a region of the brain where tastes are remembered and the area of the brain that remembers time and place. This link is most associated with memories where something positive or negative happened. So you’re more apt to have food memories of birthday cake than the peanut butter sandwich you took to school everyday. Not that the sandwiches on average school days weren’t good, just not unusual. </a:t>
            </a:r>
          </a:p>
        </p:txBody>
      </p:sp>
      <p:sp>
        <p:nvSpPr>
          <p:cNvPr id="4" name="Header Placeholder 3"/>
          <p:cNvSpPr>
            <a:spLocks noGrp="1"/>
          </p:cNvSpPr>
          <p:nvPr>
            <p:ph type="hdr" sz="quarter"/>
          </p:nvPr>
        </p:nvSpPr>
        <p:spPr/>
        <p:txBody>
          <a:bodyPr/>
          <a:lstStyle/>
          <a:p>
            <a:r>
              <a:rPr lang="en-US" dirty="0"/>
              <a:t>Sharing Family and History Through Food, OHCE </a:t>
            </a:r>
          </a:p>
        </p:txBody>
      </p:sp>
      <p:sp>
        <p:nvSpPr>
          <p:cNvPr id="5" name="Date Placeholder 4"/>
          <p:cNvSpPr>
            <a:spLocks noGrp="1"/>
          </p:cNvSpPr>
          <p:nvPr>
            <p:ph type="dt" idx="1"/>
          </p:nvPr>
        </p:nvSpPr>
        <p:spPr/>
        <p:txBody>
          <a:bodyPr/>
          <a:lstStyle/>
          <a:p>
            <a:r>
              <a:rPr lang="en-US" dirty="0"/>
              <a:t>2021</a:t>
            </a:r>
          </a:p>
        </p:txBody>
      </p:sp>
      <p:sp>
        <p:nvSpPr>
          <p:cNvPr id="6" name="Footer Placeholder 5"/>
          <p:cNvSpPr>
            <a:spLocks noGrp="1"/>
          </p:cNvSpPr>
          <p:nvPr>
            <p:ph type="ftr" sz="quarter" idx="4"/>
          </p:nvPr>
        </p:nvSpPr>
        <p:spPr/>
        <p:txBody>
          <a:bodyPr/>
          <a:lstStyle/>
          <a:p>
            <a:r>
              <a:rPr lang="en-US" dirty="0"/>
              <a:t>Oklahoma Cooperative Extension Service</a:t>
            </a:r>
          </a:p>
        </p:txBody>
      </p:sp>
      <p:sp>
        <p:nvSpPr>
          <p:cNvPr id="7" name="Slide Number Placeholder 6"/>
          <p:cNvSpPr>
            <a:spLocks noGrp="1"/>
          </p:cNvSpPr>
          <p:nvPr>
            <p:ph type="sldNum" sz="quarter" idx="5"/>
          </p:nvPr>
        </p:nvSpPr>
        <p:spPr/>
        <p:txBody>
          <a:bodyPr/>
          <a:lstStyle/>
          <a:p>
            <a:fld id="{469A51F1-2A78-4FE7-AD13-DD81A7996BDB}" type="slidenum">
              <a:rPr lang="en-US" smtClean="0"/>
              <a:t>5</a:t>
            </a:fld>
            <a:endParaRPr lang="en-US" dirty="0"/>
          </a:p>
        </p:txBody>
      </p:sp>
    </p:spTree>
    <p:extLst>
      <p:ext uri="{BB962C8B-B14F-4D97-AF65-F5344CB8AC3E}">
        <p14:creationId xmlns:p14="http://schemas.microsoft.com/office/powerpoint/2010/main" val="2734659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more food memories associated with sweet than savory foods. That’s believed to be because sweets activate the reward center in the brain that converts short term activities, like eating candy corn, into long term memories.  Even if you don’t like the food, such as the candy corn pictured here, the memories associated with it can be good because of all the other things you associate with the food. Savory foods make memories too, just not as often. For example, thanksgiving turkey and grilled hot dogs bring out strong memories for many people.</a:t>
            </a:r>
          </a:p>
        </p:txBody>
      </p:sp>
      <p:sp>
        <p:nvSpPr>
          <p:cNvPr id="4" name="Header Placeholder 3"/>
          <p:cNvSpPr>
            <a:spLocks noGrp="1"/>
          </p:cNvSpPr>
          <p:nvPr>
            <p:ph type="hdr" sz="quarter"/>
          </p:nvPr>
        </p:nvSpPr>
        <p:spPr/>
        <p:txBody>
          <a:bodyPr/>
          <a:lstStyle/>
          <a:p>
            <a:r>
              <a:rPr lang="en-US" dirty="0"/>
              <a:t>Sharing Family and History Through Food, OHCE </a:t>
            </a:r>
          </a:p>
        </p:txBody>
      </p:sp>
      <p:sp>
        <p:nvSpPr>
          <p:cNvPr id="5" name="Date Placeholder 4"/>
          <p:cNvSpPr>
            <a:spLocks noGrp="1"/>
          </p:cNvSpPr>
          <p:nvPr>
            <p:ph type="dt" idx="1"/>
          </p:nvPr>
        </p:nvSpPr>
        <p:spPr/>
        <p:txBody>
          <a:bodyPr/>
          <a:lstStyle/>
          <a:p>
            <a:r>
              <a:rPr lang="en-US" dirty="0"/>
              <a:t>2021</a:t>
            </a:r>
          </a:p>
        </p:txBody>
      </p:sp>
      <p:sp>
        <p:nvSpPr>
          <p:cNvPr id="6" name="Footer Placeholder 5"/>
          <p:cNvSpPr>
            <a:spLocks noGrp="1"/>
          </p:cNvSpPr>
          <p:nvPr>
            <p:ph type="ftr" sz="quarter" idx="4"/>
          </p:nvPr>
        </p:nvSpPr>
        <p:spPr/>
        <p:txBody>
          <a:bodyPr/>
          <a:lstStyle/>
          <a:p>
            <a:r>
              <a:rPr lang="en-US" dirty="0"/>
              <a:t>Oklahoma Cooperative Extension Service</a:t>
            </a:r>
          </a:p>
        </p:txBody>
      </p:sp>
      <p:sp>
        <p:nvSpPr>
          <p:cNvPr id="7" name="Slide Number Placeholder 6"/>
          <p:cNvSpPr>
            <a:spLocks noGrp="1"/>
          </p:cNvSpPr>
          <p:nvPr>
            <p:ph type="sldNum" sz="quarter" idx="5"/>
          </p:nvPr>
        </p:nvSpPr>
        <p:spPr/>
        <p:txBody>
          <a:bodyPr/>
          <a:lstStyle/>
          <a:p>
            <a:fld id="{469A51F1-2A78-4FE7-AD13-DD81A7996BDB}" type="slidenum">
              <a:rPr lang="en-US" smtClean="0"/>
              <a:t>6</a:t>
            </a:fld>
            <a:endParaRPr lang="en-US" dirty="0"/>
          </a:p>
        </p:txBody>
      </p:sp>
    </p:spTree>
    <p:extLst>
      <p:ext uri="{BB962C8B-B14F-4D97-AF65-F5344CB8AC3E}">
        <p14:creationId xmlns:p14="http://schemas.microsoft.com/office/powerpoint/2010/main" val="311516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suggestions on using food to share your own memories and family history with children are in the Activities handout. The first one you can try is the chart on the first two pages. It is basically a list of talking point for you and the child or children. Opening the door to discussion of what it was like when you were young compared to their experiences helps build the bond between you. The entire chart doesn’t need to be completed in one sitting nor do you have to limit yourselves to only the questions on the chart. It is useful to write down the answers for a memory book though. You can come back to the chart and revisit some questions as the children age. Asparagus may not make the list when they are five but may have shown up when they are teenagers. The list can give you clues about other food activities they would enjoy based on their responses. </a:t>
            </a:r>
          </a:p>
        </p:txBody>
      </p:sp>
      <p:sp>
        <p:nvSpPr>
          <p:cNvPr id="4" name="Header Placeholder 3"/>
          <p:cNvSpPr>
            <a:spLocks noGrp="1"/>
          </p:cNvSpPr>
          <p:nvPr>
            <p:ph type="hdr" sz="quarter"/>
          </p:nvPr>
        </p:nvSpPr>
        <p:spPr/>
        <p:txBody>
          <a:bodyPr/>
          <a:lstStyle/>
          <a:p>
            <a:r>
              <a:rPr lang="en-US" dirty="0"/>
              <a:t>Sharing Family and History Through Food, OHCE </a:t>
            </a:r>
          </a:p>
        </p:txBody>
      </p:sp>
      <p:sp>
        <p:nvSpPr>
          <p:cNvPr id="5" name="Date Placeholder 4"/>
          <p:cNvSpPr>
            <a:spLocks noGrp="1"/>
          </p:cNvSpPr>
          <p:nvPr>
            <p:ph type="dt" idx="1"/>
          </p:nvPr>
        </p:nvSpPr>
        <p:spPr/>
        <p:txBody>
          <a:bodyPr/>
          <a:lstStyle/>
          <a:p>
            <a:r>
              <a:rPr lang="en-US" dirty="0"/>
              <a:t>2021</a:t>
            </a:r>
          </a:p>
        </p:txBody>
      </p:sp>
      <p:sp>
        <p:nvSpPr>
          <p:cNvPr id="6" name="Footer Placeholder 5"/>
          <p:cNvSpPr>
            <a:spLocks noGrp="1"/>
          </p:cNvSpPr>
          <p:nvPr>
            <p:ph type="ftr" sz="quarter" idx="4"/>
          </p:nvPr>
        </p:nvSpPr>
        <p:spPr/>
        <p:txBody>
          <a:bodyPr/>
          <a:lstStyle/>
          <a:p>
            <a:r>
              <a:rPr lang="en-US" dirty="0"/>
              <a:t>Oklahoma Cooperative Extension Service</a:t>
            </a:r>
          </a:p>
        </p:txBody>
      </p:sp>
      <p:sp>
        <p:nvSpPr>
          <p:cNvPr id="7" name="Slide Number Placeholder 6"/>
          <p:cNvSpPr>
            <a:spLocks noGrp="1"/>
          </p:cNvSpPr>
          <p:nvPr>
            <p:ph type="sldNum" sz="quarter" idx="5"/>
          </p:nvPr>
        </p:nvSpPr>
        <p:spPr/>
        <p:txBody>
          <a:bodyPr/>
          <a:lstStyle/>
          <a:p>
            <a:fld id="{469A51F1-2A78-4FE7-AD13-DD81A7996BDB}" type="slidenum">
              <a:rPr lang="en-US" smtClean="0"/>
              <a:t>7</a:t>
            </a:fld>
            <a:endParaRPr lang="en-US" dirty="0"/>
          </a:p>
        </p:txBody>
      </p:sp>
    </p:spTree>
    <p:extLst>
      <p:ext uri="{BB962C8B-B14F-4D97-AF65-F5344CB8AC3E}">
        <p14:creationId xmlns:p14="http://schemas.microsoft.com/office/powerpoint/2010/main" val="246032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Probably the most important thing to remember when you create food memories with children is that what you do, you should do together. Decide what you want to do by talking about options, cook together teaching as you go, eat together, buy food together when eating out or at the grocery story, clean up together. As you do each of these things, talk together about why you’re doing it, how you learned to do the same thing and who you learned it from, taste as you go (as long as you keep food safety in mind). Always keep the lines of communication open. If they don’t like the food, find out why. How could it be made better? Try again. </a:t>
            </a:r>
          </a:p>
          <a:p>
            <a:pPr marL="176679" indent="-176679">
              <a:buFont typeface="Arial" panose="020B0604020202020204" pitchFamily="34" charset="0"/>
              <a:buChar char="•"/>
            </a:pPr>
            <a:r>
              <a:rPr lang="en-US" dirty="0"/>
              <a:t>Make it a fun, positive experience. Offer constructive criticism but don’t redo their work. </a:t>
            </a:r>
          </a:p>
          <a:p>
            <a:endParaRPr lang="en-US" dirty="0"/>
          </a:p>
        </p:txBody>
      </p:sp>
      <p:sp>
        <p:nvSpPr>
          <p:cNvPr id="4" name="Header Placeholder 3"/>
          <p:cNvSpPr>
            <a:spLocks noGrp="1"/>
          </p:cNvSpPr>
          <p:nvPr>
            <p:ph type="hdr" sz="quarter"/>
          </p:nvPr>
        </p:nvSpPr>
        <p:spPr/>
        <p:txBody>
          <a:bodyPr/>
          <a:lstStyle/>
          <a:p>
            <a:r>
              <a:rPr lang="en-US" dirty="0"/>
              <a:t>Sharing Family and History Through Food, OHCE </a:t>
            </a:r>
          </a:p>
        </p:txBody>
      </p:sp>
      <p:sp>
        <p:nvSpPr>
          <p:cNvPr id="5" name="Date Placeholder 4"/>
          <p:cNvSpPr>
            <a:spLocks noGrp="1"/>
          </p:cNvSpPr>
          <p:nvPr>
            <p:ph type="dt" idx="1"/>
          </p:nvPr>
        </p:nvSpPr>
        <p:spPr/>
        <p:txBody>
          <a:bodyPr/>
          <a:lstStyle/>
          <a:p>
            <a:r>
              <a:rPr lang="en-US" dirty="0"/>
              <a:t>2021</a:t>
            </a:r>
          </a:p>
        </p:txBody>
      </p:sp>
      <p:sp>
        <p:nvSpPr>
          <p:cNvPr id="6" name="Footer Placeholder 5"/>
          <p:cNvSpPr>
            <a:spLocks noGrp="1"/>
          </p:cNvSpPr>
          <p:nvPr>
            <p:ph type="ftr" sz="quarter" idx="4"/>
          </p:nvPr>
        </p:nvSpPr>
        <p:spPr/>
        <p:txBody>
          <a:bodyPr/>
          <a:lstStyle/>
          <a:p>
            <a:r>
              <a:rPr lang="en-US" dirty="0"/>
              <a:t>Oklahoma Cooperative Extension Service</a:t>
            </a:r>
          </a:p>
        </p:txBody>
      </p:sp>
      <p:sp>
        <p:nvSpPr>
          <p:cNvPr id="7" name="Slide Number Placeholder 6"/>
          <p:cNvSpPr>
            <a:spLocks noGrp="1"/>
          </p:cNvSpPr>
          <p:nvPr>
            <p:ph type="sldNum" sz="quarter" idx="5"/>
          </p:nvPr>
        </p:nvSpPr>
        <p:spPr/>
        <p:txBody>
          <a:bodyPr/>
          <a:lstStyle/>
          <a:p>
            <a:fld id="{469A51F1-2A78-4FE7-AD13-DD81A7996BDB}" type="slidenum">
              <a:rPr lang="en-US" smtClean="0"/>
              <a:t>8</a:t>
            </a:fld>
            <a:endParaRPr lang="en-US" dirty="0"/>
          </a:p>
        </p:txBody>
      </p:sp>
    </p:spTree>
    <p:extLst>
      <p:ext uri="{BB962C8B-B14F-4D97-AF65-F5344CB8AC3E}">
        <p14:creationId xmlns:p14="http://schemas.microsoft.com/office/powerpoint/2010/main" val="79307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realistic expectation of what children can do in the kitchen is useful. This table gives you an idea of how to involve children in cooking as they develop. Always remember to include food safety in all food experiences. </a:t>
            </a:r>
          </a:p>
        </p:txBody>
      </p:sp>
      <p:sp>
        <p:nvSpPr>
          <p:cNvPr id="4" name="Header Placeholder 3"/>
          <p:cNvSpPr>
            <a:spLocks noGrp="1"/>
          </p:cNvSpPr>
          <p:nvPr>
            <p:ph type="hdr" sz="quarter"/>
          </p:nvPr>
        </p:nvSpPr>
        <p:spPr/>
        <p:txBody>
          <a:bodyPr/>
          <a:lstStyle/>
          <a:p>
            <a:r>
              <a:rPr lang="en-US" dirty="0"/>
              <a:t>Sharing Family and History Through Food, OHCE </a:t>
            </a:r>
          </a:p>
        </p:txBody>
      </p:sp>
      <p:sp>
        <p:nvSpPr>
          <p:cNvPr id="5" name="Date Placeholder 4"/>
          <p:cNvSpPr>
            <a:spLocks noGrp="1"/>
          </p:cNvSpPr>
          <p:nvPr>
            <p:ph type="dt" idx="1"/>
          </p:nvPr>
        </p:nvSpPr>
        <p:spPr/>
        <p:txBody>
          <a:bodyPr/>
          <a:lstStyle/>
          <a:p>
            <a:r>
              <a:rPr lang="en-US" dirty="0"/>
              <a:t>2021</a:t>
            </a:r>
          </a:p>
        </p:txBody>
      </p:sp>
      <p:sp>
        <p:nvSpPr>
          <p:cNvPr id="6" name="Footer Placeholder 5"/>
          <p:cNvSpPr>
            <a:spLocks noGrp="1"/>
          </p:cNvSpPr>
          <p:nvPr>
            <p:ph type="ftr" sz="quarter" idx="4"/>
          </p:nvPr>
        </p:nvSpPr>
        <p:spPr/>
        <p:txBody>
          <a:bodyPr/>
          <a:lstStyle/>
          <a:p>
            <a:r>
              <a:rPr lang="en-US" dirty="0"/>
              <a:t>Oklahoma Cooperative Extension Service</a:t>
            </a:r>
          </a:p>
        </p:txBody>
      </p:sp>
      <p:sp>
        <p:nvSpPr>
          <p:cNvPr id="7" name="Slide Number Placeholder 6"/>
          <p:cNvSpPr>
            <a:spLocks noGrp="1"/>
          </p:cNvSpPr>
          <p:nvPr>
            <p:ph type="sldNum" sz="quarter" idx="5"/>
          </p:nvPr>
        </p:nvSpPr>
        <p:spPr/>
        <p:txBody>
          <a:bodyPr/>
          <a:lstStyle/>
          <a:p>
            <a:fld id="{469A51F1-2A78-4FE7-AD13-DD81A7996BDB}" type="slidenum">
              <a:rPr lang="en-US" smtClean="0"/>
              <a:t>9</a:t>
            </a:fld>
            <a:endParaRPr lang="en-US" dirty="0"/>
          </a:p>
        </p:txBody>
      </p:sp>
    </p:spTree>
    <p:extLst>
      <p:ext uri="{BB962C8B-B14F-4D97-AF65-F5344CB8AC3E}">
        <p14:creationId xmlns:p14="http://schemas.microsoft.com/office/powerpoint/2010/main" val="3016260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4400" b="1"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r>
              <a:rPr lang="en-US" dirty="0"/>
              <a:t>2021</a:t>
            </a:r>
          </a:p>
        </p:txBody>
      </p:sp>
      <p:sp>
        <p:nvSpPr>
          <p:cNvPr id="5" name="Footer Placeholder 4"/>
          <p:cNvSpPr>
            <a:spLocks noGrp="1"/>
          </p:cNvSpPr>
          <p:nvPr>
            <p:ph type="ftr" sz="quarter" idx="11"/>
          </p:nvPr>
        </p:nvSpPr>
        <p:spPr/>
        <p:txBody>
          <a:bodyPr/>
          <a:lstStyle/>
          <a:p>
            <a:r>
              <a:rPr lang="en-US" dirty="0"/>
              <a:t>Oklahoma Cooperative Extension Service</a:t>
            </a:r>
          </a:p>
        </p:txBody>
      </p:sp>
      <p:sp>
        <p:nvSpPr>
          <p:cNvPr id="6" name="Slide Number Placeholder 5"/>
          <p:cNvSpPr>
            <a:spLocks noGrp="1"/>
          </p:cNvSpPr>
          <p:nvPr>
            <p:ph type="sldNum" sz="quarter" idx="12"/>
          </p:nvPr>
        </p:nvSpPr>
        <p:spPr/>
        <p:txBody>
          <a:bodyPr/>
          <a:lstStyle/>
          <a:p>
            <a:fld id="{C0BE84E8-4070-4471-AC39-850016D4F568}"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318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2021</a:t>
            </a:r>
          </a:p>
        </p:txBody>
      </p:sp>
      <p:sp>
        <p:nvSpPr>
          <p:cNvPr id="5" name="Footer Placeholder 4"/>
          <p:cNvSpPr>
            <a:spLocks noGrp="1"/>
          </p:cNvSpPr>
          <p:nvPr>
            <p:ph type="ftr" sz="quarter" idx="11"/>
          </p:nvPr>
        </p:nvSpPr>
        <p:spPr/>
        <p:txBody>
          <a:bodyPr/>
          <a:lstStyle/>
          <a:p>
            <a:r>
              <a:rPr lang="en-US" dirty="0"/>
              <a:t>Oklahoma Cooperative Extension Service</a:t>
            </a:r>
          </a:p>
        </p:txBody>
      </p:sp>
      <p:sp>
        <p:nvSpPr>
          <p:cNvPr id="6" name="Slide Number Placeholder 5"/>
          <p:cNvSpPr>
            <a:spLocks noGrp="1"/>
          </p:cNvSpPr>
          <p:nvPr>
            <p:ph type="sldNum" sz="quarter" idx="12"/>
          </p:nvPr>
        </p:nvSpPr>
        <p:spPr/>
        <p:txBody>
          <a:bodyPr/>
          <a:lstStyle/>
          <a:p>
            <a:fld id="{C0BE84E8-4070-4471-AC39-850016D4F568}" type="slidenum">
              <a:rPr lang="en-US" smtClean="0"/>
              <a:t>‹#›</a:t>
            </a:fld>
            <a:endParaRPr lang="en-US" dirty="0"/>
          </a:p>
        </p:txBody>
      </p:sp>
    </p:spTree>
    <p:extLst>
      <p:ext uri="{BB962C8B-B14F-4D97-AF65-F5344CB8AC3E}">
        <p14:creationId xmlns:p14="http://schemas.microsoft.com/office/powerpoint/2010/main" val="81967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2021</a:t>
            </a:r>
          </a:p>
        </p:txBody>
      </p:sp>
      <p:sp>
        <p:nvSpPr>
          <p:cNvPr id="5" name="Footer Placeholder 4"/>
          <p:cNvSpPr>
            <a:spLocks noGrp="1"/>
          </p:cNvSpPr>
          <p:nvPr>
            <p:ph type="ftr" sz="quarter" idx="11"/>
          </p:nvPr>
        </p:nvSpPr>
        <p:spPr/>
        <p:txBody>
          <a:bodyPr/>
          <a:lstStyle/>
          <a:p>
            <a:r>
              <a:rPr lang="en-US" dirty="0"/>
              <a:t>Oklahoma Cooperative Extension Service</a:t>
            </a:r>
          </a:p>
        </p:txBody>
      </p:sp>
      <p:sp>
        <p:nvSpPr>
          <p:cNvPr id="6" name="Slide Number Placeholder 5"/>
          <p:cNvSpPr>
            <a:spLocks noGrp="1"/>
          </p:cNvSpPr>
          <p:nvPr>
            <p:ph type="sldNum" sz="quarter" idx="12"/>
          </p:nvPr>
        </p:nvSpPr>
        <p:spPr/>
        <p:txBody>
          <a:bodyPr/>
          <a:lstStyle/>
          <a:p>
            <a:fld id="{C0BE84E8-4070-4471-AC39-850016D4F56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61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1"/>
            </a:lvl1pPr>
            <a:lvl2pPr>
              <a:defRPr sz="2400" b="1"/>
            </a:lvl2pPr>
            <a:lvl3pPr>
              <a:defRPr sz="2400" b="1"/>
            </a:lvl3pPr>
            <a:lvl4pPr>
              <a:defRPr sz="2400" b="1"/>
            </a:lvl4pPr>
            <a:lvl5pPr>
              <a:defRPr sz="2400"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2021</a:t>
            </a:r>
          </a:p>
        </p:txBody>
      </p:sp>
      <p:sp>
        <p:nvSpPr>
          <p:cNvPr id="5" name="Footer Placeholder 4"/>
          <p:cNvSpPr>
            <a:spLocks noGrp="1"/>
          </p:cNvSpPr>
          <p:nvPr>
            <p:ph type="ftr" sz="quarter" idx="11"/>
          </p:nvPr>
        </p:nvSpPr>
        <p:spPr/>
        <p:txBody>
          <a:bodyPr/>
          <a:lstStyle/>
          <a:p>
            <a:r>
              <a:rPr lang="en-US" dirty="0"/>
              <a:t>Oklahoma Cooperative Extension Service</a:t>
            </a:r>
          </a:p>
        </p:txBody>
      </p:sp>
      <p:sp>
        <p:nvSpPr>
          <p:cNvPr id="6" name="Slide Number Placeholder 5"/>
          <p:cNvSpPr>
            <a:spLocks noGrp="1"/>
          </p:cNvSpPr>
          <p:nvPr>
            <p:ph type="sldNum" sz="quarter" idx="12"/>
          </p:nvPr>
        </p:nvSpPr>
        <p:spPr/>
        <p:txBody>
          <a:bodyPr/>
          <a:lstStyle/>
          <a:p>
            <a:fld id="{C0BE84E8-4070-4471-AC39-850016D4F568}" type="slidenum">
              <a:rPr lang="en-US" smtClean="0"/>
              <a:t>‹#›</a:t>
            </a:fld>
            <a:endParaRPr lang="en-US" dirty="0"/>
          </a:p>
        </p:txBody>
      </p:sp>
    </p:spTree>
    <p:extLst>
      <p:ext uri="{BB962C8B-B14F-4D97-AF65-F5344CB8AC3E}">
        <p14:creationId xmlns:p14="http://schemas.microsoft.com/office/powerpoint/2010/main" val="278598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2021</a:t>
            </a:r>
          </a:p>
        </p:txBody>
      </p:sp>
      <p:sp>
        <p:nvSpPr>
          <p:cNvPr id="5" name="Footer Placeholder 4"/>
          <p:cNvSpPr>
            <a:spLocks noGrp="1"/>
          </p:cNvSpPr>
          <p:nvPr>
            <p:ph type="ftr" sz="quarter" idx="11"/>
          </p:nvPr>
        </p:nvSpPr>
        <p:spPr/>
        <p:txBody>
          <a:bodyPr/>
          <a:lstStyle/>
          <a:p>
            <a:r>
              <a:rPr lang="en-US" dirty="0"/>
              <a:t>Oklahoma Cooperative Extension Service</a:t>
            </a:r>
          </a:p>
        </p:txBody>
      </p:sp>
      <p:sp>
        <p:nvSpPr>
          <p:cNvPr id="6" name="Slide Number Placeholder 5"/>
          <p:cNvSpPr>
            <a:spLocks noGrp="1"/>
          </p:cNvSpPr>
          <p:nvPr>
            <p:ph type="sldNum" sz="quarter" idx="12"/>
          </p:nvPr>
        </p:nvSpPr>
        <p:spPr/>
        <p:txBody>
          <a:bodyPr/>
          <a:lstStyle/>
          <a:p>
            <a:fld id="{C0BE84E8-4070-4471-AC39-850016D4F568}" type="slidenum">
              <a:rPr lang="en-US" smtClean="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729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lvl1pPr>
              <a:defRPr sz="4400" b="1"/>
            </a:lvl1pPr>
          </a:lstStyle>
          <a:p>
            <a:r>
              <a:rPr lang="en-US" dirty="0"/>
              <a:t>Click to edit Master title style</a:t>
            </a:r>
          </a:p>
        </p:txBody>
      </p:sp>
      <p:sp>
        <p:nvSpPr>
          <p:cNvPr id="3" name="Content Placeholder 2"/>
          <p:cNvSpPr>
            <a:spLocks noGrp="1"/>
          </p:cNvSpPr>
          <p:nvPr>
            <p:ph sz="half" idx="1"/>
          </p:nvPr>
        </p:nvSpPr>
        <p:spPr>
          <a:xfrm>
            <a:off x="1024127" y="2286000"/>
            <a:ext cx="4754880" cy="4023360"/>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4023360"/>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t>2021</a:t>
            </a:r>
          </a:p>
        </p:txBody>
      </p:sp>
      <p:sp>
        <p:nvSpPr>
          <p:cNvPr id="6" name="Footer Placeholder 5"/>
          <p:cNvSpPr>
            <a:spLocks noGrp="1"/>
          </p:cNvSpPr>
          <p:nvPr>
            <p:ph type="ftr" sz="quarter" idx="11"/>
          </p:nvPr>
        </p:nvSpPr>
        <p:spPr/>
        <p:txBody>
          <a:bodyPr/>
          <a:lstStyle/>
          <a:p>
            <a:r>
              <a:rPr lang="en-US" dirty="0"/>
              <a:t>Oklahoma Cooperative Extension Service</a:t>
            </a:r>
          </a:p>
        </p:txBody>
      </p:sp>
      <p:sp>
        <p:nvSpPr>
          <p:cNvPr id="7" name="Slide Number Placeholder 6"/>
          <p:cNvSpPr>
            <a:spLocks noGrp="1"/>
          </p:cNvSpPr>
          <p:nvPr>
            <p:ph type="sldNum" sz="quarter" idx="12"/>
          </p:nvPr>
        </p:nvSpPr>
        <p:spPr/>
        <p:txBody>
          <a:bodyPr/>
          <a:lstStyle/>
          <a:p>
            <a:fld id="{C0BE84E8-4070-4471-AC39-850016D4F568}" type="slidenum">
              <a:rPr lang="en-US" smtClean="0"/>
              <a:t>‹#›</a:t>
            </a:fld>
            <a:endParaRPr lang="en-US" dirty="0"/>
          </a:p>
        </p:txBody>
      </p:sp>
    </p:spTree>
    <p:extLst>
      <p:ext uri="{BB962C8B-B14F-4D97-AF65-F5344CB8AC3E}">
        <p14:creationId xmlns:p14="http://schemas.microsoft.com/office/powerpoint/2010/main" val="326783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2021</a:t>
            </a:r>
          </a:p>
        </p:txBody>
      </p:sp>
      <p:sp>
        <p:nvSpPr>
          <p:cNvPr id="8" name="Footer Placeholder 7"/>
          <p:cNvSpPr>
            <a:spLocks noGrp="1"/>
          </p:cNvSpPr>
          <p:nvPr>
            <p:ph type="ftr" sz="quarter" idx="11"/>
          </p:nvPr>
        </p:nvSpPr>
        <p:spPr/>
        <p:txBody>
          <a:bodyPr/>
          <a:lstStyle/>
          <a:p>
            <a:r>
              <a:rPr lang="en-US" dirty="0"/>
              <a:t>Oklahoma Cooperative Extension Service</a:t>
            </a:r>
          </a:p>
        </p:txBody>
      </p:sp>
      <p:sp>
        <p:nvSpPr>
          <p:cNvPr id="9" name="Slide Number Placeholder 8"/>
          <p:cNvSpPr>
            <a:spLocks noGrp="1"/>
          </p:cNvSpPr>
          <p:nvPr>
            <p:ph type="sldNum" sz="quarter" idx="12"/>
          </p:nvPr>
        </p:nvSpPr>
        <p:spPr/>
        <p:txBody>
          <a:bodyPr/>
          <a:lstStyle/>
          <a:p>
            <a:fld id="{C0BE84E8-4070-4471-AC39-850016D4F568}" type="slidenum">
              <a:rPr lang="en-US" smtClean="0"/>
              <a:t>‹#›</a:t>
            </a:fld>
            <a:endParaRPr lang="en-US" dirty="0"/>
          </a:p>
        </p:txBody>
      </p:sp>
    </p:spTree>
    <p:extLst>
      <p:ext uri="{BB962C8B-B14F-4D97-AF65-F5344CB8AC3E}">
        <p14:creationId xmlns:p14="http://schemas.microsoft.com/office/powerpoint/2010/main" val="312600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2021</a:t>
            </a:r>
          </a:p>
        </p:txBody>
      </p:sp>
      <p:sp>
        <p:nvSpPr>
          <p:cNvPr id="4" name="Footer Placeholder 3"/>
          <p:cNvSpPr>
            <a:spLocks noGrp="1"/>
          </p:cNvSpPr>
          <p:nvPr>
            <p:ph type="ftr" sz="quarter" idx="11"/>
          </p:nvPr>
        </p:nvSpPr>
        <p:spPr/>
        <p:txBody>
          <a:bodyPr/>
          <a:lstStyle/>
          <a:p>
            <a:r>
              <a:rPr lang="en-US" dirty="0"/>
              <a:t>Oklahoma Cooperative Extension Service</a:t>
            </a:r>
          </a:p>
        </p:txBody>
      </p:sp>
      <p:sp>
        <p:nvSpPr>
          <p:cNvPr id="5" name="Slide Number Placeholder 4"/>
          <p:cNvSpPr>
            <a:spLocks noGrp="1"/>
          </p:cNvSpPr>
          <p:nvPr>
            <p:ph type="sldNum" sz="quarter" idx="12"/>
          </p:nvPr>
        </p:nvSpPr>
        <p:spPr/>
        <p:txBody>
          <a:bodyPr/>
          <a:lstStyle/>
          <a:p>
            <a:fld id="{C0BE84E8-4070-4471-AC39-850016D4F568}" type="slidenum">
              <a:rPr lang="en-US" smtClean="0"/>
              <a:t>‹#›</a:t>
            </a:fld>
            <a:endParaRPr lang="en-US" dirty="0"/>
          </a:p>
        </p:txBody>
      </p:sp>
    </p:spTree>
    <p:extLst>
      <p:ext uri="{BB962C8B-B14F-4D97-AF65-F5344CB8AC3E}">
        <p14:creationId xmlns:p14="http://schemas.microsoft.com/office/powerpoint/2010/main" val="273496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2021</a:t>
            </a:r>
          </a:p>
        </p:txBody>
      </p:sp>
      <p:sp>
        <p:nvSpPr>
          <p:cNvPr id="3" name="Footer Placeholder 2"/>
          <p:cNvSpPr>
            <a:spLocks noGrp="1"/>
          </p:cNvSpPr>
          <p:nvPr>
            <p:ph type="ftr" sz="quarter" idx="11"/>
          </p:nvPr>
        </p:nvSpPr>
        <p:spPr/>
        <p:txBody>
          <a:bodyPr/>
          <a:lstStyle/>
          <a:p>
            <a:r>
              <a:rPr lang="en-US" dirty="0"/>
              <a:t>Oklahoma Cooperative Extension Service</a:t>
            </a:r>
          </a:p>
        </p:txBody>
      </p:sp>
      <p:sp>
        <p:nvSpPr>
          <p:cNvPr id="4" name="Slide Number Placeholder 3"/>
          <p:cNvSpPr>
            <a:spLocks noGrp="1"/>
          </p:cNvSpPr>
          <p:nvPr>
            <p:ph type="sldNum" sz="quarter" idx="12"/>
          </p:nvPr>
        </p:nvSpPr>
        <p:spPr/>
        <p:txBody>
          <a:bodyPr/>
          <a:lstStyle/>
          <a:p>
            <a:fld id="{C0BE84E8-4070-4471-AC39-850016D4F568}" type="slidenum">
              <a:rPr lang="en-US" smtClean="0"/>
              <a:t>‹#›</a:t>
            </a:fld>
            <a:endParaRPr lang="en-US" dirty="0"/>
          </a:p>
        </p:txBody>
      </p:sp>
    </p:spTree>
    <p:extLst>
      <p:ext uri="{BB962C8B-B14F-4D97-AF65-F5344CB8AC3E}">
        <p14:creationId xmlns:p14="http://schemas.microsoft.com/office/powerpoint/2010/main" val="136798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2021</a:t>
            </a:r>
          </a:p>
        </p:txBody>
      </p:sp>
      <p:sp>
        <p:nvSpPr>
          <p:cNvPr id="6" name="Footer Placeholder 5"/>
          <p:cNvSpPr>
            <a:spLocks noGrp="1"/>
          </p:cNvSpPr>
          <p:nvPr>
            <p:ph type="ftr" sz="quarter" idx="11"/>
          </p:nvPr>
        </p:nvSpPr>
        <p:spPr/>
        <p:txBody>
          <a:bodyPr/>
          <a:lstStyle/>
          <a:p>
            <a:r>
              <a:rPr lang="en-US" dirty="0"/>
              <a:t>Oklahoma Cooperative Extension Service</a:t>
            </a:r>
          </a:p>
        </p:txBody>
      </p:sp>
      <p:sp>
        <p:nvSpPr>
          <p:cNvPr id="7" name="Slide Number Placeholder 6"/>
          <p:cNvSpPr>
            <a:spLocks noGrp="1"/>
          </p:cNvSpPr>
          <p:nvPr>
            <p:ph type="sldNum" sz="quarter" idx="12"/>
          </p:nvPr>
        </p:nvSpPr>
        <p:spPr/>
        <p:txBody>
          <a:bodyPr/>
          <a:lstStyle/>
          <a:p>
            <a:fld id="{C0BE84E8-4070-4471-AC39-850016D4F568}" type="slidenum">
              <a:rPr lang="en-US" smtClean="0"/>
              <a:t>‹#›</a:t>
            </a:fld>
            <a:endParaRPr lang="en-US" dirty="0"/>
          </a:p>
        </p:txBody>
      </p:sp>
    </p:spTree>
    <p:extLst>
      <p:ext uri="{BB962C8B-B14F-4D97-AF65-F5344CB8AC3E}">
        <p14:creationId xmlns:p14="http://schemas.microsoft.com/office/powerpoint/2010/main" val="1975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2021</a:t>
            </a:r>
          </a:p>
        </p:txBody>
      </p:sp>
      <p:sp>
        <p:nvSpPr>
          <p:cNvPr id="6" name="Footer Placeholder 5"/>
          <p:cNvSpPr>
            <a:spLocks noGrp="1"/>
          </p:cNvSpPr>
          <p:nvPr>
            <p:ph type="ftr" sz="quarter" idx="11"/>
          </p:nvPr>
        </p:nvSpPr>
        <p:spPr/>
        <p:txBody>
          <a:bodyPr/>
          <a:lstStyle/>
          <a:p>
            <a:r>
              <a:rPr lang="en-US" dirty="0"/>
              <a:t>Oklahoma Cooperative Extension Service</a:t>
            </a:r>
          </a:p>
        </p:txBody>
      </p:sp>
      <p:sp>
        <p:nvSpPr>
          <p:cNvPr id="7" name="Slide Number Placeholder 6"/>
          <p:cNvSpPr>
            <a:spLocks noGrp="1"/>
          </p:cNvSpPr>
          <p:nvPr>
            <p:ph type="sldNum" sz="quarter" idx="12"/>
          </p:nvPr>
        </p:nvSpPr>
        <p:spPr/>
        <p:txBody>
          <a:bodyPr/>
          <a:lstStyle/>
          <a:p>
            <a:fld id="{C0BE84E8-4070-4471-AC39-850016D4F56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68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dirty="0"/>
              <a:t>2021</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dirty="0"/>
              <a:t>Oklahoma Cooperative Extension Service</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0BE84E8-4070-4471-AC39-850016D4F568}" type="slidenum">
              <a:rPr lang="en-US" smtClean="0"/>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239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trajanmax/1141358114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mc/articles/PMC605147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extension.unr.edu/publication.aspx?PubID=2468" TargetMode="External"/><Relationship Id="rId4" Type="http://schemas.openxmlformats.org/officeDocument/2006/relationships/hyperlink" Target="https://www.jneurosci.org/content/34/33/1100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www.pngall.com/birthday-cake-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www.theidearoom.net/make-ice-cream-in-a-ba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s://www.vmovier.com/54875"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en.m.wikipedia.org/wiki/File:Candy-Corn.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flickr.com/photos/yooperann/605539915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E06E-992C-48CD-9604-E5D5F6D57920}"/>
              </a:ext>
            </a:extLst>
          </p:cNvPr>
          <p:cNvSpPr>
            <a:spLocks noGrp="1"/>
          </p:cNvSpPr>
          <p:nvPr>
            <p:ph type="ctrTitle"/>
          </p:nvPr>
        </p:nvSpPr>
        <p:spPr/>
        <p:txBody>
          <a:bodyPr/>
          <a:lstStyle/>
          <a:p>
            <a:r>
              <a:rPr lang="en-US" dirty="0"/>
              <a:t>Sharing Family and History Though Food</a:t>
            </a:r>
          </a:p>
        </p:txBody>
      </p:sp>
      <p:sp>
        <p:nvSpPr>
          <p:cNvPr id="3" name="Subtitle 2">
            <a:extLst>
              <a:ext uri="{FF2B5EF4-FFF2-40B4-BE49-F238E27FC236}">
                <a16:creationId xmlns:a16="http://schemas.microsoft.com/office/drawing/2014/main" id="{6CB9144B-6488-47AF-BA49-997948E2A37F}"/>
              </a:ext>
            </a:extLst>
          </p:cNvPr>
          <p:cNvSpPr>
            <a:spLocks noGrp="1"/>
          </p:cNvSpPr>
          <p:nvPr>
            <p:ph type="subTitle" idx="1"/>
          </p:nvPr>
        </p:nvSpPr>
        <p:spPr/>
        <p:txBody>
          <a:bodyPr/>
          <a:lstStyle/>
          <a:p>
            <a:r>
              <a:rPr lang="en-US" dirty="0"/>
              <a:t>OHCE District Leader Lesson</a:t>
            </a:r>
          </a:p>
          <a:p>
            <a:r>
              <a:rPr lang="en-US" dirty="0"/>
              <a:t>2021</a:t>
            </a:r>
          </a:p>
        </p:txBody>
      </p:sp>
    </p:spTree>
    <p:extLst>
      <p:ext uri="{BB962C8B-B14F-4D97-AF65-F5344CB8AC3E}">
        <p14:creationId xmlns:p14="http://schemas.microsoft.com/office/powerpoint/2010/main" val="428063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DC59-D2DA-4019-BAF7-4CC5A874001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93A5F65-1D14-4C39-9D2E-BA31B145ECE2}"/>
              </a:ext>
            </a:extLst>
          </p:cNvPr>
          <p:cNvSpPr>
            <a:spLocks noGrp="1"/>
          </p:cNvSpPr>
          <p:nvPr>
            <p:ph sz="half" idx="1"/>
          </p:nvPr>
        </p:nvSpPr>
        <p:spPr/>
        <p:txBody>
          <a:bodyPr/>
          <a:lstStyle/>
          <a:p>
            <a:r>
              <a:rPr lang="en-US" dirty="0"/>
              <a:t>Foods can create and stir memories</a:t>
            </a:r>
          </a:p>
          <a:p>
            <a:r>
              <a:rPr lang="en-US" dirty="0"/>
              <a:t>Foods are a tool to</a:t>
            </a:r>
          </a:p>
          <a:p>
            <a:pPr lvl="1"/>
            <a:r>
              <a:rPr lang="en-US" dirty="0"/>
              <a:t>Share memories and family history</a:t>
            </a:r>
          </a:p>
          <a:p>
            <a:pPr lvl="1"/>
            <a:r>
              <a:rPr lang="en-US" dirty="0"/>
              <a:t>Create memories with children</a:t>
            </a:r>
          </a:p>
          <a:p>
            <a:pPr lvl="1"/>
            <a:r>
              <a:rPr lang="en-US" dirty="0"/>
              <a:t>A fun way to teach basic skills</a:t>
            </a:r>
          </a:p>
        </p:txBody>
      </p:sp>
      <p:pic>
        <p:nvPicPr>
          <p:cNvPr id="9" name="Content Placeholder 8" descr="men shucking corn in the past">
            <a:extLst>
              <a:ext uri="{FF2B5EF4-FFF2-40B4-BE49-F238E27FC236}">
                <a16:creationId xmlns:a16="http://schemas.microsoft.com/office/drawing/2014/main" id="{BACC12CA-5559-42AA-92CB-507F47FF143A}"/>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89638" y="1409502"/>
            <a:ext cx="4754562" cy="3565921"/>
          </a:xfrm>
        </p:spPr>
      </p:pic>
      <p:sp>
        <p:nvSpPr>
          <p:cNvPr id="10" name="TextBox 9">
            <a:extLst>
              <a:ext uri="{FF2B5EF4-FFF2-40B4-BE49-F238E27FC236}">
                <a16:creationId xmlns:a16="http://schemas.microsoft.com/office/drawing/2014/main" id="{FACBD4B2-2E9A-4435-ACDB-91E636F6CDD1}"/>
              </a:ext>
            </a:extLst>
          </p:cNvPr>
          <p:cNvSpPr txBox="1"/>
          <p:nvPr/>
        </p:nvSpPr>
        <p:spPr>
          <a:xfrm>
            <a:off x="5989638" y="4975423"/>
            <a:ext cx="4754562" cy="230832"/>
          </a:xfrm>
          <a:prstGeom prst="rect">
            <a:avLst/>
          </a:prstGeom>
          <a:noFill/>
        </p:spPr>
        <p:txBody>
          <a:bodyPr wrap="square" rtlCol="0">
            <a:spAutoFit/>
          </a:bodyPr>
          <a:lstStyle/>
          <a:p>
            <a:r>
              <a:rPr lang="en-US" sz="900" dirty="0">
                <a:hlinkClick r:id="rId4" tooltip="https://www.flickr.com/photos/trajanmax/11413581143/"/>
              </a:rPr>
              <a:t>This Photo</a:t>
            </a:r>
            <a:r>
              <a:rPr lang="en-US" sz="900" dirty="0"/>
              <a:t> by Unknown Author is licensed under </a:t>
            </a:r>
            <a:r>
              <a:rPr lang="en-US" sz="900" dirty="0">
                <a:hlinkClick r:id="rId5" tooltip="https://creativecommons.org/licenses/by-nc-sa/3.0/"/>
              </a:rPr>
              <a:t>CC BY-SA-NC</a:t>
            </a:r>
            <a:endParaRPr lang="en-US" sz="900" dirty="0"/>
          </a:p>
        </p:txBody>
      </p:sp>
      <p:sp>
        <p:nvSpPr>
          <p:cNvPr id="11" name="TextBox 10">
            <a:extLst>
              <a:ext uri="{FF2B5EF4-FFF2-40B4-BE49-F238E27FC236}">
                <a16:creationId xmlns:a16="http://schemas.microsoft.com/office/drawing/2014/main" id="{513EF9DE-6AE0-48FE-A8B4-40849C956E2A}"/>
              </a:ext>
            </a:extLst>
          </p:cNvPr>
          <p:cNvSpPr txBox="1"/>
          <p:nvPr/>
        </p:nvSpPr>
        <p:spPr>
          <a:xfrm>
            <a:off x="6591300" y="5169066"/>
            <a:ext cx="3775457" cy="369332"/>
          </a:xfrm>
          <a:prstGeom prst="rect">
            <a:avLst/>
          </a:prstGeom>
          <a:noFill/>
        </p:spPr>
        <p:txBody>
          <a:bodyPr wrap="none" rtlCol="0">
            <a:spAutoFit/>
          </a:bodyPr>
          <a:lstStyle/>
          <a:p>
            <a:r>
              <a:rPr lang="en-US" dirty="0"/>
              <a:t>Picture of men shucking corn in the past</a:t>
            </a:r>
          </a:p>
        </p:txBody>
      </p:sp>
      <p:sp>
        <p:nvSpPr>
          <p:cNvPr id="4" name="Date Placeholder 3">
            <a:extLst>
              <a:ext uri="{FF2B5EF4-FFF2-40B4-BE49-F238E27FC236}">
                <a16:creationId xmlns:a16="http://schemas.microsoft.com/office/drawing/2014/main" id="{FD51E2F2-3201-45B3-949D-33AF8C0DA95D}"/>
              </a:ext>
            </a:extLst>
          </p:cNvPr>
          <p:cNvSpPr>
            <a:spLocks noGrp="1"/>
          </p:cNvSpPr>
          <p:nvPr>
            <p:ph type="dt" sz="half" idx="10"/>
          </p:nvPr>
        </p:nvSpPr>
        <p:spPr/>
        <p:txBody>
          <a:bodyPr/>
          <a:lstStyle/>
          <a:p>
            <a:r>
              <a:rPr lang="en-US" dirty="0"/>
              <a:t>2021</a:t>
            </a:r>
          </a:p>
        </p:txBody>
      </p:sp>
      <p:sp>
        <p:nvSpPr>
          <p:cNvPr id="5" name="Footer Placeholder 4">
            <a:extLst>
              <a:ext uri="{FF2B5EF4-FFF2-40B4-BE49-F238E27FC236}">
                <a16:creationId xmlns:a16="http://schemas.microsoft.com/office/drawing/2014/main" id="{FFC955D1-E822-4E0F-BA98-B0F40B850A57}"/>
              </a:ext>
            </a:extLst>
          </p:cNvPr>
          <p:cNvSpPr>
            <a:spLocks noGrp="1"/>
          </p:cNvSpPr>
          <p:nvPr>
            <p:ph type="ftr" sz="quarter" idx="11"/>
          </p:nvPr>
        </p:nvSpPr>
        <p:spPr/>
        <p:txBody>
          <a:bodyPr/>
          <a:lstStyle/>
          <a:p>
            <a:r>
              <a:rPr lang="en-US" dirty="0"/>
              <a:t>Oklahoma Cooperative Extension Service</a:t>
            </a:r>
          </a:p>
        </p:txBody>
      </p:sp>
      <p:sp>
        <p:nvSpPr>
          <p:cNvPr id="6" name="Slide Number Placeholder 5">
            <a:extLst>
              <a:ext uri="{FF2B5EF4-FFF2-40B4-BE49-F238E27FC236}">
                <a16:creationId xmlns:a16="http://schemas.microsoft.com/office/drawing/2014/main" id="{25E8994D-4AB7-4B86-B954-EC4C598B74B4}"/>
              </a:ext>
            </a:extLst>
          </p:cNvPr>
          <p:cNvSpPr>
            <a:spLocks noGrp="1"/>
          </p:cNvSpPr>
          <p:nvPr>
            <p:ph type="sldNum" sz="quarter" idx="12"/>
          </p:nvPr>
        </p:nvSpPr>
        <p:spPr/>
        <p:txBody>
          <a:bodyPr/>
          <a:lstStyle/>
          <a:p>
            <a:fld id="{C0BE84E8-4070-4471-AC39-850016D4F568}" type="slidenum">
              <a:rPr lang="en-US" smtClean="0"/>
              <a:t>10</a:t>
            </a:fld>
            <a:endParaRPr lang="en-US" dirty="0"/>
          </a:p>
        </p:txBody>
      </p:sp>
    </p:spTree>
    <p:extLst>
      <p:ext uri="{BB962C8B-B14F-4D97-AF65-F5344CB8AC3E}">
        <p14:creationId xmlns:p14="http://schemas.microsoft.com/office/powerpoint/2010/main" val="147506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DCE24-7DD2-4054-8E93-8DB34C5B03D0}"/>
              </a:ext>
            </a:extLst>
          </p:cNvPr>
          <p:cNvSpPr>
            <a:spLocks noGrp="1"/>
          </p:cNvSpPr>
          <p:nvPr>
            <p:ph type="title"/>
          </p:nvPr>
        </p:nvSpPr>
        <p:spPr/>
        <p:txBody>
          <a:bodyPr/>
          <a:lstStyle/>
          <a:p>
            <a:r>
              <a:rPr lang="en-US" dirty="0"/>
              <a:t>Evaluation </a:t>
            </a:r>
          </a:p>
        </p:txBody>
      </p:sp>
      <p:sp>
        <p:nvSpPr>
          <p:cNvPr id="3" name="Content Placeholder 2">
            <a:extLst>
              <a:ext uri="{FF2B5EF4-FFF2-40B4-BE49-F238E27FC236}">
                <a16:creationId xmlns:a16="http://schemas.microsoft.com/office/drawing/2014/main" id="{03CA45D3-EBB8-443D-BB24-F508D419066F}"/>
              </a:ext>
            </a:extLst>
          </p:cNvPr>
          <p:cNvSpPr>
            <a:spLocks noGrp="1"/>
          </p:cNvSpPr>
          <p:nvPr>
            <p:ph idx="1"/>
          </p:nvPr>
        </p:nvSpPr>
        <p:spPr/>
        <p:txBody>
          <a:bodyPr/>
          <a:lstStyle/>
          <a:p>
            <a:r>
              <a:rPr lang="en-US" dirty="0"/>
              <a:t>Please complete both pages or sides of the evaluation before leaving. </a:t>
            </a:r>
          </a:p>
          <a:p>
            <a:r>
              <a:rPr lang="en-US" dirty="0"/>
              <a:t>Answer each question twice.</a:t>
            </a:r>
          </a:p>
          <a:p>
            <a:pPr lvl="1"/>
            <a:r>
              <a:rPr lang="en-US" dirty="0"/>
              <a:t>Left side of page is for how you felt before you came to this lesson.</a:t>
            </a:r>
          </a:p>
          <a:p>
            <a:pPr lvl="1"/>
            <a:r>
              <a:rPr lang="en-US" dirty="0"/>
              <a:t>Right side of page if for how what you plan to do in the future.</a:t>
            </a:r>
          </a:p>
          <a:p>
            <a:r>
              <a:rPr lang="en-US" dirty="0"/>
              <a:t>If you do not want to answer any question, just leave it blank.</a:t>
            </a:r>
          </a:p>
          <a:p>
            <a:r>
              <a:rPr lang="en-US" dirty="0"/>
              <a:t>Leave your copy of the evaluation with the meeting host. </a:t>
            </a:r>
          </a:p>
        </p:txBody>
      </p:sp>
      <p:sp>
        <p:nvSpPr>
          <p:cNvPr id="4" name="Date Placeholder 3">
            <a:extLst>
              <a:ext uri="{FF2B5EF4-FFF2-40B4-BE49-F238E27FC236}">
                <a16:creationId xmlns:a16="http://schemas.microsoft.com/office/drawing/2014/main" id="{8D86BE10-2E29-4D72-B609-13EAED4AAE01}"/>
              </a:ext>
            </a:extLst>
          </p:cNvPr>
          <p:cNvSpPr>
            <a:spLocks noGrp="1"/>
          </p:cNvSpPr>
          <p:nvPr>
            <p:ph type="dt" sz="half" idx="10"/>
          </p:nvPr>
        </p:nvSpPr>
        <p:spPr/>
        <p:txBody>
          <a:bodyPr/>
          <a:lstStyle/>
          <a:p>
            <a:r>
              <a:rPr lang="en-US" dirty="0"/>
              <a:t>2021</a:t>
            </a:r>
          </a:p>
        </p:txBody>
      </p:sp>
      <p:sp>
        <p:nvSpPr>
          <p:cNvPr id="5" name="Footer Placeholder 4">
            <a:extLst>
              <a:ext uri="{FF2B5EF4-FFF2-40B4-BE49-F238E27FC236}">
                <a16:creationId xmlns:a16="http://schemas.microsoft.com/office/drawing/2014/main" id="{5E318CA7-81B7-4D92-832F-7195C9B09545}"/>
              </a:ext>
            </a:extLst>
          </p:cNvPr>
          <p:cNvSpPr>
            <a:spLocks noGrp="1"/>
          </p:cNvSpPr>
          <p:nvPr>
            <p:ph type="ftr" sz="quarter" idx="11"/>
          </p:nvPr>
        </p:nvSpPr>
        <p:spPr/>
        <p:txBody>
          <a:bodyPr/>
          <a:lstStyle/>
          <a:p>
            <a:r>
              <a:rPr lang="en-US" dirty="0"/>
              <a:t>Oklahoma Cooperative Extension Service</a:t>
            </a:r>
          </a:p>
        </p:txBody>
      </p:sp>
      <p:sp>
        <p:nvSpPr>
          <p:cNvPr id="6" name="Slide Number Placeholder 5">
            <a:extLst>
              <a:ext uri="{FF2B5EF4-FFF2-40B4-BE49-F238E27FC236}">
                <a16:creationId xmlns:a16="http://schemas.microsoft.com/office/drawing/2014/main" id="{C827CB10-223C-4509-9EDE-884F5998082B}"/>
              </a:ext>
            </a:extLst>
          </p:cNvPr>
          <p:cNvSpPr>
            <a:spLocks noGrp="1"/>
          </p:cNvSpPr>
          <p:nvPr>
            <p:ph type="sldNum" sz="quarter" idx="12"/>
          </p:nvPr>
        </p:nvSpPr>
        <p:spPr/>
        <p:txBody>
          <a:bodyPr/>
          <a:lstStyle/>
          <a:p>
            <a:fld id="{C0BE84E8-4070-4471-AC39-850016D4F568}" type="slidenum">
              <a:rPr lang="en-US" smtClean="0"/>
              <a:t>11</a:t>
            </a:fld>
            <a:endParaRPr lang="en-US" dirty="0"/>
          </a:p>
        </p:txBody>
      </p:sp>
    </p:spTree>
    <p:extLst>
      <p:ext uri="{BB962C8B-B14F-4D97-AF65-F5344CB8AC3E}">
        <p14:creationId xmlns:p14="http://schemas.microsoft.com/office/powerpoint/2010/main" val="402771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5BD6-6AE1-4EDF-8710-03436268B5EA}"/>
              </a:ext>
            </a:extLst>
          </p:cNvPr>
          <p:cNvSpPr>
            <a:spLocks noGrp="1"/>
          </p:cNvSpPr>
          <p:nvPr>
            <p:ph type="title"/>
          </p:nvPr>
        </p:nvSpPr>
        <p:spPr/>
        <p:txBody>
          <a:bodyPr/>
          <a:lstStyle/>
          <a:p>
            <a:r>
              <a:rPr lang="en-US" dirty="0"/>
              <a:t>References (APA format)</a:t>
            </a:r>
          </a:p>
        </p:txBody>
      </p:sp>
      <p:sp>
        <p:nvSpPr>
          <p:cNvPr id="3" name="Content Placeholder 2">
            <a:extLst>
              <a:ext uri="{FF2B5EF4-FFF2-40B4-BE49-F238E27FC236}">
                <a16:creationId xmlns:a16="http://schemas.microsoft.com/office/drawing/2014/main" id="{3409FF6A-F3CF-4F73-9998-76C583E24CD6}"/>
              </a:ext>
            </a:extLst>
          </p:cNvPr>
          <p:cNvSpPr>
            <a:spLocks noGrp="1"/>
          </p:cNvSpPr>
          <p:nvPr>
            <p:ph idx="1"/>
          </p:nvPr>
        </p:nvSpPr>
        <p:spPr>
          <a:xfrm>
            <a:off x="1024128" y="2084832"/>
            <a:ext cx="9720073" cy="4224528"/>
          </a:xfrm>
        </p:spPr>
        <p:txBody>
          <a:bodyPr>
            <a:normAutofit lnSpcReduction="10000"/>
          </a:bodyPr>
          <a:lstStyle/>
          <a:p>
            <a:r>
              <a:rPr lang="en-US" dirty="0"/>
              <a:t>Chambers, K.C. (2018). Conditioned taste aversions. World Journal of Otorhinolaryngology—Head and Neck Surgery, 4(1), 92-100. Retrieved February 13, 2021 retrieved from </a:t>
            </a:r>
            <a:r>
              <a:rPr lang="en-US" dirty="0">
                <a:hlinkClick r:id="rId3"/>
              </a:rPr>
              <a:t>https://www.ncbi.nlm.nih.gov/pmc/articles/PMC6051479/</a:t>
            </a:r>
            <a:r>
              <a:rPr lang="en-US" dirty="0"/>
              <a:t>   </a:t>
            </a:r>
          </a:p>
          <a:p>
            <a:r>
              <a:rPr lang="en-US" dirty="0"/>
              <a:t>Chinnakkaruppan, A., Wintzer, M.E., McHugh, T.J., &amp; Rosenblum, K. (2014). Differential contribution of hippocampal subfields to components of associative taste learning. Journal of Neuroscience, 34(33), 11007-11015. Retrieved February 13, 2021 from </a:t>
            </a:r>
            <a:r>
              <a:rPr lang="en-US" dirty="0">
                <a:hlinkClick r:id="rId4"/>
              </a:rPr>
              <a:t>https://www.jneurosci.org/content/34/33/11007</a:t>
            </a:r>
            <a:r>
              <a:rPr lang="en-US" dirty="0"/>
              <a:t> </a:t>
            </a:r>
          </a:p>
          <a:p>
            <a:r>
              <a:rPr lang="en-US" dirty="0"/>
              <a:t>Kim, Y. (2015) Cooking with young children, University of Nevada Extension, Reno. Retrieved March 11, 2012 from </a:t>
            </a:r>
            <a:r>
              <a:rPr lang="en-US" dirty="0">
                <a:hlinkClick r:id="rId5"/>
              </a:rPr>
              <a:t>https://extension.unr.edu/publication.aspx?PubID=2468</a:t>
            </a:r>
            <a:r>
              <a:rPr lang="en-US" dirty="0"/>
              <a:t> </a:t>
            </a:r>
          </a:p>
          <a:p>
            <a:endParaRPr lang="en-US" dirty="0"/>
          </a:p>
        </p:txBody>
      </p:sp>
      <p:sp>
        <p:nvSpPr>
          <p:cNvPr id="4" name="Date Placeholder 3">
            <a:extLst>
              <a:ext uri="{FF2B5EF4-FFF2-40B4-BE49-F238E27FC236}">
                <a16:creationId xmlns:a16="http://schemas.microsoft.com/office/drawing/2014/main" id="{D673F0F1-5FA1-4F90-8AC0-14B96290C7EF}"/>
              </a:ext>
            </a:extLst>
          </p:cNvPr>
          <p:cNvSpPr>
            <a:spLocks noGrp="1"/>
          </p:cNvSpPr>
          <p:nvPr>
            <p:ph type="dt" sz="half" idx="10"/>
          </p:nvPr>
        </p:nvSpPr>
        <p:spPr/>
        <p:txBody>
          <a:bodyPr/>
          <a:lstStyle/>
          <a:p>
            <a:r>
              <a:rPr lang="en-US" dirty="0"/>
              <a:t>2021</a:t>
            </a:r>
          </a:p>
        </p:txBody>
      </p:sp>
      <p:sp>
        <p:nvSpPr>
          <p:cNvPr id="5" name="Footer Placeholder 4">
            <a:extLst>
              <a:ext uri="{FF2B5EF4-FFF2-40B4-BE49-F238E27FC236}">
                <a16:creationId xmlns:a16="http://schemas.microsoft.com/office/drawing/2014/main" id="{1D42C97F-3219-4993-987F-DEDA07B43BFA}"/>
              </a:ext>
            </a:extLst>
          </p:cNvPr>
          <p:cNvSpPr>
            <a:spLocks noGrp="1"/>
          </p:cNvSpPr>
          <p:nvPr>
            <p:ph type="ftr" sz="quarter" idx="11"/>
          </p:nvPr>
        </p:nvSpPr>
        <p:spPr/>
        <p:txBody>
          <a:bodyPr/>
          <a:lstStyle/>
          <a:p>
            <a:r>
              <a:rPr lang="en-US" dirty="0"/>
              <a:t>Oklahoma Cooperative Extension Service</a:t>
            </a:r>
          </a:p>
        </p:txBody>
      </p:sp>
      <p:sp>
        <p:nvSpPr>
          <p:cNvPr id="6" name="Slide Number Placeholder 5">
            <a:extLst>
              <a:ext uri="{FF2B5EF4-FFF2-40B4-BE49-F238E27FC236}">
                <a16:creationId xmlns:a16="http://schemas.microsoft.com/office/drawing/2014/main" id="{6C5F4DA5-50A4-4983-BF40-C6E21C951960}"/>
              </a:ext>
            </a:extLst>
          </p:cNvPr>
          <p:cNvSpPr>
            <a:spLocks noGrp="1"/>
          </p:cNvSpPr>
          <p:nvPr>
            <p:ph type="sldNum" sz="quarter" idx="12"/>
          </p:nvPr>
        </p:nvSpPr>
        <p:spPr/>
        <p:txBody>
          <a:bodyPr/>
          <a:lstStyle/>
          <a:p>
            <a:fld id="{C0BE84E8-4070-4471-AC39-850016D4F568}" type="slidenum">
              <a:rPr lang="en-US" smtClean="0"/>
              <a:t>12</a:t>
            </a:fld>
            <a:endParaRPr lang="en-US" dirty="0"/>
          </a:p>
        </p:txBody>
      </p:sp>
    </p:spTree>
    <p:extLst>
      <p:ext uri="{BB962C8B-B14F-4D97-AF65-F5344CB8AC3E}">
        <p14:creationId xmlns:p14="http://schemas.microsoft.com/office/powerpoint/2010/main" val="1717871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578D04C-3C29-4C64-A00D-64C9180E5D9D}"/>
              </a:ext>
            </a:extLst>
          </p:cNvPr>
          <p:cNvSpPr>
            <a:spLocks noGrp="1"/>
          </p:cNvSpPr>
          <p:nvPr>
            <p:ph type="title" idx="4294967295"/>
          </p:nvPr>
        </p:nvSpPr>
        <p:spPr>
          <a:xfrm>
            <a:off x="1024128" y="-1499616"/>
            <a:ext cx="9720072" cy="1499616"/>
          </a:xfrm>
        </p:spPr>
        <p:txBody>
          <a:bodyPr vert="horz" lIns="91440" tIns="45720" rIns="91440" bIns="45720" rtlCol="0" anchor="b">
            <a:normAutofit/>
          </a:bodyPr>
          <a:lstStyle/>
          <a:p>
            <a:r>
              <a:rPr lang="en-US" dirty="0"/>
              <a:t>OSU Extension </a:t>
            </a:r>
          </a:p>
        </p:txBody>
      </p:sp>
      <p:pic>
        <p:nvPicPr>
          <p:cNvPr id="7" name="Picture 6" descr="Oklahoma Cooperative Extension Service logo">
            <a:extLst>
              <a:ext uri="{FF2B5EF4-FFF2-40B4-BE49-F238E27FC236}">
                <a16:creationId xmlns:a16="http://schemas.microsoft.com/office/drawing/2014/main" id="{DA7B5360-627C-478F-921E-0EB3CFEE1CF5}"/>
              </a:ext>
            </a:extLst>
          </p:cNvPr>
          <p:cNvPicPr>
            <a:picLocks noChangeAspect="1"/>
          </p:cNvPicPr>
          <p:nvPr/>
        </p:nvPicPr>
        <p:blipFill>
          <a:blip r:embed="rId3"/>
          <a:stretch>
            <a:fillRect/>
          </a:stretch>
        </p:blipFill>
        <p:spPr>
          <a:xfrm>
            <a:off x="1011495" y="1412094"/>
            <a:ext cx="10169009" cy="1511939"/>
          </a:xfrm>
          <a:prstGeom prst="rect">
            <a:avLst/>
          </a:prstGeom>
        </p:spPr>
      </p:pic>
      <p:sp>
        <p:nvSpPr>
          <p:cNvPr id="3" name="Content Placeholder 2">
            <a:extLst>
              <a:ext uri="{FF2B5EF4-FFF2-40B4-BE49-F238E27FC236}">
                <a16:creationId xmlns:a16="http://schemas.microsoft.com/office/drawing/2014/main" id="{C3DF7658-FE0F-410C-9516-157E646E1271}"/>
              </a:ext>
            </a:extLst>
          </p:cNvPr>
          <p:cNvSpPr>
            <a:spLocks noGrp="1"/>
          </p:cNvSpPr>
          <p:nvPr>
            <p:ph idx="4294967295"/>
          </p:nvPr>
        </p:nvSpPr>
        <p:spPr>
          <a:xfrm>
            <a:off x="838199" y="4963242"/>
            <a:ext cx="10515600" cy="1195388"/>
          </a:xfrm>
        </p:spPr>
        <p:txBody>
          <a:bodyPr>
            <a:normAutofit/>
          </a:bodyPr>
          <a:lstStyle/>
          <a:p>
            <a:pPr marL="0" indent="0">
              <a:buNone/>
            </a:pPr>
            <a:r>
              <a:rPr lang="en-US" sz="1600" dirty="0"/>
              <a:t>Oklahoma State University, as an equal opportunity employer, complies with all applicable federal and state laws regarding non-discrimination and affirmative action. Oklahoma State University is committed to a policy of equal opportunity for all individuals and does not discriminate based on race, religion, age, sex, color, national origin, marital status, sexual orientation, gender identity/expression, disability, or veteran status with regard to employment, educational programs and activities, and/or admissions. For more information, visit https:///eeo.okstate.edu</a:t>
            </a:r>
          </a:p>
        </p:txBody>
      </p:sp>
      <p:sp>
        <p:nvSpPr>
          <p:cNvPr id="2" name="Date Placeholder 1">
            <a:extLst>
              <a:ext uri="{FF2B5EF4-FFF2-40B4-BE49-F238E27FC236}">
                <a16:creationId xmlns:a16="http://schemas.microsoft.com/office/drawing/2014/main" id="{6851FB7C-E86E-46FA-B87A-D45E8A7BF269}"/>
              </a:ext>
            </a:extLst>
          </p:cNvPr>
          <p:cNvSpPr>
            <a:spLocks noGrp="1"/>
          </p:cNvSpPr>
          <p:nvPr>
            <p:ph type="dt" sz="half" idx="10"/>
          </p:nvPr>
        </p:nvSpPr>
        <p:spPr/>
        <p:txBody>
          <a:bodyPr/>
          <a:lstStyle/>
          <a:p>
            <a:r>
              <a:rPr lang="en-US" dirty="0"/>
              <a:t>2021</a:t>
            </a:r>
          </a:p>
        </p:txBody>
      </p:sp>
      <p:sp>
        <p:nvSpPr>
          <p:cNvPr id="4" name="Footer Placeholder 3">
            <a:extLst>
              <a:ext uri="{FF2B5EF4-FFF2-40B4-BE49-F238E27FC236}">
                <a16:creationId xmlns:a16="http://schemas.microsoft.com/office/drawing/2014/main" id="{0C6EFB50-EF63-43A8-BB5C-F3DB13A172D1}"/>
              </a:ext>
            </a:extLst>
          </p:cNvPr>
          <p:cNvSpPr>
            <a:spLocks noGrp="1"/>
          </p:cNvSpPr>
          <p:nvPr>
            <p:ph type="ftr" sz="quarter" idx="11"/>
          </p:nvPr>
        </p:nvSpPr>
        <p:spPr/>
        <p:txBody>
          <a:bodyPr/>
          <a:lstStyle/>
          <a:p>
            <a:r>
              <a:rPr lang="en-US" dirty="0"/>
              <a:t>Oklahoma Cooperative Extension Service</a:t>
            </a:r>
          </a:p>
        </p:txBody>
      </p:sp>
      <p:sp>
        <p:nvSpPr>
          <p:cNvPr id="5" name="Slide Number Placeholder 4">
            <a:extLst>
              <a:ext uri="{FF2B5EF4-FFF2-40B4-BE49-F238E27FC236}">
                <a16:creationId xmlns:a16="http://schemas.microsoft.com/office/drawing/2014/main" id="{BD8B42B0-6A65-480E-98A9-77D106F5CF21}"/>
              </a:ext>
            </a:extLst>
          </p:cNvPr>
          <p:cNvSpPr>
            <a:spLocks noGrp="1"/>
          </p:cNvSpPr>
          <p:nvPr>
            <p:ph type="sldNum" sz="quarter" idx="12"/>
          </p:nvPr>
        </p:nvSpPr>
        <p:spPr/>
        <p:txBody>
          <a:bodyPr/>
          <a:lstStyle/>
          <a:p>
            <a:fld id="{C0BE84E8-4070-4471-AC39-850016D4F568}" type="slidenum">
              <a:rPr lang="en-US" smtClean="0"/>
              <a:t>13</a:t>
            </a:fld>
            <a:endParaRPr lang="en-US" dirty="0"/>
          </a:p>
        </p:txBody>
      </p:sp>
    </p:spTree>
    <p:extLst>
      <p:ext uri="{BB962C8B-B14F-4D97-AF65-F5344CB8AC3E}">
        <p14:creationId xmlns:p14="http://schemas.microsoft.com/office/powerpoint/2010/main" val="1308660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9396-4AE4-4CA8-8F00-43097EC47D3B}"/>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972E4077-921B-468E-995C-51553AD95529}"/>
              </a:ext>
            </a:extLst>
          </p:cNvPr>
          <p:cNvSpPr>
            <a:spLocks noGrp="1"/>
          </p:cNvSpPr>
          <p:nvPr>
            <p:ph sz="half" idx="1"/>
          </p:nvPr>
        </p:nvSpPr>
        <p:spPr/>
        <p:txBody>
          <a:bodyPr/>
          <a:lstStyle/>
          <a:p>
            <a:r>
              <a:rPr lang="en-US" dirty="0"/>
              <a:t>Memories and history are tied to food</a:t>
            </a:r>
          </a:p>
          <a:p>
            <a:pPr lvl="1"/>
            <a:r>
              <a:rPr lang="en-US" dirty="0"/>
              <a:t>Some good, some not</a:t>
            </a:r>
          </a:p>
          <a:p>
            <a:r>
              <a:rPr lang="en-US" dirty="0"/>
              <a:t>Sharing memories and teaching history to children are important</a:t>
            </a:r>
          </a:p>
          <a:p>
            <a:pPr lvl="1"/>
            <a:r>
              <a:rPr lang="en-US" dirty="0"/>
              <a:t>Food is an valuable tool</a:t>
            </a:r>
          </a:p>
        </p:txBody>
      </p:sp>
      <p:pic>
        <p:nvPicPr>
          <p:cNvPr id="9" name="Content Placeholder 8" descr="five colorful birthday cupcakes">
            <a:extLst>
              <a:ext uri="{FF2B5EF4-FFF2-40B4-BE49-F238E27FC236}">
                <a16:creationId xmlns:a16="http://schemas.microsoft.com/office/drawing/2014/main" id="{84AFF6F3-ED11-4B90-A049-3ECD060CF0E2}"/>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89638" y="1393831"/>
            <a:ext cx="4754562" cy="3038462"/>
          </a:xfrm>
        </p:spPr>
      </p:pic>
      <p:sp>
        <p:nvSpPr>
          <p:cNvPr id="10" name="TextBox 9">
            <a:extLst>
              <a:ext uri="{FF2B5EF4-FFF2-40B4-BE49-F238E27FC236}">
                <a16:creationId xmlns:a16="http://schemas.microsoft.com/office/drawing/2014/main" id="{53AA0437-1425-44D2-97F8-AEC45EB5446F}"/>
              </a:ext>
            </a:extLst>
          </p:cNvPr>
          <p:cNvSpPr txBox="1"/>
          <p:nvPr/>
        </p:nvSpPr>
        <p:spPr>
          <a:xfrm>
            <a:off x="5989637" y="3892411"/>
            <a:ext cx="4754562" cy="230832"/>
          </a:xfrm>
          <a:prstGeom prst="rect">
            <a:avLst/>
          </a:prstGeom>
          <a:noFill/>
        </p:spPr>
        <p:txBody>
          <a:bodyPr wrap="square" rtlCol="0">
            <a:spAutoFit/>
          </a:bodyPr>
          <a:lstStyle/>
          <a:p>
            <a:pPr algn="ctr"/>
            <a:r>
              <a:rPr lang="en-US" sz="900" dirty="0">
                <a:hlinkClick r:id="rId4" tooltip="http://www.pngall.com/birthday-cake-png"/>
              </a:rPr>
              <a:t>This Photo</a:t>
            </a:r>
            <a:r>
              <a:rPr lang="en-US" sz="900" dirty="0"/>
              <a:t> by Unknown Author is licensed under </a:t>
            </a:r>
            <a:r>
              <a:rPr lang="en-US" sz="900" dirty="0">
                <a:hlinkClick r:id="rId5" tooltip="https://creativecommons.org/licenses/by-nc/3.0/"/>
              </a:rPr>
              <a:t>CC BY-NC</a:t>
            </a:r>
            <a:endParaRPr lang="en-US" sz="900" dirty="0"/>
          </a:p>
        </p:txBody>
      </p:sp>
      <p:sp>
        <p:nvSpPr>
          <p:cNvPr id="11" name="TextBox 10">
            <a:extLst>
              <a:ext uri="{FF2B5EF4-FFF2-40B4-BE49-F238E27FC236}">
                <a16:creationId xmlns:a16="http://schemas.microsoft.com/office/drawing/2014/main" id="{60A0D28D-FAA2-4AA8-BAB2-867F0DCAB3BF}"/>
              </a:ext>
            </a:extLst>
          </p:cNvPr>
          <p:cNvSpPr txBox="1"/>
          <p:nvPr/>
        </p:nvSpPr>
        <p:spPr>
          <a:xfrm>
            <a:off x="6799336" y="4206350"/>
            <a:ext cx="2906565" cy="369332"/>
          </a:xfrm>
          <a:prstGeom prst="rect">
            <a:avLst/>
          </a:prstGeom>
          <a:noFill/>
        </p:spPr>
        <p:txBody>
          <a:bodyPr wrap="none" rtlCol="0">
            <a:spAutoFit/>
          </a:bodyPr>
          <a:lstStyle/>
          <a:p>
            <a:r>
              <a:rPr lang="en-US" dirty="0"/>
              <a:t>Picture of birthday cupcakes. </a:t>
            </a:r>
          </a:p>
        </p:txBody>
      </p:sp>
      <p:sp>
        <p:nvSpPr>
          <p:cNvPr id="4" name="Date Placeholder 3">
            <a:extLst>
              <a:ext uri="{FF2B5EF4-FFF2-40B4-BE49-F238E27FC236}">
                <a16:creationId xmlns:a16="http://schemas.microsoft.com/office/drawing/2014/main" id="{7615EB8C-F09F-47CE-9C7D-5F21439A77A1}"/>
              </a:ext>
            </a:extLst>
          </p:cNvPr>
          <p:cNvSpPr>
            <a:spLocks noGrp="1"/>
          </p:cNvSpPr>
          <p:nvPr>
            <p:ph type="dt" sz="half" idx="10"/>
          </p:nvPr>
        </p:nvSpPr>
        <p:spPr/>
        <p:txBody>
          <a:bodyPr/>
          <a:lstStyle/>
          <a:p>
            <a:r>
              <a:rPr lang="en-US" dirty="0"/>
              <a:t>2021</a:t>
            </a:r>
          </a:p>
        </p:txBody>
      </p:sp>
      <p:sp>
        <p:nvSpPr>
          <p:cNvPr id="5" name="Footer Placeholder 4">
            <a:extLst>
              <a:ext uri="{FF2B5EF4-FFF2-40B4-BE49-F238E27FC236}">
                <a16:creationId xmlns:a16="http://schemas.microsoft.com/office/drawing/2014/main" id="{B696591A-B440-4FB7-936C-27DF6BBA4E71}"/>
              </a:ext>
            </a:extLst>
          </p:cNvPr>
          <p:cNvSpPr>
            <a:spLocks noGrp="1"/>
          </p:cNvSpPr>
          <p:nvPr>
            <p:ph type="ftr" sz="quarter" idx="11"/>
          </p:nvPr>
        </p:nvSpPr>
        <p:spPr/>
        <p:txBody>
          <a:bodyPr/>
          <a:lstStyle/>
          <a:p>
            <a:r>
              <a:rPr lang="en-US" dirty="0"/>
              <a:t>Oklahoma Cooperative Extension Service</a:t>
            </a:r>
          </a:p>
        </p:txBody>
      </p:sp>
      <p:sp>
        <p:nvSpPr>
          <p:cNvPr id="6" name="Slide Number Placeholder 5">
            <a:extLst>
              <a:ext uri="{FF2B5EF4-FFF2-40B4-BE49-F238E27FC236}">
                <a16:creationId xmlns:a16="http://schemas.microsoft.com/office/drawing/2014/main" id="{AE75D6C1-0F33-4B9B-9E2E-7B5BAB840014}"/>
              </a:ext>
            </a:extLst>
          </p:cNvPr>
          <p:cNvSpPr>
            <a:spLocks noGrp="1"/>
          </p:cNvSpPr>
          <p:nvPr>
            <p:ph type="sldNum" sz="quarter" idx="12"/>
          </p:nvPr>
        </p:nvSpPr>
        <p:spPr/>
        <p:txBody>
          <a:bodyPr/>
          <a:lstStyle/>
          <a:p>
            <a:fld id="{C0BE84E8-4070-4471-AC39-850016D4F568}" type="slidenum">
              <a:rPr lang="en-US" smtClean="0"/>
              <a:t>2</a:t>
            </a:fld>
            <a:endParaRPr lang="en-US" dirty="0"/>
          </a:p>
        </p:txBody>
      </p:sp>
    </p:spTree>
    <p:extLst>
      <p:ext uri="{BB962C8B-B14F-4D97-AF65-F5344CB8AC3E}">
        <p14:creationId xmlns:p14="http://schemas.microsoft.com/office/powerpoint/2010/main" val="64118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4374-B8B7-4387-A1FB-8DA4875C66B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BA56CD9-3AF2-440D-A2FF-2C78AC50A29D}"/>
              </a:ext>
            </a:extLst>
          </p:cNvPr>
          <p:cNvSpPr>
            <a:spLocks noGrp="1"/>
          </p:cNvSpPr>
          <p:nvPr>
            <p:ph sz="half" idx="1"/>
          </p:nvPr>
        </p:nvSpPr>
        <p:spPr/>
        <p:txBody>
          <a:bodyPr/>
          <a:lstStyle/>
          <a:p>
            <a:r>
              <a:rPr lang="en-US" dirty="0"/>
              <a:t>Use shared memories and experiences to grow closer to children.</a:t>
            </a:r>
          </a:p>
          <a:p>
            <a:r>
              <a:rPr lang="en-US" dirty="0"/>
              <a:t>Use shared food experiences to teach family history.</a:t>
            </a:r>
          </a:p>
          <a:p>
            <a:r>
              <a:rPr lang="en-US" dirty="0"/>
              <a:t>Teach children basic cooking skills.</a:t>
            </a:r>
          </a:p>
        </p:txBody>
      </p:sp>
      <p:pic>
        <p:nvPicPr>
          <p:cNvPr id="9" name="Content Placeholder 8" descr="strawberries and ice cream on a kitchen counter top">
            <a:extLst>
              <a:ext uri="{FF2B5EF4-FFF2-40B4-BE49-F238E27FC236}">
                <a16:creationId xmlns:a16="http://schemas.microsoft.com/office/drawing/2014/main" id="{BB1F0FE9-8000-4A41-9CEE-14383822264B}"/>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89637" y="1064628"/>
            <a:ext cx="4754562" cy="3169708"/>
          </a:xfrm>
          <a:ln>
            <a:solidFill>
              <a:schemeClr val="tx1">
                <a:lumMod val="75000"/>
                <a:lumOff val="25000"/>
              </a:schemeClr>
            </a:solidFill>
          </a:ln>
        </p:spPr>
      </p:pic>
      <p:sp>
        <p:nvSpPr>
          <p:cNvPr id="10" name="TextBox 9">
            <a:extLst>
              <a:ext uri="{FF2B5EF4-FFF2-40B4-BE49-F238E27FC236}">
                <a16:creationId xmlns:a16="http://schemas.microsoft.com/office/drawing/2014/main" id="{BBD8DB83-30DB-4B61-AD2B-2E2B5FD416A4}"/>
              </a:ext>
            </a:extLst>
          </p:cNvPr>
          <p:cNvSpPr txBox="1"/>
          <p:nvPr/>
        </p:nvSpPr>
        <p:spPr>
          <a:xfrm>
            <a:off x="5989637" y="4297680"/>
            <a:ext cx="4754562" cy="230832"/>
          </a:xfrm>
          <a:prstGeom prst="rect">
            <a:avLst/>
          </a:prstGeom>
          <a:noFill/>
        </p:spPr>
        <p:txBody>
          <a:bodyPr wrap="square" rtlCol="0">
            <a:spAutoFit/>
          </a:bodyPr>
          <a:lstStyle/>
          <a:p>
            <a:pPr algn="ctr"/>
            <a:r>
              <a:rPr lang="en-US" sz="900" dirty="0">
                <a:hlinkClick r:id="rId4" tooltip="https://www.theidearoom.net/make-ice-cream-in-a-bag/"/>
              </a:rPr>
              <a:t>This Photo</a:t>
            </a:r>
            <a:r>
              <a:rPr lang="en-US" sz="900" dirty="0"/>
              <a:t> by Unknown Author is licensed under </a:t>
            </a:r>
            <a:r>
              <a:rPr lang="en-US" sz="900" dirty="0">
                <a:hlinkClick r:id="rId5" tooltip="https://creativecommons.org/licenses/by-nc-nd/3.0/"/>
              </a:rPr>
              <a:t>CC BY-NC-ND</a:t>
            </a:r>
            <a:endParaRPr lang="en-US" sz="900" dirty="0"/>
          </a:p>
        </p:txBody>
      </p:sp>
      <p:sp>
        <p:nvSpPr>
          <p:cNvPr id="11" name="TextBox 10">
            <a:extLst>
              <a:ext uri="{FF2B5EF4-FFF2-40B4-BE49-F238E27FC236}">
                <a16:creationId xmlns:a16="http://schemas.microsoft.com/office/drawing/2014/main" id="{E3C2E28B-7A9E-4FE4-B1A2-F7FF400A2877}"/>
              </a:ext>
            </a:extLst>
          </p:cNvPr>
          <p:cNvSpPr txBox="1"/>
          <p:nvPr/>
        </p:nvSpPr>
        <p:spPr>
          <a:xfrm>
            <a:off x="6499355" y="4413096"/>
            <a:ext cx="3735125" cy="369332"/>
          </a:xfrm>
          <a:prstGeom prst="rect">
            <a:avLst/>
          </a:prstGeom>
          <a:noFill/>
        </p:spPr>
        <p:txBody>
          <a:bodyPr wrap="none" rtlCol="0">
            <a:spAutoFit/>
          </a:bodyPr>
          <a:lstStyle/>
          <a:p>
            <a:r>
              <a:rPr lang="en-US" dirty="0"/>
              <a:t>Picture of strawberries and ice cream</a:t>
            </a:r>
          </a:p>
        </p:txBody>
      </p:sp>
      <p:sp>
        <p:nvSpPr>
          <p:cNvPr id="4" name="Date Placeholder 3">
            <a:extLst>
              <a:ext uri="{FF2B5EF4-FFF2-40B4-BE49-F238E27FC236}">
                <a16:creationId xmlns:a16="http://schemas.microsoft.com/office/drawing/2014/main" id="{2F77E3CE-111F-4C5B-9B5A-8FB0232AF5B2}"/>
              </a:ext>
            </a:extLst>
          </p:cNvPr>
          <p:cNvSpPr>
            <a:spLocks noGrp="1"/>
          </p:cNvSpPr>
          <p:nvPr>
            <p:ph type="dt" sz="half" idx="10"/>
          </p:nvPr>
        </p:nvSpPr>
        <p:spPr/>
        <p:txBody>
          <a:bodyPr/>
          <a:lstStyle/>
          <a:p>
            <a:r>
              <a:rPr lang="en-US" dirty="0"/>
              <a:t>2021</a:t>
            </a:r>
          </a:p>
        </p:txBody>
      </p:sp>
      <p:sp>
        <p:nvSpPr>
          <p:cNvPr id="5" name="Footer Placeholder 4">
            <a:extLst>
              <a:ext uri="{FF2B5EF4-FFF2-40B4-BE49-F238E27FC236}">
                <a16:creationId xmlns:a16="http://schemas.microsoft.com/office/drawing/2014/main" id="{17125E7C-4DEB-462E-B1FA-20E9916F989F}"/>
              </a:ext>
            </a:extLst>
          </p:cNvPr>
          <p:cNvSpPr>
            <a:spLocks noGrp="1"/>
          </p:cNvSpPr>
          <p:nvPr>
            <p:ph type="ftr" sz="quarter" idx="11"/>
          </p:nvPr>
        </p:nvSpPr>
        <p:spPr/>
        <p:txBody>
          <a:bodyPr/>
          <a:lstStyle/>
          <a:p>
            <a:r>
              <a:rPr lang="en-US" dirty="0"/>
              <a:t>Oklahoma Cooperative Extension Service</a:t>
            </a:r>
          </a:p>
        </p:txBody>
      </p:sp>
      <p:sp>
        <p:nvSpPr>
          <p:cNvPr id="6" name="Slide Number Placeholder 5">
            <a:extLst>
              <a:ext uri="{FF2B5EF4-FFF2-40B4-BE49-F238E27FC236}">
                <a16:creationId xmlns:a16="http://schemas.microsoft.com/office/drawing/2014/main" id="{2AACCD79-2482-4DD7-8018-8B534EACA895}"/>
              </a:ext>
            </a:extLst>
          </p:cNvPr>
          <p:cNvSpPr>
            <a:spLocks noGrp="1"/>
          </p:cNvSpPr>
          <p:nvPr>
            <p:ph type="sldNum" sz="quarter" idx="12"/>
          </p:nvPr>
        </p:nvSpPr>
        <p:spPr/>
        <p:txBody>
          <a:bodyPr/>
          <a:lstStyle/>
          <a:p>
            <a:fld id="{C0BE84E8-4070-4471-AC39-850016D4F568}" type="slidenum">
              <a:rPr lang="en-US" smtClean="0"/>
              <a:t>3</a:t>
            </a:fld>
            <a:endParaRPr lang="en-US" dirty="0"/>
          </a:p>
        </p:txBody>
      </p:sp>
    </p:spTree>
    <p:extLst>
      <p:ext uri="{BB962C8B-B14F-4D97-AF65-F5344CB8AC3E}">
        <p14:creationId xmlns:p14="http://schemas.microsoft.com/office/powerpoint/2010/main" val="374369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B380-334D-4292-BEB2-8073A04BDCB8}"/>
              </a:ext>
            </a:extLst>
          </p:cNvPr>
          <p:cNvSpPr>
            <a:spLocks noGrp="1"/>
          </p:cNvSpPr>
          <p:nvPr>
            <p:ph type="title"/>
          </p:nvPr>
        </p:nvSpPr>
        <p:spPr/>
        <p:txBody>
          <a:bodyPr/>
          <a:lstStyle/>
          <a:p>
            <a:r>
              <a:rPr lang="en-US" dirty="0"/>
              <a:t>Food memories are more than taste, smell, color and Texture</a:t>
            </a:r>
          </a:p>
        </p:txBody>
      </p:sp>
      <p:sp>
        <p:nvSpPr>
          <p:cNvPr id="3" name="Content Placeholder 2">
            <a:extLst>
              <a:ext uri="{FF2B5EF4-FFF2-40B4-BE49-F238E27FC236}">
                <a16:creationId xmlns:a16="http://schemas.microsoft.com/office/drawing/2014/main" id="{A581C78A-F0D3-49B5-8ECF-478BE6279B50}"/>
              </a:ext>
            </a:extLst>
          </p:cNvPr>
          <p:cNvSpPr>
            <a:spLocks noGrp="1"/>
          </p:cNvSpPr>
          <p:nvPr>
            <p:ph sz="half" idx="1"/>
          </p:nvPr>
        </p:nvSpPr>
        <p:spPr/>
        <p:txBody>
          <a:bodyPr/>
          <a:lstStyle/>
          <a:p>
            <a:r>
              <a:rPr lang="en-US" dirty="0"/>
              <a:t>Food memories tend to be the strongest associative memory people have </a:t>
            </a:r>
          </a:p>
          <a:p>
            <a:r>
              <a:rPr lang="en-US" dirty="0"/>
              <a:t>Involve all your senses so they have a big impact</a:t>
            </a:r>
          </a:p>
          <a:p>
            <a:r>
              <a:rPr lang="en-US" dirty="0"/>
              <a:t>Combine with the situation when the memory was made</a:t>
            </a:r>
          </a:p>
          <a:p>
            <a:pPr lvl="1"/>
            <a:r>
              <a:rPr lang="en-US" dirty="0"/>
              <a:t>The place, the people, the conversations, the feelings, the smells, etc.</a:t>
            </a:r>
          </a:p>
        </p:txBody>
      </p:sp>
      <p:pic>
        <p:nvPicPr>
          <p:cNvPr id="9" name="Content Placeholder 8" descr="five senses: vision, hearing, smell, taste, touch">
            <a:extLst>
              <a:ext uri="{FF2B5EF4-FFF2-40B4-BE49-F238E27FC236}">
                <a16:creationId xmlns:a16="http://schemas.microsoft.com/office/drawing/2014/main" id="{1604F338-2052-47AE-815F-3A8E0D19193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7445"/>
          <a:stretch/>
        </p:blipFill>
        <p:spPr>
          <a:xfrm>
            <a:off x="5884164" y="2246176"/>
            <a:ext cx="4754562" cy="1732232"/>
          </a:xfrm>
        </p:spPr>
      </p:pic>
      <p:sp>
        <p:nvSpPr>
          <p:cNvPr id="10" name="TextBox 9">
            <a:extLst>
              <a:ext uri="{FF2B5EF4-FFF2-40B4-BE49-F238E27FC236}">
                <a16:creationId xmlns:a16="http://schemas.microsoft.com/office/drawing/2014/main" id="{71B92DEA-871A-4A81-835F-DB4579A10873}"/>
              </a:ext>
            </a:extLst>
          </p:cNvPr>
          <p:cNvSpPr txBox="1"/>
          <p:nvPr/>
        </p:nvSpPr>
        <p:spPr>
          <a:xfrm>
            <a:off x="6096000" y="3747576"/>
            <a:ext cx="4754562" cy="230832"/>
          </a:xfrm>
          <a:prstGeom prst="rect">
            <a:avLst/>
          </a:prstGeom>
          <a:noFill/>
        </p:spPr>
        <p:txBody>
          <a:bodyPr wrap="square" rtlCol="0">
            <a:spAutoFit/>
          </a:bodyPr>
          <a:lstStyle/>
          <a:p>
            <a:pPr algn="ctr"/>
            <a:r>
              <a:rPr lang="en-US" sz="900" dirty="0">
                <a:hlinkClick r:id="rId4" tooltip="https://www.vmovier.com/54875"/>
              </a:rPr>
              <a:t>This Photo</a:t>
            </a:r>
            <a:r>
              <a:rPr lang="en-US" sz="900" dirty="0"/>
              <a:t> by Unknown Author is licensed under </a:t>
            </a:r>
            <a:r>
              <a:rPr lang="en-US" sz="900" dirty="0">
                <a:hlinkClick r:id="rId5" tooltip="https://creativecommons.org/licenses/by-nc/3.0/"/>
              </a:rPr>
              <a:t>CC BY-NC</a:t>
            </a:r>
            <a:endParaRPr lang="en-US" sz="900" dirty="0"/>
          </a:p>
        </p:txBody>
      </p:sp>
      <p:sp>
        <p:nvSpPr>
          <p:cNvPr id="11" name="TextBox 10">
            <a:extLst>
              <a:ext uri="{FF2B5EF4-FFF2-40B4-BE49-F238E27FC236}">
                <a16:creationId xmlns:a16="http://schemas.microsoft.com/office/drawing/2014/main" id="{364488FA-5B92-48C5-8BED-5A24BBD29B47}"/>
              </a:ext>
            </a:extLst>
          </p:cNvPr>
          <p:cNvSpPr txBox="1"/>
          <p:nvPr/>
        </p:nvSpPr>
        <p:spPr>
          <a:xfrm>
            <a:off x="6149360" y="3974514"/>
            <a:ext cx="4224170" cy="646331"/>
          </a:xfrm>
          <a:prstGeom prst="rect">
            <a:avLst/>
          </a:prstGeom>
          <a:noFill/>
        </p:spPr>
        <p:txBody>
          <a:bodyPr wrap="none" rtlCol="0">
            <a:spAutoFit/>
          </a:bodyPr>
          <a:lstStyle/>
          <a:p>
            <a:pPr algn="ctr"/>
            <a:r>
              <a:rPr lang="en-US" dirty="0"/>
              <a:t>Picture shows the five senses: vision, hearing,</a:t>
            </a:r>
          </a:p>
          <a:p>
            <a:pPr algn="ctr"/>
            <a:r>
              <a:rPr lang="en-US" dirty="0"/>
              <a:t>smell, taste and touch.</a:t>
            </a:r>
          </a:p>
        </p:txBody>
      </p:sp>
      <p:sp>
        <p:nvSpPr>
          <p:cNvPr id="4" name="Date Placeholder 3">
            <a:extLst>
              <a:ext uri="{FF2B5EF4-FFF2-40B4-BE49-F238E27FC236}">
                <a16:creationId xmlns:a16="http://schemas.microsoft.com/office/drawing/2014/main" id="{50EFC230-D11B-4F94-9387-012B4A7C6CAF}"/>
              </a:ext>
            </a:extLst>
          </p:cNvPr>
          <p:cNvSpPr>
            <a:spLocks noGrp="1"/>
          </p:cNvSpPr>
          <p:nvPr>
            <p:ph type="dt" sz="half" idx="10"/>
          </p:nvPr>
        </p:nvSpPr>
        <p:spPr/>
        <p:txBody>
          <a:bodyPr/>
          <a:lstStyle/>
          <a:p>
            <a:r>
              <a:rPr lang="en-US" dirty="0"/>
              <a:t>2021</a:t>
            </a:r>
          </a:p>
        </p:txBody>
      </p:sp>
      <p:sp>
        <p:nvSpPr>
          <p:cNvPr id="5" name="Footer Placeholder 4">
            <a:extLst>
              <a:ext uri="{FF2B5EF4-FFF2-40B4-BE49-F238E27FC236}">
                <a16:creationId xmlns:a16="http://schemas.microsoft.com/office/drawing/2014/main" id="{CB68879E-D1D7-4B62-98F1-25F11055DCA4}"/>
              </a:ext>
            </a:extLst>
          </p:cNvPr>
          <p:cNvSpPr>
            <a:spLocks noGrp="1"/>
          </p:cNvSpPr>
          <p:nvPr>
            <p:ph type="ftr" sz="quarter" idx="11"/>
          </p:nvPr>
        </p:nvSpPr>
        <p:spPr/>
        <p:txBody>
          <a:bodyPr/>
          <a:lstStyle/>
          <a:p>
            <a:r>
              <a:rPr lang="en-US" dirty="0"/>
              <a:t>Oklahoma Cooperative Extension Service</a:t>
            </a:r>
          </a:p>
        </p:txBody>
      </p:sp>
      <p:sp>
        <p:nvSpPr>
          <p:cNvPr id="6" name="Slide Number Placeholder 5">
            <a:extLst>
              <a:ext uri="{FF2B5EF4-FFF2-40B4-BE49-F238E27FC236}">
                <a16:creationId xmlns:a16="http://schemas.microsoft.com/office/drawing/2014/main" id="{BE928AEF-DEC6-430E-BA98-8D637D5B05C6}"/>
              </a:ext>
            </a:extLst>
          </p:cNvPr>
          <p:cNvSpPr>
            <a:spLocks noGrp="1"/>
          </p:cNvSpPr>
          <p:nvPr>
            <p:ph type="sldNum" sz="quarter" idx="12"/>
          </p:nvPr>
        </p:nvSpPr>
        <p:spPr/>
        <p:txBody>
          <a:bodyPr/>
          <a:lstStyle/>
          <a:p>
            <a:fld id="{C0BE84E8-4070-4471-AC39-850016D4F568}" type="slidenum">
              <a:rPr lang="en-US" smtClean="0"/>
              <a:t>4</a:t>
            </a:fld>
            <a:endParaRPr lang="en-US" dirty="0"/>
          </a:p>
        </p:txBody>
      </p:sp>
    </p:spTree>
    <p:extLst>
      <p:ext uri="{BB962C8B-B14F-4D97-AF65-F5344CB8AC3E}">
        <p14:creationId xmlns:p14="http://schemas.microsoft.com/office/powerpoint/2010/main" val="171457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951E-428B-4DF3-A864-1278904CDBB3}"/>
              </a:ext>
            </a:extLst>
          </p:cNvPr>
          <p:cNvSpPr>
            <a:spLocks noGrp="1"/>
          </p:cNvSpPr>
          <p:nvPr>
            <p:ph type="title"/>
          </p:nvPr>
        </p:nvSpPr>
        <p:spPr/>
        <p:txBody>
          <a:bodyPr/>
          <a:lstStyle/>
          <a:p>
            <a:r>
              <a:rPr lang="en-US" dirty="0"/>
              <a:t>Why the strong connection between memory and food</a:t>
            </a:r>
          </a:p>
        </p:txBody>
      </p:sp>
      <p:sp>
        <p:nvSpPr>
          <p:cNvPr id="3" name="Content Placeholder 2">
            <a:extLst>
              <a:ext uri="{FF2B5EF4-FFF2-40B4-BE49-F238E27FC236}">
                <a16:creationId xmlns:a16="http://schemas.microsoft.com/office/drawing/2014/main" id="{8D240701-9B5A-48C5-AA2B-15CDDECB7B1F}"/>
              </a:ext>
            </a:extLst>
          </p:cNvPr>
          <p:cNvSpPr>
            <a:spLocks noGrp="1"/>
          </p:cNvSpPr>
          <p:nvPr>
            <p:ph idx="1"/>
          </p:nvPr>
        </p:nvSpPr>
        <p:spPr/>
        <p:txBody>
          <a:bodyPr>
            <a:normAutofit/>
          </a:bodyPr>
          <a:lstStyle/>
          <a:p>
            <a:r>
              <a:rPr lang="en-US" dirty="0"/>
              <a:t>May have developed as a survival tactic known as conditioned taste aversion (Chambers, 2018)</a:t>
            </a:r>
          </a:p>
          <a:p>
            <a:pPr lvl="1"/>
            <a:r>
              <a:rPr lang="en-US" dirty="0"/>
              <a:t>a learned association between the taste of a particular food and illness such that the food is considered to be the cause of the illness</a:t>
            </a:r>
          </a:p>
          <a:p>
            <a:pPr lvl="2"/>
            <a:r>
              <a:rPr lang="en-US" dirty="0"/>
              <a:t>Forebears ate a plant, got sick, remember the plant and never eat it again</a:t>
            </a:r>
          </a:p>
          <a:p>
            <a:r>
              <a:rPr lang="en-US" dirty="0"/>
              <a:t>Direct link between region of brain where tastes are remembered and area that remembers the time and place (Chinnakkaruppan, et al., 2014)</a:t>
            </a:r>
          </a:p>
          <a:p>
            <a:pPr lvl="1"/>
            <a:r>
              <a:rPr lang="en-US" dirty="0"/>
              <a:t>Taste is associated with memories of where something positive or negative happened</a:t>
            </a:r>
          </a:p>
        </p:txBody>
      </p:sp>
      <p:sp>
        <p:nvSpPr>
          <p:cNvPr id="4" name="Date Placeholder 3">
            <a:extLst>
              <a:ext uri="{FF2B5EF4-FFF2-40B4-BE49-F238E27FC236}">
                <a16:creationId xmlns:a16="http://schemas.microsoft.com/office/drawing/2014/main" id="{927B0842-6B21-454E-AE5C-E128B2B4BB67}"/>
              </a:ext>
            </a:extLst>
          </p:cNvPr>
          <p:cNvSpPr>
            <a:spLocks noGrp="1"/>
          </p:cNvSpPr>
          <p:nvPr>
            <p:ph type="dt" sz="half" idx="10"/>
          </p:nvPr>
        </p:nvSpPr>
        <p:spPr/>
        <p:txBody>
          <a:bodyPr/>
          <a:lstStyle/>
          <a:p>
            <a:r>
              <a:rPr lang="en-US" dirty="0"/>
              <a:t>2021</a:t>
            </a:r>
          </a:p>
        </p:txBody>
      </p:sp>
      <p:sp>
        <p:nvSpPr>
          <p:cNvPr id="5" name="Footer Placeholder 4">
            <a:extLst>
              <a:ext uri="{FF2B5EF4-FFF2-40B4-BE49-F238E27FC236}">
                <a16:creationId xmlns:a16="http://schemas.microsoft.com/office/drawing/2014/main" id="{B23AAC09-56B7-4E02-B609-DBB35DA666DA}"/>
              </a:ext>
            </a:extLst>
          </p:cNvPr>
          <p:cNvSpPr>
            <a:spLocks noGrp="1"/>
          </p:cNvSpPr>
          <p:nvPr>
            <p:ph type="ftr" sz="quarter" idx="11"/>
          </p:nvPr>
        </p:nvSpPr>
        <p:spPr/>
        <p:txBody>
          <a:bodyPr/>
          <a:lstStyle/>
          <a:p>
            <a:r>
              <a:rPr lang="en-US" dirty="0"/>
              <a:t>Oklahoma Cooperative Extension Service</a:t>
            </a:r>
          </a:p>
        </p:txBody>
      </p:sp>
      <p:sp>
        <p:nvSpPr>
          <p:cNvPr id="6" name="Slide Number Placeholder 5">
            <a:extLst>
              <a:ext uri="{FF2B5EF4-FFF2-40B4-BE49-F238E27FC236}">
                <a16:creationId xmlns:a16="http://schemas.microsoft.com/office/drawing/2014/main" id="{E5CF9875-4A71-47C4-B6BD-1CBDCA441BE6}"/>
              </a:ext>
            </a:extLst>
          </p:cNvPr>
          <p:cNvSpPr>
            <a:spLocks noGrp="1"/>
          </p:cNvSpPr>
          <p:nvPr>
            <p:ph type="sldNum" sz="quarter" idx="12"/>
          </p:nvPr>
        </p:nvSpPr>
        <p:spPr/>
        <p:txBody>
          <a:bodyPr/>
          <a:lstStyle/>
          <a:p>
            <a:fld id="{C0BE84E8-4070-4471-AC39-850016D4F568}" type="slidenum">
              <a:rPr lang="en-US" smtClean="0"/>
              <a:t>5</a:t>
            </a:fld>
            <a:endParaRPr lang="en-US" dirty="0"/>
          </a:p>
        </p:txBody>
      </p:sp>
    </p:spTree>
    <p:extLst>
      <p:ext uri="{BB962C8B-B14F-4D97-AF65-F5344CB8AC3E}">
        <p14:creationId xmlns:p14="http://schemas.microsoft.com/office/powerpoint/2010/main" val="356217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6083-EACD-4ECB-9719-AB0CA3D10EC1}"/>
              </a:ext>
            </a:extLst>
          </p:cNvPr>
          <p:cNvSpPr>
            <a:spLocks noGrp="1"/>
          </p:cNvSpPr>
          <p:nvPr>
            <p:ph type="title"/>
          </p:nvPr>
        </p:nvSpPr>
        <p:spPr/>
        <p:txBody>
          <a:bodyPr/>
          <a:lstStyle/>
          <a:p>
            <a:r>
              <a:rPr lang="en-US" dirty="0"/>
              <a:t>Sweet food have more memories</a:t>
            </a:r>
          </a:p>
        </p:txBody>
      </p:sp>
      <p:sp>
        <p:nvSpPr>
          <p:cNvPr id="3" name="Content Placeholder 2">
            <a:extLst>
              <a:ext uri="{FF2B5EF4-FFF2-40B4-BE49-F238E27FC236}">
                <a16:creationId xmlns:a16="http://schemas.microsoft.com/office/drawing/2014/main" id="{7E64483C-CFC7-474C-A17C-047070478AB3}"/>
              </a:ext>
            </a:extLst>
          </p:cNvPr>
          <p:cNvSpPr>
            <a:spLocks noGrp="1"/>
          </p:cNvSpPr>
          <p:nvPr>
            <p:ph sz="half" idx="1"/>
          </p:nvPr>
        </p:nvSpPr>
        <p:spPr/>
        <p:txBody>
          <a:bodyPr/>
          <a:lstStyle/>
          <a:p>
            <a:r>
              <a:rPr lang="en-US" dirty="0"/>
              <a:t>Sweets activate brain’s reward centers which convert short activities into long term memories</a:t>
            </a:r>
          </a:p>
          <a:p>
            <a:pPr lvl="1"/>
            <a:r>
              <a:rPr lang="en-US" dirty="0"/>
              <a:t>Reason more memories are associated with sweet foods</a:t>
            </a:r>
          </a:p>
        </p:txBody>
      </p:sp>
      <p:pic>
        <p:nvPicPr>
          <p:cNvPr id="17" name="Content Placeholder 16" descr="candy corn">
            <a:extLst>
              <a:ext uri="{FF2B5EF4-FFF2-40B4-BE49-F238E27FC236}">
                <a16:creationId xmlns:a16="http://schemas.microsoft.com/office/drawing/2014/main" id="{839DA073-6CE6-465D-B77B-B91ACC7E47C6}"/>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82771" y="1992180"/>
            <a:ext cx="4754562" cy="3645164"/>
          </a:xfrm>
          <a:ln>
            <a:solidFill>
              <a:schemeClr val="tx1">
                <a:lumMod val="75000"/>
                <a:lumOff val="25000"/>
              </a:schemeClr>
            </a:solidFill>
          </a:ln>
        </p:spPr>
      </p:pic>
      <p:sp>
        <p:nvSpPr>
          <p:cNvPr id="18" name="TextBox 17">
            <a:extLst>
              <a:ext uri="{FF2B5EF4-FFF2-40B4-BE49-F238E27FC236}">
                <a16:creationId xmlns:a16="http://schemas.microsoft.com/office/drawing/2014/main" id="{2066CFE2-81A0-484F-95E2-7E5A02183776}"/>
              </a:ext>
            </a:extLst>
          </p:cNvPr>
          <p:cNvSpPr txBox="1"/>
          <p:nvPr/>
        </p:nvSpPr>
        <p:spPr>
          <a:xfrm>
            <a:off x="6082771" y="5637344"/>
            <a:ext cx="4754562" cy="230832"/>
          </a:xfrm>
          <a:prstGeom prst="rect">
            <a:avLst/>
          </a:prstGeom>
          <a:noFill/>
        </p:spPr>
        <p:txBody>
          <a:bodyPr wrap="square" rtlCol="0">
            <a:spAutoFit/>
          </a:bodyPr>
          <a:lstStyle/>
          <a:p>
            <a:pPr algn="ctr"/>
            <a:r>
              <a:rPr lang="en-US" sz="900" dirty="0">
                <a:hlinkClick r:id="rId4" tooltip="http://en.m.wikipedia.org/wiki/File:Candy-Corn.jpg"/>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19" name="TextBox 18">
            <a:extLst>
              <a:ext uri="{FF2B5EF4-FFF2-40B4-BE49-F238E27FC236}">
                <a16:creationId xmlns:a16="http://schemas.microsoft.com/office/drawing/2014/main" id="{6848CC9B-02EA-4921-8CE5-25140F04F877}"/>
              </a:ext>
            </a:extLst>
          </p:cNvPr>
          <p:cNvSpPr txBox="1"/>
          <p:nvPr/>
        </p:nvSpPr>
        <p:spPr>
          <a:xfrm>
            <a:off x="7397998" y="5798688"/>
            <a:ext cx="2124108" cy="369332"/>
          </a:xfrm>
          <a:prstGeom prst="rect">
            <a:avLst/>
          </a:prstGeom>
          <a:noFill/>
        </p:spPr>
        <p:txBody>
          <a:bodyPr wrap="none" rtlCol="0">
            <a:spAutoFit/>
          </a:bodyPr>
          <a:lstStyle/>
          <a:p>
            <a:r>
              <a:rPr lang="en-US" dirty="0"/>
              <a:t>Picture of candy corn</a:t>
            </a:r>
          </a:p>
        </p:txBody>
      </p:sp>
      <p:sp>
        <p:nvSpPr>
          <p:cNvPr id="4" name="Date Placeholder 3">
            <a:extLst>
              <a:ext uri="{FF2B5EF4-FFF2-40B4-BE49-F238E27FC236}">
                <a16:creationId xmlns:a16="http://schemas.microsoft.com/office/drawing/2014/main" id="{630AB53F-B399-4F1E-894E-E3C23D189C34}"/>
              </a:ext>
            </a:extLst>
          </p:cNvPr>
          <p:cNvSpPr>
            <a:spLocks noGrp="1"/>
          </p:cNvSpPr>
          <p:nvPr>
            <p:ph type="dt" sz="half" idx="10"/>
          </p:nvPr>
        </p:nvSpPr>
        <p:spPr/>
        <p:txBody>
          <a:bodyPr/>
          <a:lstStyle/>
          <a:p>
            <a:r>
              <a:rPr lang="en-US" dirty="0"/>
              <a:t>2021</a:t>
            </a:r>
          </a:p>
        </p:txBody>
      </p:sp>
      <p:sp>
        <p:nvSpPr>
          <p:cNvPr id="5" name="Footer Placeholder 4">
            <a:extLst>
              <a:ext uri="{FF2B5EF4-FFF2-40B4-BE49-F238E27FC236}">
                <a16:creationId xmlns:a16="http://schemas.microsoft.com/office/drawing/2014/main" id="{6942F587-A825-4824-9757-E6BE24CCA0DB}"/>
              </a:ext>
            </a:extLst>
          </p:cNvPr>
          <p:cNvSpPr>
            <a:spLocks noGrp="1"/>
          </p:cNvSpPr>
          <p:nvPr>
            <p:ph type="ftr" sz="quarter" idx="11"/>
          </p:nvPr>
        </p:nvSpPr>
        <p:spPr/>
        <p:txBody>
          <a:bodyPr/>
          <a:lstStyle/>
          <a:p>
            <a:r>
              <a:rPr lang="en-US" dirty="0"/>
              <a:t>Oklahoma Cooperative Extension Service</a:t>
            </a:r>
          </a:p>
        </p:txBody>
      </p:sp>
      <p:sp>
        <p:nvSpPr>
          <p:cNvPr id="6" name="Slide Number Placeholder 5">
            <a:extLst>
              <a:ext uri="{FF2B5EF4-FFF2-40B4-BE49-F238E27FC236}">
                <a16:creationId xmlns:a16="http://schemas.microsoft.com/office/drawing/2014/main" id="{97B150D6-4425-457F-BB09-A8E47FD2052F}"/>
              </a:ext>
            </a:extLst>
          </p:cNvPr>
          <p:cNvSpPr>
            <a:spLocks noGrp="1"/>
          </p:cNvSpPr>
          <p:nvPr>
            <p:ph type="sldNum" sz="quarter" idx="12"/>
          </p:nvPr>
        </p:nvSpPr>
        <p:spPr/>
        <p:txBody>
          <a:bodyPr/>
          <a:lstStyle/>
          <a:p>
            <a:fld id="{C0BE84E8-4070-4471-AC39-850016D4F568}" type="slidenum">
              <a:rPr lang="en-US" smtClean="0"/>
              <a:t>6</a:t>
            </a:fld>
            <a:endParaRPr lang="en-US" dirty="0"/>
          </a:p>
        </p:txBody>
      </p:sp>
    </p:spTree>
    <p:extLst>
      <p:ext uri="{BB962C8B-B14F-4D97-AF65-F5344CB8AC3E}">
        <p14:creationId xmlns:p14="http://schemas.microsoft.com/office/powerpoint/2010/main" val="59647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40A8-D44E-45FA-B1BE-CCEEC4E1054B}"/>
              </a:ext>
            </a:extLst>
          </p:cNvPr>
          <p:cNvSpPr>
            <a:spLocks noGrp="1"/>
          </p:cNvSpPr>
          <p:nvPr>
            <p:ph type="title"/>
          </p:nvPr>
        </p:nvSpPr>
        <p:spPr>
          <a:xfrm>
            <a:off x="838200" y="365125"/>
            <a:ext cx="5384800" cy="1325563"/>
          </a:xfrm>
        </p:spPr>
        <p:txBody>
          <a:bodyPr>
            <a:normAutofit/>
          </a:bodyPr>
          <a:lstStyle/>
          <a:p>
            <a:r>
              <a:rPr lang="en-US" dirty="0"/>
              <a:t>Sharing and creating food memories	</a:t>
            </a:r>
          </a:p>
        </p:txBody>
      </p:sp>
      <p:sp>
        <p:nvSpPr>
          <p:cNvPr id="3" name="Content Placeholder 2">
            <a:extLst>
              <a:ext uri="{FF2B5EF4-FFF2-40B4-BE49-F238E27FC236}">
                <a16:creationId xmlns:a16="http://schemas.microsoft.com/office/drawing/2014/main" id="{4A4399DC-34D7-4FC3-8965-26F55BE153B7}"/>
              </a:ext>
            </a:extLst>
          </p:cNvPr>
          <p:cNvSpPr>
            <a:spLocks noGrp="1"/>
          </p:cNvSpPr>
          <p:nvPr>
            <p:ph sz="half" idx="1"/>
          </p:nvPr>
        </p:nvSpPr>
        <p:spPr>
          <a:xfrm>
            <a:off x="838199" y="1825625"/>
            <a:ext cx="6318319" cy="4351338"/>
          </a:xfrm>
        </p:spPr>
        <p:txBody>
          <a:bodyPr/>
          <a:lstStyle/>
          <a:p>
            <a:r>
              <a:rPr lang="en-US" dirty="0"/>
              <a:t>Check Activities handout for a starting point…Sharing Stories and Histories</a:t>
            </a:r>
          </a:p>
        </p:txBody>
      </p:sp>
      <p:pic>
        <p:nvPicPr>
          <p:cNvPr id="8" name="Picture 7" descr="worksheet, Activities Memories">
            <a:extLst>
              <a:ext uri="{FF2B5EF4-FFF2-40B4-BE49-F238E27FC236}">
                <a16:creationId xmlns:a16="http://schemas.microsoft.com/office/drawing/2014/main" id="{5477609A-7473-488C-866B-D3D10F14D4D0}"/>
              </a:ext>
            </a:extLst>
          </p:cNvPr>
          <p:cNvPicPr>
            <a:picLocks noChangeAspect="1"/>
          </p:cNvPicPr>
          <p:nvPr/>
        </p:nvPicPr>
        <p:blipFill rotWithShape="1">
          <a:blip r:embed="rId3"/>
          <a:srcRect l="5927" t="19987" r="78347" b="11126"/>
          <a:stretch/>
        </p:blipFill>
        <p:spPr>
          <a:xfrm>
            <a:off x="6876821" y="132326"/>
            <a:ext cx="4818649" cy="6338377"/>
          </a:xfrm>
          <a:prstGeom prst="rect">
            <a:avLst/>
          </a:prstGeom>
        </p:spPr>
      </p:pic>
      <p:sp>
        <p:nvSpPr>
          <p:cNvPr id="4" name="Date Placeholder 3">
            <a:extLst>
              <a:ext uri="{FF2B5EF4-FFF2-40B4-BE49-F238E27FC236}">
                <a16:creationId xmlns:a16="http://schemas.microsoft.com/office/drawing/2014/main" id="{B27E9733-0301-4A63-8B74-64E910404A20}"/>
              </a:ext>
            </a:extLst>
          </p:cNvPr>
          <p:cNvSpPr>
            <a:spLocks noGrp="1"/>
          </p:cNvSpPr>
          <p:nvPr>
            <p:ph type="dt" sz="half" idx="10"/>
          </p:nvPr>
        </p:nvSpPr>
        <p:spPr/>
        <p:txBody>
          <a:bodyPr/>
          <a:lstStyle/>
          <a:p>
            <a:r>
              <a:rPr lang="en-US" dirty="0"/>
              <a:t>2021</a:t>
            </a:r>
          </a:p>
        </p:txBody>
      </p:sp>
      <p:sp>
        <p:nvSpPr>
          <p:cNvPr id="5" name="Footer Placeholder 4">
            <a:extLst>
              <a:ext uri="{FF2B5EF4-FFF2-40B4-BE49-F238E27FC236}">
                <a16:creationId xmlns:a16="http://schemas.microsoft.com/office/drawing/2014/main" id="{F0DD91DB-2B9B-4F8B-AB9F-EA51060F2415}"/>
              </a:ext>
            </a:extLst>
          </p:cNvPr>
          <p:cNvSpPr>
            <a:spLocks noGrp="1"/>
          </p:cNvSpPr>
          <p:nvPr>
            <p:ph type="ftr" sz="quarter" idx="11"/>
          </p:nvPr>
        </p:nvSpPr>
        <p:spPr/>
        <p:txBody>
          <a:bodyPr/>
          <a:lstStyle/>
          <a:p>
            <a:r>
              <a:rPr lang="en-US" dirty="0"/>
              <a:t>Oklahoma Cooperative Extension Service</a:t>
            </a:r>
          </a:p>
        </p:txBody>
      </p:sp>
      <p:sp>
        <p:nvSpPr>
          <p:cNvPr id="6" name="Slide Number Placeholder 5">
            <a:extLst>
              <a:ext uri="{FF2B5EF4-FFF2-40B4-BE49-F238E27FC236}">
                <a16:creationId xmlns:a16="http://schemas.microsoft.com/office/drawing/2014/main" id="{067B400D-FEDC-4B37-B910-054FFFD0D701}"/>
              </a:ext>
            </a:extLst>
          </p:cNvPr>
          <p:cNvSpPr>
            <a:spLocks noGrp="1"/>
          </p:cNvSpPr>
          <p:nvPr>
            <p:ph type="sldNum" sz="quarter" idx="12"/>
          </p:nvPr>
        </p:nvSpPr>
        <p:spPr/>
        <p:txBody>
          <a:bodyPr/>
          <a:lstStyle/>
          <a:p>
            <a:fld id="{C0BE84E8-4070-4471-AC39-850016D4F568}" type="slidenum">
              <a:rPr lang="en-US" smtClean="0"/>
              <a:t>7</a:t>
            </a:fld>
            <a:endParaRPr lang="en-US" dirty="0"/>
          </a:p>
        </p:txBody>
      </p:sp>
    </p:spTree>
    <p:extLst>
      <p:ext uri="{BB962C8B-B14F-4D97-AF65-F5344CB8AC3E}">
        <p14:creationId xmlns:p14="http://schemas.microsoft.com/office/powerpoint/2010/main" val="392870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766F-566E-4BDF-963B-490EC7AF4B45}"/>
              </a:ext>
            </a:extLst>
          </p:cNvPr>
          <p:cNvSpPr>
            <a:spLocks noGrp="1"/>
          </p:cNvSpPr>
          <p:nvPr>
            <p:ph type="title"/>
          </p:nvPr>
        </p:nvSpPr>
        <p:spPr/>
        <p:txBody>
          <a:bodyPr/>
          <a:lstStyle/>
          <a:p>
            <a:r>
              <a:rPr lang="en-US" dirty="0"/>
              <a:t>Creating food memories with children</a:t>
            </a:r>
          </a:p>
        </p:txBody>
      </p:sp>
      <p:pic>
        <p:nvPicPr>
          <p:cNvPr id="8" name="Picture 7" descr="women cooking with children">
            <a:extLst>
              <a:ext uri="{FF2B5EF4-FFF2-40B4-BE49-F238E27FC236}">
                <a16:creationId xmlns:a16="http://schemas.microsoft.com/office/drawing/2014/main" id="{7576B5B7-7AED-4511-AD1A-5E93327F43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22999" y="1711048"/>
            <a:ext cx="3962399" cy="2971799"/>
          </a:xfrm>
          <a:prstGeom prst="rect">
            <a:avLst/>
          </a:prstGeom>
        </p:spPr>
      </p:pic>
      <p:sp>
        <p:nvSpPr>
          <p:cNvPr id="9" name="TextBox 8">
            <a:extLst>
              <a:ext uri="{FF2B5EF4-FFF2-40B4-BE49-F238E27FC236}">
                <a16:creationId xmlns:a16="http://schemas.microsoft.com/office/drawing/2014/main" id="{6CE2406D-23A9-4A14-A4BA-1CED4A5AAA14}"/>
              </a:ext>
            </a:extLst>
          </p:cNvPr>
          <p:cNvSpPr txBox="1"/>
          <p:nvPr/>
        </p:nvSpPr>
        <p:spPr>
          <a:xfrm>
            <a:off x="6476409" y="4682847"/>
            <a:ext cx="3455580" cy="230832"/>
          </a:xfrm>
          <a:prstGeom prst="rect">
            <a:avLst/>
          </a:prstGeom>
          <a:noFill/>
        </p:spPr>
        <p:txBody>
          <a:bodyPr wrap="square" rtlCol="0">
            <a:spAutoFit/>
          </a:bodyPr>
          <a:lstStyle/>
          <a:p>
            <a:r>
              <a:rPr lang="en-US" sz="900" dirty="0">
                <a:hlinkClick r:id="rId4" tooltip="http://flickr.com/photos/yooperann/6055399151"/>
              </a:rPr>
              <a:t>This Photo</a:t>
            </a:r>
            <a:r>
              <a:rPr lang="en-US" sz="900" dirty="0"/>
              <a:t> by Unknown Author is licensed under </a:t>
            </a:r>
            <a:r>
              <a:rPr lang="en-US" sz="900" dirty="0">
                <a:hlinkClick r:id="rId5" tooltip="https://creativecommons.org/licenses/by-nc-nd/3.0/"/>
              </a:rPr>
              <a:t>CC BY-NC-ND</a:t>
            </a:r>
            <a:endParaRPr lang="en-US" sz="900" dirty="0"/>
          </a:p>
        </p:txBody>
      </p:sp>
      <p:sp>
        <p:nvSpPr>
          <p:cNvPr id="13" name="TextBox 12">
            <a:extLst>
              <a:ext uri="{FF2B5EF4-FFF2-40B4-BE49-F238E27FC236}">
                <a16:creationId xmlns:a16="http://schemas.microsoft.com/office/drawing/2014/main" id="{6DCF3957-DE31-4AB6-9D0A-6ACB12AFD187}"/>
              </a:ext>
              <a:ext uri="{C183D7F6-B498-43B3-948B-1728B52AA6E4}">
                <adec:decorative xmlns:adec="http://schemas.microsoft.com/office/drawing/2017/decorative" val="0"/>
              </a:ext>
            </a:extLst>
          </p:cNvPr>
          <p:cNvSpPr txBox="1"/>
          <p:nvPr/>
        </p:nvSpPr>
        <p:spPr>
          <a:xfrm>
            <a:off x="6435397" y="4826689"/>
            <a:ext cx="3750001" cy="369332"/>
          </a:xfrm>
          <a:prstGeom prst="rect">
            <a:avLst/>
          </a:prstGeom>
          <a:noFill/>
        </p:spPr>
        <p:txBody>
          <a:bodyPr wrap="none" rtlCol="0">
            <a:spAutoFit/>
          </a:bodyPr>
          <a:lstStyle/>
          <a:p>
            <a:r>
              <a:rPr lang="en-US" dirty="0"/>
              <a:t>Picture of woman cooking with children</a:t>
            </a:r>
          </a:p>
        </p:txBody>
      </p:sp>
      <p:sp>
        <p:nvSpPr>
          <p:cNvPr id="3" name="Content Placeholder 2">
            <a:extLst>
              <a:ext uri="{FF2B5EF4-FFF2-40B4-BE49-F238E27FC236}">
                <a16:creationId xmlns:a16="http://schemas.microsoft.com/office/drawing/2014/main" id="{452DD74C-46D6-4A6D-A533-447AD5565094}"/>
              </a:ext>
            </a:extLst>
          </p:cNvPr>
          <p:cNvSpPr>
            <a:spLocks noGrp="1"/>
          </p:cNvSpPr>
          <p:nvPr>
            <p:ph idx="1"/>
          </p:nvPr>
        </p:nvSpPr>
        <p:spPr/>
        <p:txBody>
          <a:bodyPr>
            <a:normAutofit/>
          </a:bodyPr>
          <a:lstStyle/>
          <a:p>
            <a:r>
              <a:rPr lang="en-US" dirty="0"/>
              <a:t>Activities that involve food</a:t>
            </a:r>
          </a:p>
          <a:p>
            <a:pPr lvl="1"/>
            <a:r>
              <a:rPr lang="en-US" dirty="0"/>
              <a:t>Do it together</a:t>
            </a:r>
          </a:p>
          <a:p>
            <a:pPr lvl="2"/>
            <a:r>
              <a:rPr lang="en-US" dirty="0"/>
              <a:t>Talk together</a:t>
            </a:r>
          </a:p>
          <a:p>
            <a:pPr lvl="2"/>
            <a:r>
              <a:rPr lang="en-US" dirty="0"/>
              <a:t>Decide together</a:t>
            </a:r>
          </a:p>
          <a:p>
            <a:pPr lvl="2"/>
            <a:r>
              <a:rPr lang="en-US" dirty="0"/>
              <a:t>Cook/prepare food together</a:t>
            </a:r>
          </a:p>
          <a:p>
            <a:pPr lvl="2"/>
            <a:r>
              <a:rPr lang="en-US" dirty="0"/>
              <a:t>Eat together</a:t>
            </a:r>
          </a:p>
          <a:p>
            <a:pPr lvl="2"/>
            <a:r>
              <a:rPr lang="en-US" dirty="0"/>
              <a:t>Buy food together</a:t>
            </a:r>
          </a:p>
          <a:p>
            <a:pPr lvl="2"/>
            <a:r>
              <a:rPr lang="en-US" dirty="0"/>
              <a:t>Clean up together</a:t>
            </a:r>
          </a:p>
          <a:p>
            <a:pPr lvl="1"/>
            <a:r>
              <a:rPr lang="en-US" dirty="0"/>
              <a:t>Make it a fun, positive experience</a:t>
            </a:r>
          </a:p>
          <a:p>
            <a:pPr lvl="1"/>
            <a:endParaRPr lang="en-US" dirty="0"/>
          </a:p>
        </p:txBody>
      </p:sp>
      <p:sp>
        <p:nvSpPr>
          <p:cNvPr id="4" name="Date Placeholder 3">
            <a:extLst>
              <a:ext uri="{FF2B5EF4-FFF2-40B4-BE49-F238E27FC236}">
                <a16:creationId xmlns:a16="http://schemas.microsoft.com/office/drawing/2014/main" id="{4CB0AFA2-1264-4377-A925-2D8C8E78BDC9}"/>
              </a:ext>
            </a:extLst>
          </p:cNvPr>
          <p:cNvSpPr>
            <a:spLocks noGrp="1"/>
          </p:cNvSpPr>
          <p:nvPr>
            <p:ph type="dt" sz="half" idx="10"/>
          </p:nvPr>
        </p:nvSpPr>
        <p:spPr/>
        <p:txBody>
          <a:bodyPr/>
          <a:lstStyle/>
          <a:p>
            <a:r>
              <a:rPr lang="en-US" dirty="0"/>
              <a:t>2021</a:t>
            </a:r>
          </a:p>
        </p:txBody>
      </p:sp>
      <p:sp>
        <p:nvSpPr>
          <p:cNvPr id="5" name="Footer Placeholder 4">
            <a:extLst>
              <a:ext uri="{FF2B5EF4-FFF2-40B4-BE49-F238E27FC236}">
                <a16:creationId xmlns:a16="http://schemas.microsoft.com/office/drawing/2014/main" id="{00DCEF6E-7E4F-4825-B60B-5B689A025D34}"/>
              </a:ext>
            </a:extLst>
          </p:cNvPr>
          <p:cNvSpPr>
            <a:spLocks noGrp="1"/>
          </p:cNvSpPr>
          <p:nvPr>
            <p:ph type="ftr" sz="quarter" idx="11"/>
          </p:nvPr>
        </p:nvSpPr>
        <p:spPr/>
        <p:txBody>
          <a:bodyPr/>
          <a:lstStyle/>
          <a:p>
            <a:r>
              <a:rPr lang="en-US" dirty="0"/>
              <a:t>Oklahoma Cooperative Extension Service</a:t>
            </a:r>
          </a:p>
        </p:txBody>
      </p:sp>
      <p:sp>
        <p:nvSpPr>
          <p:cNvPr id="6" name="Slide Number Placeholder 5">
            <a:extLst>
              <a:ext uri="{FF2B5EF4-FFF2-40B4-BE49-F238E27FC236}">
                <a16:creationId xmlns:a16="http://schemas.microsoft.com/office/drawing/2014/main" id="{47F5205D-68C0-468A-AA54-72187DA3D806}"/>
              </a:ext>
            </a:extLst>
          </p:cNvPr>
          <p:cNvSpPr>
            <a:spLocks noGrp="1"/>
          </p:cNvSpPr>
          <p:nvPr>
            <p:ph type="sldNum" sz="quarter" idx="12"/>
          </p:nvPr>
        </p:nvSpPr>
        <p:spPr/>
        <p:txBody>
          <a:bodyPr/>
          <a:lstStyle/>
          <a:p>
            <a:fld id="{C0BE84E8-4070-4471-AC39-850016D4F568}" type="slidenum">
              <a:rPr lang="en-US" smtClean="0"/>
              <a:t>8</a:t>
            </a:fld>
            <a:endParaRPr lang="en-US" dirty="0"/>
          </a:p>
        </p:txBody>
      </p:sp>
    </p:spTree>
    <p:extLst>
      <p:ext uri="{BB962C8B-B14F-4D97-AF65-F5344CB8AC3E}">
        <p14:creationId xmlns:p14="http://schemas.microsoft.com/office/powerpoint/2010/main" val="227042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98174-F348-4EDF-96E0-AACAAF201D4E}"/>
              </a:ext>
            </a:extLst>
          </p:cNvPr>
          <p:cNvSpPr>
            <a:spLocks noGrp="1"/>
          </p:cNvSpPr>
          <p:nvPr>
            <p:ph type="title" idx="4294967295"/>
          </p:nvPr>
        </p:nvSpPr>
        <p:spPr>
          <a:xfrm>
            <a:off x="1024128" y="-1499616"/>
            <a:ext cx="9720072" cy="1499616"/>
          </a:xfrm>
        </p:spPr>
        <p:txBody>
          <a:bodyPr vert="horz" lIns="91440" tIns="45720" rIns="91440" bIns="45720" rtlCol="0" anchor="b">
            <a:normAutofit/>
          </a:bodyPr>
          <a:lstStyle/>
          <a:p>
            <a:r>
              <a:rPr lang="en-US" dirty="0"/>
              <a:t>Age and appropriate cooking skills</a:t>
            </a:r>
          </a:p>
        </p:txBody>
      </p:sp>
      <p:graphicFrame>
        <p:nvGraphicFramePr>
          <p:cNvPr id="7" name="Content Placeholder 6">
            <a:extLst>
              <a:ext uri="{FF2B5EF4-FFF2-40B4-BE49-F238E27FC236}">
                <a16:creationId xmlns:a16="http://schemas.microsoft.com/office/drawing/2014/main" id="{D65580E9-408B-430D-8AFF-980AC3AFC5C1}"/>
              </a:ext>
            </a:extLst>
          </p:cNvPr>
          <p:cNvGraphicFramePr>
            <a:graphicFrameLocks noGrp="1"/>
          </p:cNvGraphicFramePr>
          <p:nvPr>
            <p:ph idx="4294967295"/>
            <p:extLst>
              <p:ext uri="{D42A27DB-BD31-4B8C-83A1-F6EECF244321}">
                <p14:modId xmlns:p14="http://schemas.microsoft.com/office/powerpoint/2010/main" val="3677136743"/>
              </p:ext>
            </p:extLst>
          </p:nvPr>
        </p:nvGraphicFramePr>
        <p:xfrm>
          <a:off x="664181" y="719666"/>
          <a:ext cx="5240384" cy="5285882"/>
        </p:xfrm>
        <a:graphic>
          <a:graphicData uri="http://schemas.openxmlformats.org/drawingml/2006/table">
            <a:tbl>
              <a:tblPr firstRow="1" bandRow="1">
                <a:tableStyleId>{3B4B98B0-60AC-42C2-AFA5-B58CD77FA1E5}</a:tableStyleId>
              </a:tblPr>
              <a:tblGrid>
                <a:gridCol w="1489084">
                  <a:extLst>
                    <a:ext uri="{9D8B030D-6E8A-4147-A177-3AD203B41FA5}">
                      <a16:colId xmlns:a16="http://schemas.microsoft.com/office/drawing/2014/main" val="1788942755"/>
                    </a:ext>
                  </a:extLst>
                </a:gridCol>
                <a:gridCol w="3751300">
                  <a:extLst>
                    <a:ext uri="{9D8B030D-6E8A-4147-A177-3AD203B41FA5}">
                      <a16:colId xmlns:a16="http://schemas.microsoft.com/office/drawing/2014/main" val="3639163196"/>
                    </a:ext>
                  </a:extLst>
                </a:gridCol>
              </a:tblGrid>
              <a:tr h="377563">
                <a:tc>
                  <a:txBody>
                    <a:bodyPr/>
                    <a:lstStyle/>
                    <a:p>
                      <a:r>
                        <a:rPr lang="en-US" dirty="0"/>
                        <a:t>Age</a:t>
                      </a:r>
                    </a:p>
                  </a:txBody>
                  <a:tcPr/>
                </a:tc>
                <a:tc>
                  <a:txBody>
                    <a:bodyPr/>
                    <a:lstStyle/>
                    <a:p>
                      <a:r>
                        <a:rPr lang="en-US" dirty="0"/>
                        <a:t>Appropriate cooking skills</a:t>
                      </a:r>
                    </a:p>
                  </a:txBody>
                  <a:tcPr/>
                </a:tc>
                <a:extLst>
                  <a:ext uri="{0D108BD9-81ED-4DB2-BD59-A6C34878D82A}">
                    <a16:rowId xmlns:a16="http://schemas.microsoft.com/office/drawing/2014/main" val="1187376857"/>
                  </a:ext>
                </a:extLst>
              </a:tr>
              <a:tr h="377563">
                <a:tc>
                  <a:txBody>
                    <a:bodyPr/>
                    <a:lstStyle/>
                    <a:p>
                      <a:r>
                        <a:rPr lang="en-US" dirty="0"/>
                        <a:t>2-years old</a:t>
                      </a:r>
                    </a:p>
                  </a:txBody>
                  <a:tcPr/>
                </a:tc>
                <a:tc>
                  <a:txBody>
                    <a:bodyPr/>
                    <a:lstStyle/>
                    <a:p>
                      <a:r>
                        <a:rPr lang="en-US" dirty="0"/>
                        <a:t>Scrub fruits and vegetables</a:t>
                      </a:r>
                    </a:p>
                  </a:txBody>
                  <a:tcPr/>
                </a:tc>
                <a:extLst>
                  <a:ext uri="{0D108BD9-81ED-4DB2-BD59-A6C34878D82A}">
                    <a16:rowId xmlns:a16="http://schemas.microsoft.com/office/drawing/2014/main" val="157822703"/>
                  </a:ext>
                </a:extLst>
              </a:tr>
              <a:tr h="377563">
                <a:tc>
                  <a:txBody>
                    <a:bodyPr/>
                    <a:lstStyle/>
                    <a:p>
                      <a:endParaRPr lang="en-US" dirty="0"/>
                    </a:p>
                  </a:txBody>
                  <a:tcPr/>
                </a:tc>
                <a:tc>
                  <a:txBody>
                    <a:bodyPr/>
                    <a:lstStyle/>
                    <a:p>
                      <a:r>
                        <a:rPr lang="en-US" dirty="0"/>
                        <a:t>Carry unbreakable items </a:t>
                      </a:r>
                    </a:p>
                  </a:txBody>
                  <a:tcPr/>
                </a:tc>
                <a:extLst>
                  <a:ext uri="{0D108BD9-81ED-4DB2-BD59-A6C34878D82A}">
                    <a16:rowId xmlns:a16="http://schemas.microsoft.com/office/drawing/2014/main" val="4196515532"/>
                  </a:ext>
                </a:extLst>
              </a:tr>
              <a:tr h="377563">
                <a:tc>
                  <a:txBody>
                    <a:bodyPr/>
                    <a:lstStyle/>
                    <a:p>
                      <a:endParaRPr lang="en-US" dirty="0"/>
                    </a:p>
                  </a:txBody>
                  <a:tcPr/>
                </a:tc>
                <a:tc>
                  <a:txBody>
                    <a:bodyPr/>
                    <a:lstStyle/>
                    <a:p>
                      <a:r>
                        <a:rPr lang="en-US" dirty="0"/>
                        <a:t>Dip foods</a:t>
                      </a:r>
                    </a:p>
                  </a:txBody>
                  <a:tcPr/>
                </a:tc>
                <a:extLst>
                  <a:ext uri="{0D108BD9-81ED-4DB2-BD59-A6C34878D82A}">
                    <a16:rowId xmlns:a16="http://schemas.microsoft.com/office/drawing/2014/main" val="683588455"/>
                  </a:ext>
                </a:extLst>
              </a:tr>
              <a:tr h="377563">
                <a:tc>
                  <a:txBody>
                    <a:bodyPr/>
                    <a:lstStyle/>
                    <a:p>
                      <a:endParaRPr lang="en-US" dirty="0"/>
                    </a:p>
                  </a:txBody>
                  <a:tcPr/>
                </a:tc>
                <a:tc>
                  <a:txBody>
                    <a:bodyPr/>
                    <a:lstStyle/>
                    <a:p>
                      <a:r>
                        <a:rPr lang="en-US" dirty="0"/>
                        <a:t>Wash and tear salad greens</a:t>
                      </a:r>
                    </a:p>
                  </a:txBody>
                  <a:tcPr/>
                </a:tc>
                <a:extLst>
                  <a:ext uri="{0D108BD9-81ED-4DB2-BD59-A6C34878D82A}">
                    <a16:rowId xmlns:a16="http://schemas.microsoft.com/office/drawing/2014/main" val="434471495"/>
                  </a:ext>
                </a:extLst>
              </a:tr>
              <a:tr h="377563">
                <a:tc>
                  <a:txBody>
                    <a:bodyPr/>
                    <a:lstStyle/>
                    <a:p>
                      <a:endParaRPr lang="en-US" dirty="0"/>
                    </a:p>
                  </a:txBody>
                  <a:tcPr/>
                </a:tc>
                <a:tc>
                  <a:txBody>
                    <a:bodyPr/>
                    <a:lstStyle/>
                    <a:p>
                      <a:r>
                        <a:rPr lang="en-US" dirty="0"/>
                        <a:t>Break bread into pieces</a:t>
                      </a:r>
                    </a:p>
                  </a:txBody>
                  <a:tcPr/>
                </a:tc>
                <a:extLst>
                  <a:ext uri="{0D108BD9-81ED-4DB2-BD59-A6C34878D82A}">
                    <a16:rowId xmlns:a16="http://schemas.microsoft.com/office/drawing/2014/main" val="3897824283"/>
                  </a:ext>
                </a:extLst>
              </a:tr>
              <a:tr h="377563">
                <a:tc>
                  <a:txBody>
                    <a:bodyPr/>
                    <a:lstStyle/>
                    <a:p>
                      <a:r>
                        <a:rPr lang="en-US" dirty="0"/>
                        <a:t>3-years old</a:t>
                      </a:r>
                    </a:p>
                  </a:txBody>
                  <a:tcPr/>
                </a:tc>
                <a:tc>
                  <a:txBody>
                    <a:bodyPr/>
                    <a:lstStyle/>
                    <a:p>
                      <a:r>
                        <a:rPr lang="en-US" dirty="0"/>
                        <a:t>Pour liquids into batter</a:t>
                      </a:r>
                    </a:p>
                  </a:txBody>
                  <a:tcPr/>
                </a:tc>
                <a:extLst>
                  <a:ext uri="{0D108BD9-81ED-4DB2-BD59-A6C34878D82A}">
                    <a16:rowId xmlns:a16="http://schemas.microsoft.com/office/drawing/2014/main" val="1273088017"/>
                  </a:ext>
                </a:extLst>
              </a:tr>
              <a:tr h="377563">
                <a:tc>
                  <a:txBody>
                    <a:bodyPr/>
                    <a:lstStyle/>
                    <a:p>
                      <a:endParaRPr lang="en-US" dirty="0"/>
                    </a:p>
                  </a:txBody>
                  <a:tcPr/>
                </a:tc>
                <a:tc>
                  <a:txBody>
                    <a:bodyPr/>
                    <a:lstStyle/>
                    <a:p>
                      <a:r>
                        <a:rPr lang="en-US" dirty="0"/>
                        <a:t>Mix batter </a:t>
                      </a:r>
                    </a:p>
                  </a:txBody>
                  <a:tcPr/>
                </a:tc>
                <a:extLst>
                  <a:ext uri="{0D108BD9-81ED-4DB2-BD59-A6C34878D82A}">
                    <a16:rowId xmlns:a16="http://schemas.microsoft.com/office/drawing/2014/main" val="3289593370"/>
                  </a:ext>
                </a:extLst>
              </a:tr>
              <a:tr h="377563">
                <a:tc>
                  <a:txBody>
                    <a:bodyPr/>
                    <a:lstStyle/>
                    <a:p>
                      <a:endParaRPr lang="en-US" dirty="0"/>
                    </a:p>
                  </a:txBody>
                  <a:tcPr/>
                </a:tc>
                <a:tc>
                  <a:txBody>
                    <a:bodyPr/>
                    <a:lstStyle/>
                    <a:p>
                      <a:r>
                        <a:rPr lang="en-US" dirty="0"/>
                        <a:t>Shake liquid in a closed container</a:t>
                      </a:r>
                    </a:p>
                  </a:txBody>
                  <a:tcPr/>
                </a:tc>
                <a:extLst>
                  <a:ext uri="{0D108BD9-81ED-4DB2-BD59-A6C34878D82A}">
                    <a16:rowId xmlns:a16="http://schemas.microsoft.com/office/drawing/2014/main" val="1513426764"/>
                  </a:ext>
                </a:extLst>
              </a:tr>
              <a:tr h="377563">
                <a:tc>
                  <a:txBody>
                    <a:bodyPr/>
                    <a:lstStyle/>
                    <a:p>
                      <a:endParaRPr lang="en-US" dirty="0"/>
                    </a:p>
                  </a:txBody>
                  <a:tcPr/>
                </a:tc>
                <a:tc>
                  <a:txBody>
                    <a:bodyPr/>
                    <a:lstStyle/>
                    <a:p>
                      <a:r>
                        <a:rPr lang="en-US" dirty="0"/>
                        <a:t>Spread butter or soft spreads</a:t>
                      </a:r>
                    </a:p>
                  </a:txBody>
                  <a:tcPr/>
                </a:tc>
                <a:extLst>
                  <a:ext uri="{0D108BD9-81ED-4DB2-BD59-A6C34878D82A}">
                    <a16:rowId xmlns:a16="http://schemas.microsoft.com/office/drawing/2014/main" val="528681676"/>
                  </a:ext>
                </a:extLst>
              </a:tr>
              <a:tr h="377563">
                <a:tc>
                  <a:txBody>
                    <a:bodyPr/>
                    <a:lstStyle/>
                    <a:p>
                      <a:endParaRPr lang="en-US" dirty="0"/>
                    </a:p>
                  </a:txBody>
                  <a:tcPr/>
                </a:tc>
                <a:tc>
                  <a:txBody>
                    <a:bodyPr/>
                    <a:lstStyle/>
                    <a:p>
                      <a:r>
                        <a:rPr lang="en-US" dirty="0"/>
                        <a:t>Knead dough</a:t>
                      </a:r>
                    </a:p>
                  </a:txBody>
                  <a:tcPr/>
                </a:tc>
                <a:extLst>
                  <a:ext uri="{0D108BD9-81ED-4DB2-BD59-A6C34878D82A}">
                    <a16:rowId xmlns:a16="http://schemas.microsoft.com/office/drawing/2014/main" val="1778695845"/>
                  </a:ext>
                </a:extLst>
              </a:tr>
              <a:tr h="377563">
                <a:tc>
                  <a:txBody>
                    <a:bodyPr/>
                    <a:lstStyle/>
                    <a:p>
                      <a:endParaRPr lang="en-US" dirty="0"/>
                    </a:p>
                  </a:txBody>
                  <a:tcPr/>
                </a:tc>
                <a:tc>
                  <a:txBody>
                    <a:bodyPr/>
                    <a:lstStyle/>
                    <a:p>
                      <a:r>
                        <a:rPr lang="en-US" dirty="0"/>
                        <a:t>Wash fruits and vegetables</a:t>
                      </a:r>
                    </a:p>
                  </a:txBody>
                  <a:tcPr/>
                </a:tc>
                <a:extLst>
                  <a:ext uri="{0D108BD9-81ED-4DB2-BD59-A6C34878D82A}">
                    <a16:rowId xmlns:a16="http://schemas.microsoft.com/office/drawing/2014/main" val="1627354343"/>
                  </a:ext>
                </a:extLst>
              </a:tr>
              <a:tr h="377563">
                <a:tc>
                  <a:txBody>
                    <a:bodyPr/>
                    <a:lstStyle/>
                    <a:p>
                      <a:endParaRPr lang="en-US" dirty="0"/>
                    </a:p>
                  </a:txBody>
                  <a:tcPr/>
                </a:tc>
                <a:tc>
                  <a:txBody>
                    <a:bodyPr/>
                    <a:lstStyle/>
                    <a:p>
                      <a:r>
                        <a:rPr lang="en-US" dirty="0"/>
                        <a:t>Serve food</a:t>
                      </a:r>
                    </a:p>
                  </a:txBody>
                  <a:tcPr/>
                </a:tc>
                <a:extLst>
                  <a:ext uri="{0D108BD9-81ED-4DB2-BD59-A6C34878D82A}">
                    <a16:rowId xmlns:a16="http://schemas.microsoft.com/office/drawing/2014/main" val="1771713196"/>
                  </a:ext>
                </a:extLst>
              </a:tr>
              <a:tr h="377563">
                <a:tc>
                  <a:txBody>
                    <a:bodyPr/>
                    <a:lstStyle/>
                    <a:p>
                      <a:endParaRPr lang="en-US" dirty="0"/>
                    </a:p>
                  </a:txBody>
                  <a:tcPr/>
                </a:tc>
                <a:tc>
                  <a:txBody>
                    <a:bodyPr/>
                    <a:lstStyle/>
                    <a:p>
                      <a:r>
                        <a:rPr lang="en-US" dirty="0"/>
                        <a:t>Put things in the trash</a:t>
                      </a:r>
                    </a:p>
                  </a:txBody>
                  <a:tcPr/>
                </a:tc>
                <a:extLst>
                  <a:ext uri="{0D108BD9-81ED-4DB2-BD59-A6C34878D82A}">
                    <a16:rowId xmlns:a16="http://schemas.microsoft.com/office/drawing/2014/main" val="2721564069"/>
                  </a:ext>
                </a:extLst>
              </a:tr>
            </a:tbl>
          </a:graphicData>
        </a:graphic>
      </p:graphicFrame>
      <p:graphicFrame>
        <p:nvGraphicFramePr>
          <p:cNvPr id="8" name="Table 7">
            <a:extLst>
              <a:ext uri="{FF2B5EF4-FFF2-40B4-BE49-F238E27FC236}">
                <a16:creationId xmlns:a16="http://schemas.microsoft.com/office/drawing/2014/main" id="{51AA7176-ED8C-468F-BCB0-64918B32C185}"/>
              </a:ext>
            </a:extLst>
          </p:cNvPr>
          <p:cNvGraphicFramePr>
            <a:graphicFrameLocks noGrp="1"/>
          </p:cNvGraphicFramePr>
          <p:nvPr>
            <p:extLst>
              <p:ext uri="{D42A27DB-BD31-4B8C-83A1-F6EECF244321}">
                <p14:modId xmlns:p14="http://schemas.microsoft.com/office/powerpoint/2010/main" val="2813018530"/>
              </p:ext>
            </p:extLst>
          </p:nvPr>
        </p:nvGraphicFramePr>
        <p:xfrm>
          <a:off x="6096000" y="719666"/>
          <a:ext cx="5240384" cy="4450080"/>
        </p:xfrm>
        <a:graphic>
          <a:graphicData uri="http://schemas.openxmlformats.org/drawingml/2006/table">
            <a:tbl>
              <a:tblPr firstRow="1" bandRow="1">
                <a:tableStyleId>{3B4B98B0-60AC-42C2-AFA5-B58CD77FA1E5}</a:tableStyleId>
              </a:tblPr>
              <a:tblGrid>
                <a:gridCol w="1980024">
                  <a:extLst>
                    <a:ext uri="{9D8B030D-6E8A-4147-A177-3AD203B41FA5}">
                      <a16:colId xmlns:a16="http://schemas.microsoft.com/office/drawing/2014/main" val="2192660355"/>
                    </a:ext>
                  </a:extLst>
                </a:gridCol>
                <a:gridCol w="3260360">
                  <a:extLst>
                    <a:ext uri="{9D8B030D-6E8A-4147-A177-3AD203B41FA5}">
                      <a16:colId xmlns:a16="http://schemas.microsoft.com/office/drawing/2014/main" val="533939317"/>
                    </a:ext>
                  </a:extLst>
                </a:gridCol>
              </a:tblGrid>
              <a:tr h="370840">
                <a:tc>
                  <a:txBody>
                    <a:bodyPr/>
                    <a:lstStyle/>
                    <a:p>
                      <a:r>
                        <a:rPr lang="en-US" dirty="0"/>
                        <a:t>Age</a:t>
                      </a:r>
                    </a:p>
                  </a:txBody>
                  <a:tcPr/>
                </a:tc>
                <a:tc>
                  <a:txBody>
                    <a:bodyPr/>
                    <a:lstStyle/>
                    <a:p>
                      <a:r>
                        <a:rPr lang="en-US" dirty="0"/>
                        <a:t>Appropriate cooking skills</a:t>
                      </a:r>
                    </a:p>
                  </a:txBody>
                  <a:tcPr/>
                </a:tc>
                <a:extLst>
                  <a:ext uri="{0D108BD9-81ED-4DB2-BD59-A6C34878D82A}">
                    <a16:rowId xmlns:a16="http://schemas.microsoft.com/office/drawing/2014/main" val="2072534165"/>
                  </a:ext>
                </a:extLst>
              </a:tr>
              <a:tr h="370840">
                <a:tc>
                  <a:txBody>
                    <a:bodyPr/>
                    <a:lstStyle/>
                    <a:p>
                      <a:r>
                        <a:rPr lang="en-US" dirty="0"/>
                        <a:t>4- and 5-years old</a:t>
                      </a:r>
                    </a:p>
                  </a:txBody>
                  <a:tcPr/>
                </a:tc>
                <a:tc>
                  <a:txBody>
                    <a:bodyPr/>
                    <a:lstStyle/>
                    <a:p>
                      <a:r>
                        <a:rPr lang="en-US" dirty="0"/>
                        <a:t>Juice citrus</a:t>
                      </a:r>
                    </a:p>
                  </a:txBody>
                  <a:tcPr/>
                </a:tc>
                <a:extLst>
                  <a:ext uri="{0D108BD9-81ED-4DB2-BD59-A6C34878D82A}">
                    <a16:rowId xmlns:a16="http://schemas.microsoft.com/office/drawing/2014/main" val="3585693378"/>
                  </a:ext>
                </a:extLst>
              </a:tr>
              <a:tr h="370840">
                <a:tc>
                  <a:txBody>
                    <a:bodyPr/>
                    <a:lstStyle/>
                    <a:p>
                      <a:endParaRPr lang="en-US" dirty="0"/>
                    </a:p>
                  </a:txBody>
                  <a:tcPr/>
                </a:tc>
                <a:tc>
                  <a:txBody>
                    <a:bodyPr/>
                    <a:lstStyle/>
                    <a:p>
                      <a:r>
                        <a:rPr lang="en-US" dirty="0"/>
                        <a:t>Peel some fruits and vegetables</a:t>
                      </a:r>
                    </a:p>
                  </a:txBody>
                  <a:tcPr/>
                </a:tc>
                <a:extLst>
                  <a:ext uri="{0D108BD9-81ED-4DB2-BD59-A6C34878D82A}">
                    <a16:rowId xmlns:a16="http://schemas.microsoft.com/office/drawing/2014/main" val="2668688265"/>
                  </a:ext>
                </a:extLst>
              </a:tr>
              <a:tr h="370840">
                <a:tc>
                  <a:txBody>
                    <a:bodyPr/>
                    <a:lstStyle/>
                    <a:p>
                      <a:endParaRPr lang="en-US" dirty="0"/>
                    </a:p>
                  </a:txBody>
                  <a:tcPr/>
                </a:tc>
                <a:tc>
                  <a:txBody>
                    <a:bodyPr/>
                    <a:lstStyle/>
                    <a:p>
                      <a:r>
                        <a:rPr lang="en-US" dirty="0"/>
                        <a:t>Mash soft fruits and vegetables</a:t>
                      </a:r>
                    </a:p>
                  </a:txBody>
                  <a:tcPr/>
                </a:tc>
                <a:extLst>
                  <a:ext uri="{0D108BD9-81ED-4DB2-BD59-A6C34878D82A}">
                    <a16:rowId xmlns:a16="http://schemas.microsoft.com/office/drawing/2014/main" val="1858396225"/>
                  </a:ext>
                </a:extLst>
              </a:tr>
              <a:tr h="370840">
                <a:tc>
                  <a:txBody>
                    <a:bodyPr/>
                    <a:lstStyle/>
                    <a:p>
                      <a:endParaRPr lang="en-US" dirty="0"/>
                    </a:p>
                  </a:txBody>
                  <a:tcPr/>
                </a:tc>
                <a:tc>
                  <a:txBody>
                    <a:bodyPr/>
                    <a:lstStyle/>
                    <a:p>
                      <a:r>
                        <a:rPr lang="en-US" dirty="0"/>
                        <a:t>Cut soft foods with a plastic knife</a:t>
                      </a:r>
                    </a:p>
                  </a:txBody>
                  <a:tcPr/>
                </a:tc>
                <a:extLst>
                  <a:ext uri="{0D108BD9-81ED-4DB2-BD59-A6C34878D82A}">
                    <a16:rowId xmlns:a16="http://schemas.microsoft.com/office/drawing/2014/main" val="1011945376"/>
                  </a:ext>
                </a:extLst>
              </a:tr>
              <a:tr h="370840">
                <a:tc>
                  <a:txBody>
                    <a:bodyPr/>
                    <a:lstStyle/>
                    <a:p>
                      <a:endParaRPr lang="en-US" dirty="0"/>
                    </a:p>
                  </a:txBody>
                  <a:tcPr/>
                </a:tc>
                <a:tc>
                  <a:txBody>
                    <a:bodyPr/>
                    <a:lstStyle/>
                    <a:p>
                      <a:r>
                        <a:rPr lang="en-US" dirty="0"/>
                        <a:t>Press cookie cutters</a:t>
                      </a:r>
                    </a:p>
                  </a:txBody>
                  <a:tcPr/>
                </a:tc>
                <a:extLst>
                  <a:ext uri="{0D108BD9-81ED-4DB2-BD59-A6C34878D82A}">
                    <a16:rowId xmlns:a16="http://schemas.microsoft.com/office/drawing/2014/main" val="3743561463"/>
                  </a:ext>
                </a:extLst>
              </a:tr>
              <a:tr h="370840">
                <a:tc>
                  <a:txBody>
                    <a:bodyPr/>
                    <a:lstStyle/>
                    <a:p>
                      <a:endParaRPr lang="en-US" dirty="0"/>
                    </a:p>
                  </a:txBody>
                  <a:tcPr/>
                </a:tc>
                <a:tc>
                  <a:txBody>
                    <a:bodyPr/>
                    <a:lstStyle/>
                    <a:p>
                      <a:r>
                        <a:rPr lang="en-US" dirty="0"/>
                        <a:t>Measure dry ingredients</a:t>
                      </a:r>
                    </a:p>
                  </a:txBody>
                  <a:tcPr/>
                </a:tc>
                <a:extLst>
                  <a:ext uri="{0D108BD9-81ED-4DB2-BD59-A6C34878D82A}">
                    <a16:rowId xmlns:a16="http://schemas.microsoft.com/office/drawing/2014/main" val="4061161488"/>
                  </a:ext>
                </a:extLst>
              </a:tr>
              <a:tr h="370840">
                <a:tc>
                  <a:txBody>
                    <a:bodyPr/>
                    <a:lstStyle/>
                    <a:p>
                      <a:endParaRPr lang="en-US" dirty="0"/>
                    </a:p>
                  </a:txBody>
                  <a:tcPr/>
                </a:tc>
                <a:tc>
                  <a:txBody>
                    <a:bodyPr/>
                    <a:lstStyle/>
                    <a:p>
                      <a:r>
                        <a:rPr lang="en-US" dirty="0"/>
                        <a:t>Crack open/break eggs</a:t>
                      </a:r>
                    </a:p>
                  </a:txBody>
                  <a:tcPr/>
                </a:tc>
                <a:extLst>
                  <a:ext uri="{0D108BD9-81ED-4DB2-BD59-A6C34878D82A}">
                    <a16:rowId xmlns:a16="http://schemas.microsoft.com/office/drawing/2014/main" val="3861695957"/>
                  </a:ext>
                </a:extLst>
              </a:tr>
              <a:tr h="370840">
                <a:tc>
                  <a:txBody>
                    <a:bodyPr/>
                    <a:lstStyle/>
                    <a:p>
                      <a:endParaRPr lang="en-US" dirty="0"/>
                    </a:p>
                  </a:txBody>
                  <a:tcPr/>
                </a:tc>
                <a:tc>
                  <a:txBody>
                    <a:bodyPr/>
                    <a:lstStyle/>
                    <a:p>
                      <a:r>
                        <a:rPr lang="en-US" dirty="0"/>
                        <a:t>Beat eggs with an eggbeater</a:t>
                      </a:r>
                    </a:p>
                  </a:txBody>
                  <a:tcPr/>
                </a:tc>
                <a:extLst>
                  <a:ext uri="{0D108BD9-81ED-4DB2-BD59-A6C34878D82A}">
                    <a16:rowId xmlns:a16="http://schemas.microsoft.com/office/drawing/2014/main" val="896680396"/>
                  </a:ext>
                </a:extLst>
              </a:tr>
              <a:tr h="370840">
                <a:tc>
                  <a:txBody>
                    <a:bodyPr/>
                    <a:lstStyle/>
                    <a:p>
                      <a:endParaRPr lang="en-US" dirty="0"/>
                    </a:p>
                  </a:txBody>
                  <a:tcPr/>
                </a:tc>
                <a:tc>
                  <a:txBody>
                    <a:bodyPr/>
                    <a:lstStyle/>
                    <a:p>
                      <a:r>
                        <a:rPr lang="en-US" dirty="0"/>
                        <a:t>Set the table</a:t>
                      </a:r>
                    </a:p>
                  </a:txBody>
                  <a:tcPr/>
                </a:tc>
                <a:extLst>
                  <a:ext uri="{0D108BD9-81ED-4DB2-BD59-A6C34878D82A}">
                    <a16:rowId xmlns:a16="http://schemas.microsoft.com/office/drawing/2014/main" val="3794022080"/>
                  </a:ext>
                </a:extLst>
              </a:tr>
              <a:tr h="370840">
                <a:tc>
                  <a:txBody>
                    <a:bodyPr/>
                    <a:lstStyle/>
                    <a:p>
                      <a:endParaRPr lang="en-US" dirty="0"/>
                    </a:p>
                  </a:txBody>
                  <a:tcPr/>
                </a:tc>
                <a:tc>
                  <a:txBody>
                    <a:bodyPr/>
                    <a:lstStyle/>
                    <a:p>
                      <a:r>
                        <a:rPr lang="en-US" dirty="0"/>
                        <a:t>Wipe up after cooking</a:t>
                      </a:r>
                    </a:p>
                  </a:txBody>
                  <a:tcPr/>
                </a:tc>
                <a:extLst>
                  <a:ext uri="{0D108BD9-81ED-4DB2-BD59-A6C34878D82A}">
                    <a16:rowId xmlns:a16="http://schemas.microsoft.com/office/drawing/2014/main" val="2440565068"/>
                  </a:ext>
                </a:extLst>
              </a:tr>
              <a:tr h="370840">
                <a:tc>
                  <a:txBody>
                    <a:bodyPr/>
                    <a:lstStyle/>
                    <a:p>
                      <a:endParaRPr lang="en-US" dirty="0"/>
                    </a:p>
                  </a:txBody>
                  <a:tcPr/>
                </a:tc>
                <a:tc>
                  <a:txBody>
                    <a:bodyPr/>
                    <a:lstStyle/>
                    <a:p>
                      <a:r>
                        <a:rPr lang="en-US" dirty="0"/>
                        <a:t>Clear the table after eating</a:t>
                      </a:r>
                    </a:p>
                  </a:txBody>
                  <a:tcPr/>
                </a:tc>
                <a:extLst>
                  <a:ext uri="{0D108BD9-81ED-4DB2-BD59-A6C34878D82A}">
                    <a16:rowId xmlns:a16="http://schemas.microsoft.com/office/drawing/2014/main" val="2799406654"/>
                  </a:ext>
                </a:extLst>
              </a:tr>
            </a:tbl>
          </a:graphicData>
        </a:graphic>
      </p:graphicFrame>
      <p:sp>
        <p:nvSpPr>
          <p:cNvPr id="4" name="Date Placeholder 3">
            <a:extLst>
              <a:ext uri="{FF2B5EF4-FFF2-40B4-BE49-F238E27FC236}">
                <a16:creationId xmlns:a16="http://schemas.microsoft.com/office/drawing/2014/main" id="{3DD27DE5-99A8-467D-A20C-525F90563951}"/>
              </a:ext>
            </a:extLst>
          </p:cNvPr>
          <p:cNvSpPr>
            <a:spLocks noGrp="1"/>
          </p:cNvSpPr>
          <p:nvPr>
            <p:ph type="dt" sz="half" idx="10"/>
          </p:nvPr>
        </p:nvSpPr>
        <p:spPr/>
        <p:txBody>
          <a:bodyPr/>
          <a:lstStyle/>
          <a:p>
            <a:r>
              <a:rPr lang="en-US" dirty="0"/>
              <a:t>2021</a:t>
            </a:r>
          </a:p>
        </p:txBody>
      </p:sp>
      <p:sp>
        <p:nvSpPr>
          <p:cNvPr id="5" name="Footer Placeholder 4">
            <a:extLst>
              <a:ext uri="{FF2B5EF4-FFF2-40B4-BE49-F238E27FC236}">
                <a16:creationId xmlns:a16="http://schemas.microsoft.com/office/drawing/2014/main" id="{7AFF5203-85ED-4753-B7FC-BBC2D53613E6}"/>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dirty="0">
                <a:ln>
                  <a:noFill/>
                </a:ln>
                <a:solidFill>
                  <a:schemeClr val="tx1">
                    <a:lumMod val="95000"/>
                    <a:lumOff val="5000"/>
                  </a:schemeClr>
                </a:solidFill>
                <a:effectLst/>
                <a:uLnTx/>
                <a:uFillTx/>
                <a:latin typeface="+mj-lt"/>
                <a:ea typeface="+mn-ea"/>
                <a:cs typeface="+mn-cs"/>
              </a:rPr>
              <a:t>Oklahoma Cooperative Extension Service</a:t>
            </a:r>
          </a:p>
        </p:txBody>
      </p:sp>
      <p:sp>
        <p:nvSpPr>
          <p:cNvPr id="6" name="Slide Number Placeholder 5">
            <a:extLst>
              <a:ext uri="{FF2B5EF4-FFF2-40B4-BE49-F238E27FC236}">
                <a16:creationId xmlns:a16="http://schemas.microsoft.com/office/drawing/2014/main" id="{C4416F9E-B0C0-418D-898B-EC238923A1A6}"/>
              </a:ext>
            </a:extLst>
          </p:cNvPr>
          <p:cNvSpPr>
            <a:spLocks noGrp="1"/>
          </p:cNvSpPr>
          <p:nvPr>
            <p:ph type="sldNum" sz="quarter" idx="12"/>
          </p:nvPr>
        </p:nvSpPr>
        <p:spPr/>
        <p:txBody>
          <a:bodyPr/>
          <a:lstStyle/>
          <a:p>
            <a:fld id="{C0BE84E8-4070-4471-AC39-850016D4F568}" type="slidenum">
              <a:rPr lang="en-US" smtClean="0"/>
              <a:t>9</a:t>
            </a:fld>
            <a:endParaRPr lang="en-US" dirty="0"/>
          </a:p>
        </p:txBody>
      </p:sp>
    </p:spTree>
    <p:extLst>
      <p:ext uri="{BB962C8B-B14F-4D97-AF65-F5344CB8AC3E}">
        <p14:creationId xmlns:p14="http://schemas.microsoft.com/office/powerpoint/2010/main" val="506256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893</TotalTime>
  <Words>2239</Words>
  <Application>Microsoft Office PowerPoint</Application>
  <PresentationFormat>Widescreen</PresentationFormat>
  <Paragraphs>219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Tw Cen MT</vt:lpstr>
      <vt:lpstr>Tw Cen MT Condensed</vt:lpstr>
      <vt:lpstr>Wingdings 3</vt:lpstr>
      <vt:lpstr>Integral</vt:lpstr>
      <vt:lpstr>Sharing Family and History Though Food</vt:lpstr>
      <vt:lpstr>Introduction</vt:lpstr>
      <vt:lpstr>Objectives</vt:lpstr>
      <vt:lpstr>Food memories are more than taste, smell, color and Texture</vt:lpstr>
      <vt:lpstr>Why the strong connection between memory and food</vt:lpstr>
      <vt:lpstr>Sweet food have more memories</vt:lpstr>
      <vt:lpstr>Sharing and creating food memories </vt:lpstr>
      <vt:lpstr>Creating food memories with children</vt:lpstr>
      <vt:lpstr>Age and appropriate cooking skills</vt:lpstr>
      <vt:lpstr>Summary</vt:lpstr>
      <vt:lpstr>Evaluation </vt:lpstr>
      <vt:lpstr>References (APA format)</vt:lpstr>
      <vt:lpstr>OSU Extension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Family and History Though Food</dc:title>
  <dc:creator>Brown, Barbara</dc:creator>
  <cp:lastModifiedBy>Nolting, Kimberly</cp:lastModifiedBy>
  <cp:revision>42</cp:revision>
  <cp:lastPrinted>2021-03-15T19:35:00Z</cp:lastPrinted>
  <dcterms:created xsi:type="dcterms:W3CDTF">2021-03-10T20:37:40Z</dcterms:created>
  <dcterms:modified xsi:type="dcterms:W3CDTF">2021-03-19T16:45:27Z</dcterms:modified>
</cp:coreProperties>
</file>