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64" r:id="rId5"/>
    <p:sldId id="257" r:id="rId6"/>
    <p:sldId id="265" r:id="rId7"/>
    <p:sldId id="258" r:id="rId8"/>
    <p:sldId id="268" r:id="rId9"/>
    <p:sldId id="273" r:id="rId10"/>
    <p:sldId id="275" r:id="rId11"/>
    <p:sldId id="276" r:id="rId12"/>
    <p:sldId id="270" r:id="rId13"/>
    <p:sldId id="291" r:id="rId14"/>
    <p:sldId id="292" r:id="rId15"/>
    <p:sldId id="293" r:id="rId16"/>
    <p:sldId id="286" r:id="rId17"/>
    <p:sldId id="269" r:id="rId18"/>
    <p:sldId id="277" r:id="rId19"/>
    <p:sldId id="271" r:id="rId20"/>
    <p:sldId id="272" r:id="rId21"/>
    <p:sldId id="278" r:id="rId22"/>
    <p:sldId id="280" r:id="rId23"/>
    <p:sldId id="294" r:id="rId24"/>
    <p:sldId id="281" r:id="rId25"/>
    <p:sldId id="282" r:id="rId26"/>
    <p:sldId id="283" r:id="rId27"/>
    <p:sldId id="295" r:id="rId28"/>
    <p:sldId id="296" r:id="rId29"/>
    <p:sldId id="289" r:id="rId30"/>
    <p:sldId id="284" r:id="rId31"/>
    <p:sldId id="285" r:id="rId32"/>
    <p:sldId id="263"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FA6400"/>
    <a:srgbClr val="FB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94"/>
  </p:normalViewPr>
  <p:slideViewPr>
    <p:cSldViewPr snapToGrid="0" snapToObjects="1">
      <p:cViewPr varScale="1">
        <p:scale>
          <a:sx n="57" d="100"/>
          <a:sy n="57" d="100"/>
        </p:scale>
        <p:origin x="523" y="48"/>
      </p:cViewPr>
      <p:guideLst>
        <p:guide orient="horz" pos="2544"/>
        <p:guide pos="360"/>
      </p:guideLst>
    </p:cSldViewPr>
  </p:slideViewPr>
  <p:notesTextViewPr>
    <p:cViewPr>
      <p:scale>
        <a:sx n="1" d="1"/>
        <a:sy n="1" d="1"/>
      </p:scale>
      <p:origin x="0" y="0"/>
    </p:cViewPr>
  </p:notesTextViewPr>
  <p:notesViewPr>
    <p:cSldViewPr snapToGrid="0" snapToObjects="1">
      <p:cViewPr varScale="1">
        <p:scale>
          <a:sx n="88" d="100"/>
          <a:sy n="88" d="100"/>
        </p:scale>
        <p:origin x="1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FDF749-53AA-441A-A128-4782DD90CACA}" type="datetimeFigureOut">
              <a:rPr lang="en-US" smtClean="0"/>
              <a:t>4/6/2021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8A04D5-4C2C-4A6E-8104-621F34500CFB}" type="slidenum">
              <a:rPr lang="en-US" smtClean="0"/>
              <a:t>‹#›</a:t>
            </a:fld>
            <a:endParaRPr lang="en-US"/>
          </a:p>
        </p:txBody>
      </p:sp>
    </p:spTree>
    <p:extLst>
      <p:ext uri="{BB962C8B-B14F-4D97-AF65-F5344CB8AC3E}">
        <p14:creationId xmlns:p14="http://schemas.microsoft.com/office/powerpoint/2010/main" val="69664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B601A4-042F-4776-B69B-0661D5CB5B27}" type="datetimeFigureOut">
              <a:rPr lang="en-US" smtClean="0"/>
              <a:t>4/6/2021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13A22F-3E01-45F4-B323-ED2A39566B69}" type="slidenum">
              <a:rPr lang="en-US" smtClean="0"/>
              <a:t>‹#›</a:t>
            </a:fld>
            <a:endParaRPr lang="en-US"/>
          </a:p>
        </p:txBody>
      </p:sp>
    </p:spTree>
    <p:extLst>
      <p:ext uri="{BB962C8B-B14F-4D97-AF65-F5344CB8AC3E}">
        <p14:creationId xmlns:p14="http://schemas.microsoft.com/office/powerpoint/2010/main" val="155705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3A22F-3E01-45F4-B323-ED2A39566B69}" type="slidenum">
              <a:rPr lang="en-US" smtClean="0"/>
              <a:t>21</a:t>
            </a:fld>
            <a:endParaRPr lang="en-US"/>
          </a:p>
        </p:txBody>
      </p:sp>
    </p:spTree>
    <p:extLst>
      <p:ext uri="{BB962C8B-B14F-4D97-AF65-F5344CB8AC3E}">
        <p14:creationId xmlns:p14="http://schemas.microsoft.com/office/powerpoint/2010/main" val="224850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3A22F-3E01-45F4-B323-ED2A39566B69}" type="slidenum">
              <a:rPr lang="en-US" smtClean="0"/>
              <a:t>27</a:t>
            </a:fld>
            <a:endParaRPr lang="en-US"/>
          </a:p>
        </p:txBody>
      </p:sp>
    </p:spTree>
    <p:extLst>
      <p:ext uri="{BB962C8B-B14F-4D97-AF65-F5344CB8AC3E}">
        <p14:creationId xmlns:p14="http://schemas.microsoft.com/office/powerpoint/2010/main" val="171655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0798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339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6130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47052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03292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72391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975333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50409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24825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83029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8F923C7D-B11C-8E43-A742-35D7D77F5333}" type="datetimeFigureOut">
              <a:rPr lang="en-US" smtClean="0"/>
              <a:t>4/6/2021</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8A69B41D-D4B6-FD40-8C8E-00FA62457801}" type="slidenum">
              <a:rPr lang="en-US" smtClean="0"/>
              <a:t>‹#›</a:t>
            </a:fld>
            <a:endParaRPr lang="en-US"/>
          </a:p>
        </p:txBody>
      </p:sp>
    </p:spTree>
    <p:extLst>
      <p:ext uri="{BB962C8B-B14F-4D97-AF65-F5344CB8AC3E}">
        <p14:creationId xmlns:p14="http://schemas.microsoft.com/office/powerpoint/2010/main" val="31241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3C7D-B11C-8E43-A742-35D7D77F5333}" type="datetimeFigureOut">
              <a:rPr lang="en-US" smtClean="0"/>
              <a:t>4/6/2021</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9B41D-D4B6-FD40-8C8E-00FA62457801}"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106304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nsus.gov/library/visualizations/interactive/2020-complete-count-committees.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2020census.gov/en/partners/outreach-materials.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census.gov/roa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gecon.okstate.edu/agpolicy/census.asp"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81A51A-3168-024C-AD87-56547AE479AD}"/>
              </a:ext>
            </a:extLst>
          </p:cNvPr>
          <p:cNvSpPr txBox="1"/>
          <p:nvPr/>
        </p:nvSpPr>
        <p:spPr>
          <a:xfrm>
            <a:off x="3867461" y="2723587"/>
            <a:ext cx="7922301" cy="1200329"/>
          </a:xfrm>
          <a:prstGeom prst="rect">
            <a:avLst/>
          </a:prstGeom>
          <a:noFill/>
        </p:spPr>
        <p:txBody>
          <a:bodyPr wrap="square" rtlCol="0">
            <a:spAutoFit/>
          </a:bodyPr>
          <a:lstStyle/>
          <a:p>
            <a:r>
              <a:rPr lang="en-US" sz="7200" dirty="0" smtClean="0">
                <a:solidFill>
                  <a:schemeClr val="bg1"/>
                </a:solidFill>
                <a:latin typeface="FjallaOne" panose="02000506040000020004" pitchFamily="2" charset="77"/>
              </a:rPr>
              <a:t>2020 Census</a:t>
            </a:r>
            <a:endParaRPr lang="en-US" sz="7200" dirty="0">
              <a:solidFill>
                <a:schemeClr val="bg1"/>
              </a:solidFill>
              <a:latin typeface="FjallaOne" panose="02000506040000020004" pitchFamily="2" charset="77"/>
            </a:endParaRPr>
          </a:p>
        </p:txBody>
      </p:sp>
      <p:sp>
        <p:nvSpPr>
          <p:cNvPr id="6" name="TextBox 5">
            <a:extLst>
              <a:ext uri="{FF2B5EF4-FFF2-40B4-BE49-F238E27FC236}">
                <a16:creationId xmlns:a16="http://schemas.microsoft.com/office/drawing/2014/main" id="{1851FAA6-B02C-0841-8093-DB5B5E2D753C}"/>
              </a:ext>
            </a:extLst>
          </p:cNvPr>
          <p:cNvSpPr txBox="1"/>
          <p:nvPr/>
        </p:nvSpPr>
        <p:spPr>
          <a:xfrm>
            <a:off x="3867462" y="3693084"/>
            <a:ext cx="7922300" cy="1938992"/>
          </a:xfrm>
          <a:prstGeom prst="rect">
            <a:avLst/>
          </a:prstGeom>
          <a:noFill/>
        </p:spPr>
        <p:txBody>
          <a:bodyPr wrap="square" rtlCol="0">
            <a:spAutoFit/>
          </a:bodyPr>
          <a:lstStyle/>
          <a:p>
            <a:r>
              <a:rPr lang="en-US" sz="2400" b="1" dirty="0" smtClean="0">
                <a:latin typeface="Gotham Narrow Bold" pitchFamily="2" charset="0"/>
                <a:cs typeface="Rubik" panose="02000604000000020004" pitchFamily="2" charset="-79"/>
              </a:rPr>
              <a:t>A Role for County Extension Offices</a:t>
            </a:r>
          </a:p>
          <a:p>
            <a:endParaRPr lang="en-US" sz="2400" b="1" dirty="0">
              <a:latin typeface="Gotham Narrow Bold" pitchFamily="2" charset="0"/>
              <a:cs typeface="Rubik" panose="02000604000000020004" pitchFamily="2" charset="-79"/>
            </a:endParaRPr>
          </a:p>
          <a:p>
            <a:endParaRPr lang="en-US" sz="2400" b="1" dirty="0" smtClean="0">
              <a:latin typeface="Gotham Narrow Bold" pitchFamily="2" charset="0"/>
              <a:cs typeface="Rubik" panose="02000604000000020004" pitchFamily="2" charset="-79"/>
            </a:endParaRPr>
          </a:p>
          <a:p>
            <a:r>
              <a:rPr lang="en-US" sz="2400" b="1" dirty="0" smtClean="0">
                <a:latin typeface="Gotham Narrow Bold" pitchFamily="2" charset="0"/>
                <a:cs typeface="Rubik" panose="02000604000000020004" pitchFamily="2" charset="-79"/>
              </a:rPr>
              <a:t>Dr. Larry Sanders</a:t>
            </a:r>
          </a:p>
          <a:p>
            <a:r>
              <a:rPr lang="en-US" sz="2400" b="1" dirty="0" smtClean="0">
                <a:latin typeface="Gotham Narrow Bold" pitchFamily="2" charset="0"/>
                <a:cs typeface="Rubik" panose="02000604000000020004" pitchFamily="2" charset="-79"/>
              </a:rPr>
              <a:t>Professor and Extension Economist</a:t>
            </a:r>
            <a:endParaRPr lang="en-US" sz="2400" b="1" dirty="0">
              <a:latin typeface="Gotham Narrow Bold" pitchFamily="2" charset="0"/>
              <a:cs typeface="Rubik" panose="02000604000000020004" pitchFamily="2" charset="-79"/>
            </a:endParaRPr>
          </a:p>
        </p:txBody>
      </p:sp>
    </p:spTree>
    <p:extLst>
      <p:ext uri="{BB962C8B-B14F-4D97-AF65-F5344CB8AC3E}">
        <p14:creationId xmlns:p14="http://schemas.microsoft.com/office/powerpoint/2010/main" val="2301738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marL="0" marR="0" lvl="0" indent="1588" algn="l" defTabSz="914400" rtl="0" eaLnBrk="1" fontAlgn="auto" latinLnBrk="0" hangingPunct="1">
              <a:lnSpc>
                <a:spcPct val="12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Gotham Narrow Book" pitchFamily="2" charset="0"/>
              <a:ea typeface="+mn-ea"/>
              <a:cs typeface="+mn-cs"/>
            </a:endParaRPr>
          </a:p>
        </p:txBody>
      </p:sp>
      <p:pic>
        <p:nvPicPr>
          <p:cNvPr id="2" name="Picture 1"/>
          <p:cNvPicPr>
            <a:picLocks noChangeAspect="1"/>
          </p:cNvPicPr>
          <p:nvPr/>
        </p:nvPicPr>
        <p:blipFill>
          <a:blip r:embed="rId3"/>
          <a:stretch>
            <a:fillRect/>
          </a:stretch>
        </p:blipFill>
        <p:spPr>
          <a:xfrm>
            <a:off x="91440" y="51434"/>
            <a:ext cx="9742516" cy="5480166"/>
          </a:xfrm>
          <a:prstGeom prst="rect">
            <a:avLst/>
          </a:prstGeom>
        </p:spPr>
      </p:pic>
    </p:spTree>
    <p:extLst>
      <p:ext uri="{BB962C8B-B14F-4D97-AF65-F5344CB8AC3E}">
        <p14:creationId xmlns:p14="http://schemas.microsoft.com/office/powerpoint/2010/main" val="93474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marL="0" marR="0" lvl="0" indent="1588" algn="l" defTabSz="914400" rtl="0" eaLnBrk="1" fontAlgn="auto" latinLnBrk="0" hangingPunct="1">
              <a:lnSpc>
                <a:spcPct val="125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Gotham Narrow Book" pitchFamily="2" charset="0"/>
              <a:ea typeface="+mn-ea"/>
              <a:cs typeface="+mn-cs"/>
            </a:endParaRPr>
          </a:p>
        </p:txBody>
      </p:sp>
      <p:pic>
        <p:nvPicPr>
          <p:cNvPr id="2" name="Picture 1"/>
          <p:cNvPicPr>
            <a:picLocks noChangeAspect="1"/>
          </p:cNvPicPr>
          <p:nvPr/>
        </p:nvPicPr>
        <p:blipFill>
          <a:blip r:embed="rId3"/>
          <a:stretch>
            <a:fillRect/>
          </a:stretch>
        </p:blipFill>
        <p:spPr>
          <a:xfrm>
            <a:off x="124690" y="70137"/>
            <a:ext cx="11720945" cy="5301963"/>
          </a:xfrm>
          <a:prstGeom prst="rect">
            <a:avLst/>
          </a:prstGeom>
        </p:spPr>
      </p:pic>
    </p:spTree>
    <p:extLst>
      <p:ext uri="{BB962C8B-B14F-4D97-AF65-F5344CB8AC3E}">
        <p14:creationId xmlns:p14="http://schemas.microsoft.com/office/powerpoint/2010/main" val="2692334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marL="800100" lvl="1" indent="-342900">
              <a:lnSpc>
                <a:spcPct val="125000"/>
              </a:lnSpc>
              <a:buFont typeface="Arial" panose="020B0604020202020204" pitchFamily="34" charset="0"/>
              <a:buChar char="•"/>
            </a:pPr>
            <a:r>
              <a:rPr lang="en-US" sz="2800" dirty="0" smtClean="0">
                <a:solidFill>
                  <a:prstClr val="black"/>
                </a:solidFill>
                <a:latin typeface="Gotham Narrow Book" pitchFamily="2" charset="0"/>
              </a:rPr>
              <a:t>Form </a:t>
            </a:r>
            <a:r>
              <a:rPr lang="en-US" sz="2800" dirty="0">
                <a:solidFill>
                  <a:prstClr val="black"/>
                </a:solidFill>
                <a:latin typeface="Gotham Narrow Book" pitchFamily="2" charset="0"/>
              </a:rPr>
              <a:t>a core Census assistance team in your Extension Office with all </a:t>
            </a:r>
            <a:r>
              <a:rPr lang="en-US" sz="2800" dirty="0" smtClean="0">
                <a:solidFill>
                  <a:prstClr val="black"/>
                </a:solidFill>
                <a:latin typeface="Gotham Narrow Book" pitchFamily="2" charset="0"/>
              </a:rPr>
              <a:t>educators</a:t>
            </a:r>
          </a:p>
          <a:p>
            <a:pPr marL="800100" lvl="1" indent="-342900">
              <a:lnSpc>
                <a:spcPct val="125000"/>
              </a:lnSpc>
              <a:buFont typeface="Arial" panose="020B0604020202020204" pitchFamily="34" charset="0"/>
              <a:buChar char="•"/>
            </a:pPr>
            <a:r>
              <a:rPr lang="en-US" sz="2800" dirty="0">
                <a:solidFill>
                  <a:prstClr val="black"/>
                </a:solidFill>
                <a:latin typeface="Gotham Narrow Book" pitchFamily="2" charset="0"/>
              </a:rPr>
              <a:t>C</a:t>
            </a:r>
            <a:r>
              <a:rPr lang="en-US" sz="2800" dirty="0" smtClean="0">
                <a:solidFill>
                  <a:prstClr val="black"/>
                </a:solidFill>
                <a:latin typeface="Gotham Narrow Book" pitchFamily="2" charset="0"/>
              </a:rPr>
              <a:t>ontact </a:t>
            </a:r>
            <a:r>
              <a:rPr lang="en-US" sz="2800" dirty="0">
                <a:solidFill>
                  <a:prstClr val="black"/>
                </a:solidFill>
                <a:latin typeface="Gotham Narrow Book" pitchFamily="2" charset="0"/>
              </a:rPr>
              <a:t>the Complete Count Committee for your community or </a:t>
            </a:r>
            <a:r>
              <a:rPr lang="en-US" sz="2800" dirty="0" smtClean="0">
                <a:solidFill>
                  <a:prstClr val="black"/>
                </a:solidFill>
                <a:latin typeface="Gotham Narrow Book" pitchFamily="2" charset="0"/>
              </a:rPr>
              <a:t>county</a:t>
            </a:r>
          </a:p>
          <a:p>
            <a:pPr marL="800100" lvl="1" indent="-342900">
              <a:lnSpc>
                <a:spcPct val="125000"/>
              </a:lnSpc>
              <a:buFont typeface="Arial" panose="020B0604020202020204" pitchFamily="34" charset="0"/>
              <a:buChar char="•"/>
            </a:pPr>
            <a:r>
              <a:rPr lang="en-US" sz="2800" dirty="0" smtClean="0">
                <a:solidFill>
                  <a:prstClr val="black"/>
                </a:solidFill>
                <a:latin typeface="Gotham Narrow Book" pitchFamily="2" charset="0"/>
              </a:rPr>
              <a:t>Obtain </a:t>
            </a:r>
            <a:r>
              <a:rPr lang="en-US" sz="2800" dirty="0">
                <a:solidFill>
                  <a:prstClr val="black"/>
                </a:solidFill>
                <a:latin typeface="Gotham Narrow Book" pitchFamily="2" charset="0"/>
              </a:rPr>
              <a:t>materials/slides from Dr. Larry Sanders to present an awareness slide show in your </a:t>
            </a:r>
            <a:r>
              <a:rPr lang="en-US" sz="2800" dirty="0" smtClean="0">
                <a:solidFill>
                  <a:prstClr val="black"/>
                </a:solidFill>
                <a:latin typeface="Gotham Narrow Book" pitchFamily="2" charset="0"/>
              </a:rPr>
              <a:t>area</a:t>
            </a:r>
          </a:p>
          <a:p>
            <a:pPr marL="800100" lvl="1" indent="-342900">
              <a:lnSpc>
                <a:spcPct val="125000"/>
              </a:lnSpc>
              <a:buFont typeface="Arial" panose="020B0604020202020204" pitchFamily="34" charset="0"/>
              <a:buChar char="•"/>
            </a:pPr>
            <a:r>
              <a:rPr lang="en-US" sz="2800" dirty="0">
                <a:solidFill>
                  <a:prstClr val="black"/>
                </a:solidFill>
                <a:latin typeface="Gotham Narrow Book" pitchFamily="2" charset="0"/>
              </a:rPr>
              <a:t>C</a:t>
            </a:r>
            <a:r>
              <a:rPr lang="en-US" sz="2800" dirty="0" smtClean="0">
                <a:solidFill>
                  <a:prstClr val="black"/>
                </a:solidFill>
                <a:latin typeface="Gotham Narrow Book" pitchFamily="2" charset="0"/>
              </a:rPr>
              <a:t>onsider </a:t>
            </a:r>
            <a:r>
              <a:rPr lang="en-US" sz="2800" dirty="0">
                <a:solidFill>
                  <a:prstClr val="black"/>
                </a:solidFill>
                <a:latin typeface="Gotham Narrow Book" pitchFamily="2" charset="0"/>
              </a:rPr>
              <a:t>a newspaper column on this subject</a:t>
            </a:r>
          </a:p>
        </p:txBody>
      </p:sp>
      <p:sp>
        <p:nvSpPr>
          <p:cNvPr id="3" name="TextBox 2"/>
          <p:cNvSpPr txBox="1"/>
          <p:nvPr/>
        </p:nvSpPr>
        <p:spPr>
          <a:xfrm>
            <a:off x="939338" y="374073"/>
            <a:ext cx="10432473" cy="707886"/>
          </a:xfrm>
          <a:prstGeom prst="rect">
            <a:avLst/>
          </a:prstGeom>
          <a:noFill/>
        </p:spPr>
        <p:txBody>
          <a:bodyPr wrap="square" rtlCol="0">
            <a:spAutoFit/>
          </a:bodyPr>
          <a:lstStyle/>
          <a:p>
            <a:r>
              <a:rPr lang="en-US" sz="4000" dirty="0" smtClean="0"/>
              <a:t>ADDITIONAL EXTENSION OPPORTUNITIES</a:t>
            </a:r>
            <a:endParaRPr lang="en-US" sz="4000" dirty="0"/>
          </a:p>
        </p:txBody>
      </p:sp>
    </p:spTree>
    <p:extLst>
      <p:ext uri="{BB962C8B-B14F-4D97-AF65-F5344CB8AC3E}">
        <p14:creationId xmlns:p14="http://schemas.microsoft.com/office/powerpoint/2010/main" val="405049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898085"/>
            <a:ext cx="11040127" cy="1061829"/>
          </a:xfrm>
          <a:prstGeom prst="rect">
            <a:avLst/>
          </a:prstGeom>
          <a:noFill/>
        </p:spPr>
        <p:txBody>
          <a:bodyPr wrap="square" rtlCol="0">
            <a:spAutoFit/>
          </a:bodyPr>
          <a:lstStyle/>
          <a:p>
            <a:pPr algn="ctr"/>
            <a:r>
              <a:rPr lang="en-US" sz="6300" dirty="0" smtClean="0">
                <a:solidFill>
                  <a:srgbClr val="FB6400"/>
                </a:solidFill>
                <a:latin typeface="FjallaOne" panose="02000506040000020004" pitchFamily="2" charset="77"/>
              </a:rPr>
              <a:t>What’s in it for Extension?</a:t>
            </a:r>
            <a:endParaRPr lang="en-US" sz="6300" dirty="0">
              <a:solidFill>
                <a:srgbClr val="FB6400"/>
              </a:solidFill>
              <a:latin typeface="FjallaOne" panose="02000506040000020004" pitchFamily="2" charset="77"/>
            </a:endParaRPr>
          </a:p>
        </p:txBody>
      </p:sp>
    </p:spTree>
    <p:extLst>
      <p:ext uri="{BB962C8B-B14F-4D97-AF65-F5344CB8AC3E}">
        <p14:creationId xmlns:p14="http://schemas.microsoft.com/office/powerpoint/2010/main" val="182274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WHAT’S IN IT FOR EXTENSION?</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sz="2200" dirty="0" smtClean="0">
                <a:latin typeface="Gotham Narrow Book" pitchFamily="2" charset="0"/>
              </a:rPr>
              <a:t>An inaccurate population count jeopardizes:</a:t>
            </a:r>
          </a:p>
          <a:p>
            <a:pPr marL="800100" lvl="1" indent="-342900">
              <a:lnSpc>
                <a:spcPct val="125000"/>
              </a:lnSpc>
              <a:buFont typeface="Arial" panose="020B0604020202020204" pitchFamily="34" charset="0"/>
              <a:buChar char="•"/>
            </a:pPr>
            <a:r>
              <a:rPr lang="en-US" sz="2200" dirty="0" smtClean="0">
                <a:latin typeface="Gotham Narrow Book" pitchFamily="2" charset="0"/>
              </a:rPr>
              <a:t>Federal “formula” </a:t>
            </a:r>
            <a:r>
              <a:rPr lang="en-US" sz="2200" b="1" dirty="0" smtClean="0">
                <a:latin typeface="Gotham Narrow Book" pitchFamily="2" charset="0"/>
              </a:rPr>
              <a:t>funding</a:t>
            </a:r>
            <a:r>
              <a:rPr lang="en-US" sz="2200" dirty="0" smtClean="0">
                <a:latin typeface="Gotham Narrow Book" pitchFamily="2" charset="0"/>
              </a:rPr>
              <a:t> for Extension</a:t>
            </a:r>
          </a:p>
          <a:p>
            <a:pPr marL="800100" lvl="1" indent="-342900">
              <a:lnSpc>
                <a:spcPct val="125000"/>
              </a:lnSpc>
              <a:buFont typeface="Arial" panose="020B0604020202020204" pitchFamily="34" charset="0"/>
              <a:buChar char="•"/>
            </a:pPr>
            <a:r>
              <a:rPr lang="en-US" sz="2200" b="1" dirty="0" smtClean="0">
                <a:latin typeface="Gotham Narrow Book" pitchFamily="2" charset="0"/>
              </a:rPr>
              <a:t>Funding</a:t>
            </a:r>
            <a:r>
              <a:rPr lang="en-US" sz="2200" dirty="0" smtClean="0">
                <a:latin typeface="Gotham Narrow Book" pitchFamily="2" charset="0"/>
              </a:rPr>
              <a:t> for services and programs that serve our families, friends, neighbors (e.g., FNEP and SNAP Ed programs; free and reduced lunch &amp; summer lunch programs)</a:t>
            </a:r>
          </a:p>
          <a:p>
            <a:pPr marL="800100" lvl="1" indent="-342900">
              <a:lnSpc>
                <a:spcPct val="125000"/>
              </a:lnSpc>
              <a:buFont typeface="Arial" panose="020B0604020202020204" pitchFamily="34" charset="0"/>
              <a:buChar char="•"/>
            </a:pPr>
            <a:r>
              <a:rPr lang="en-US" sz="2200" dirty="0" smtClean="0">
                <a:latin typeface="Gotham Narrow Book" pitchFamily="2" charset="0"/>
              </a:rPr>
              <a:t>Congressional and state legislative </a:t>
            </a:r>
            <a:r>
              <a:rPr lang="en-US" sz="2200" b="1" dirty="0" smtClean="0">
                <a:latin typeface="Gotham Narrow Book" pitchFamily="2" charset="0"/>
              </a:rPr>
              <a:t>representation</a:t>
            </a:r>
          </a:p>
          <a:p>
            <a:pPr marL="800100" lvl="1" indent="-342900">
              <a:lnSpc>
                <a:spcPct val="125000"/>
              </a:lnSpc>
              <a:buFont typeface="Arial" panose="020B0604020202020204" pitchFamily="34" charset="0"/>
              <a:buChar char="•"/>
            </a:pPr>
            <a:endParaRPr lang="en-US" sz="2200" b="1" dirty="0">
              <a:latin typeface="Gotham Narrow Book" pitchFamily="2" charset="0"/>
            </a:endParaRPr>
          </a:p>
          <a:p>
            <a:pPr>
              <a:lnSpc>
                <a:spcPct val="125000"/>
              </a:lnSpc>
            </a:pPr>
            <a:r>
              <a:rPr lang="en-US" sz="2200" b="1" dirty="0" smtClean="0">
                <a:latin typeface="Gotham Narrow Book" pitchFamily="2" charset="0"/>
              </a:rPr>
              <a:t>Rural and minority communities</a:t>
            </a:r>
            <a:r>
              <a:rPr lang="en-US" sz="2200" dirty="0" smtClean="0">
                <a:latin typeface="Gotham Narrow Book" pitchFamily="2" charset="0"/>
              </a:rPr>
              <a:t> historically have not participated fully in the Census. For 2020, online participation is the primary method for participation, but instructions are being mailed to each household. If there are households in your county without a physical address, they </a:t>
            </a:r>
            <a:r>
              <a:rPr lang="en-US" sz="2200" i="1" u="sng" dirty="0" smtClean="0">
                <a:latin typeface="Gotham Narrow Book" pitchFamily="2" charset="0"/>
              </a:rPr>
              <a:t>will not </a:t>
            </a:r>
            <a:r>
              <a:rPr lang="en-US" sz="2200" dirty="0" smtClean="0">
                <a:latin typeface="Gotham Narrow Book" pitchFamily="2" charset="0"/>
              </a:rPr>
              <a:t>receive instructions.</a:t>
            </a:r>
          </a:p>
          <a:p>
            <a:pPr marL="800100" lvl="1" indent="-342900">
              <a:lnSpc>
                <a:spcPct val="125000"/>
              </a:lnSpc>
              <a:buFont typeface="Arial" panose="020B0604020202020204" pitchFamily="34" charset="0"/>
              <a:buChar char="•"/>
            </a:pPr>
            <a:endParaRPr lang="en-US" sz="2200" dirty="0" smtClean="0">
              <a:latin typeface="Gotham Narrow Book" pitchFamily="2" charset="0"/>
            </a:endParaRPr>
          </a:p>
          <a:p>
            <a:pPr marL="342900" indent="-342900">
              <a:lnSpc>
                <a:spcPct val="125000"/>
              </a:lnSpc>
              <a:buFont typeface="Arial" panose="020B0604020202020204" pitchFamily="34" charset="0"/>
              <a:buChar char="•"/>
            </a:pPr>
            <a:endParaRPr lang="en-US" sz="2200" dirty="0">
              <a:latin typeface="Gotham Narrow Book" pitchFamily="2" charset="0"/>
            </a:endParaRPr>
          </a:p>
        </p:txBody>
      </p:sp>
    </p:spTree>
    <p:extLst>
      <p:ext uri="{BB962C8B-B14F-4D97-AF65-F5344CB8AC3E}">
        <p14:creationId xmlns:p14="http://schemas.microsoft.com/office/powerpoint/2010/main" val="375738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WHAT’S IN IT FOR EXTENSION?</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sz="2800" dirty="0">
                <a:latin typeface="Gotham Narrow Book" pitchFamily="2" charset="0"/>
              </a:rPr>
              <a:t>Extension benefits from promoting Census participation by:</a:t>
            </a:r>
          </a:p>
          <a:p>
            <a:pPr marL="800100" lvl="1" indent="-342900">
              <a:lnSpc>
                <a:spcPct val="125000"/>
              </a:lnSpc>
              <a:buFont typeface="Arial" panose="020B0604020202020204" pitchFamily="34" charset="0"/>
              <a:buChar char="•"/>
            </a:pPr>
            <a:r>
              <a:rPr lang="en-US" sz="2800" dirty="0">
                <a:latin typeface="Gotham Narrow Book" pitchFamily="2" charset="0"/>
              </a:rPr>
              <a:t>Reinforcing </a:t>
            </a:r>
            <a:r>
              <a:rPr lang="en-US" sz="2800" b="1" dirty="0">
                <a:latin typeface="Gotham Narrow Book" pitchFamily="2" charset="0"/>
              </a:rPr>
              <a:t>our reputation </a:t>
            </a:r>
            <a:r>
              <a:rPr lang="en-US" sz="2800" dirty="0">
                <a:latin typeface="Gotham Narrow Book" pitchFamily="2" charset="0"/>
              </a:rPr>
              <a:t>as a trusted, science-based source of information</a:t>
            </a:r>
          </a:p>
          <a:p>
            <a:pPr marL="800100" lvl="1" indent="-342900">
              <a:lnSpc>
                <a:spcPct val="125000"/>
              </a:lnSpc>
              <a:buFont typeface="Arial" panose="020B0604020202020204" pitchFamily="34" charset="0"/>
              <a:buChar char="•"/>
            </a:pPr>
            <a:r>
              <a:rPr lang="en-US" sz="2800" dirty="0">
                <a:latin typeface="Gotham Narrow Book" pitchFamily="2" charset="0"/>
              </a:rPr>
              <a:t>Reaching </a:t>
            </a:r>
            <a:r>
              <a:rPr lang="en-US" sz="2800" b="1" dirty="0">
                <a:latin typeface="Gotham Narrow Book" pitchFamily="2" charset="0"/>
              </a:rPr>
              <a:t>new audiences </a:t>
            </a:r>
            <a:r>
              <a:rPr lang="en-US" sz="2800" dirty="0">
                <a:latin typeface="Gotham Narrow Book" pitchFamily="2" charset="0"/>
              </a:rPr>
              <a:t>(e.g., working alongside of local business organizations)</a:t>
            </a:r>
          </a:p>
          <a:p>
            <a:pPr marL="800100" lvl="1" indent="-342900">
              <a:lnSpc>
                <a:spcPct val="125000"/>
              </a:lnSpc>
              <a:buFont typeface="Arial" panose="020B0604020202020204" pitchFamily="34" charset="0"/>
              <a:buChar char="•"/>
            </a:pPr>
            <a:r>
              <a:rPr lang="en-US" sz="2800" dirty="0">
                <a:latin typeface="Gotham Narrow Book" pitchFamily="2" charset="0"/>
              </a:rPr>
              <a:t>Increasing </a:t>
            </a:r>
            <a:r>
              <a:rPr lang="en-US" sz="2800" b="1" dirty="0">
                <a:latin typeface="Gotham Narrow Book" pitchFamily="2" charset="0"/>
              </a:rPr>
              <a:t>awareness</a:t>
            </a:r>
            <a:r>
              <a:rPr lang="en-US" sz="2800" dirty="0">
                <a:latin typeface="Gotham Narrow Book" pitchFamily="2" charset="0"/>
              </a:rPr>
              <a:t> of the county office &amp; its services</a:t>
            </a:r>
          </a:p>
          <a:p>
            <a:pPr>
              <a:lnSpc>
                <a:spcPct val="125000"/>
              </a:lnSpc>
            </a:pPr>
            <a:endParaRPr lang="en-US" sz="2800" dirty="0">
              <a:latin typeface="Gotham Narrow Book" pitchFamily="2" charset="0"/>
            </a:endParaRPr>
          </a:p>
        </p:txBody>
      </p:sp>
    </p:spTree>
    <p:extLst>
      <p:ext uri="{BB962C8B-B14F-4D97-AF65-F5344CB8AC3E}">
        <p14:creationId xmlns:p14="http://schemas.microsoft.com/office/powerpoint/2010/main" val="123270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1727207"/>
            <a:ext cx="11040127" cy="3000821"/>
          </a:xfrm>
          <a:prstGeom prst="rect">
            <a:avLst/>
          </a:prstGeom>
          <a:noFill/>
        </p:spPr>
        <p:txBody>
          <a:bodyPr wrap="square" rtlCol="0">
            <a:spAutoFit/>
          </a:bodyPr>
          <a:lstStyle/>
          <a:p>
            <a:pPr algn="ctr"/>
            <a:r>
              <a:rPr lang="en-US" sz="6300" dirty="0" smtClean="0">
                <a:solidFill>
                  <a:srgbClr val="FB6400"/>
                </a:solidFill>
                <a:latin typeface="FjallaOne" panose="02000506040000020004" pitchFamily="2" charset="77"/>
              </a:rPr>
              <a:t>FAQs</a:t>
            </a:r>
          </a:p>
          <a:p>
            <a:pPr algn="ctr"/>
            <a:r>
              <a:rPr lang="en-US" sz="6300" dirty="0" smtClean="0">
                <a:solidFill>
                  <a:srgbClr val="FB6400"/>
                </a:solidFill>
                <a:latin typeface="FjallaOne" panose="02000506040000020004" pitchFamily="2" charset="77"/>
              </a:rPr>
              <a:t>For</a:t>
            </a:r>
          </a:p>
          <a:p>
            <a:pPr algn="ctr"/>
            <a:r>
              <a:rPr lang="en-US" sz="6300" dirty="0" smtClean="0">
                <a:solidFill>
                  <a:srgbClr val="FB6400"/>
                </a:solidFill>
                <a:latin typeface="FjallaOne" panose="02000506040000020004" pitchFamily="2" charset="77"/>
              </a:rPr>
              <a:t>Extension</a:t>
            </a:r>
            <a:endParaRPr lang="en-US" sz="6300" dirty="0">
              <a:solidFill>
                <a:srgbClr val="FB6400"/>
              </a:solidFill>
              <a:latin typeface="FjallaOne" panose="02000506040000020004" pitchFamily="2" charset="77"/>
            </a:endParaRPr>
          </a:p>
        </p:txBody>
      </p:sp>
    </p:spTree>
    <p:extLst>
      <p:ext uri="{BB962C8B-B14F-4D97-AF65-F5344CB8AC3E}">
        <p14:creationId xmlns:p14="http://schemas.microsoft.com/office/powerpoint/2010/main" val="318044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BY EXTENSION</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lvl="2" indent="-457200">
              <a:lnSpc>
                <a:spcPct val="125000"/>
              </a:lnSpc>
              <a:buFont typeface="+mj-lt"/>
              <a:buAutoNum type="arabicPeriod"/>
            </a:pPr>
            <a:r>
              <a:rPr lang="en-US" sz="3200" dirty="0" smtClean="0">
                <a:latin typeface="Gotham Narrow Book" pitchFamily="2" charset="0"/>
              </a:rPr>
              <a:t>Are you asking me to be a Census taker </a:t>
            </a:r>
          </a:p>
          <a:p>
            <a:pPr marL="0" lvl="1">
              <a:lnSpc>
                <a:spcPct val="125000"/>
              </a:lnSpc>
            </a:pPr>
            <a:r>
              <a:rPr lang="en-US" sz="3200" dirty="0">
                <a:latin typeface="Gotham Narrow Book" pitchFamily="2" charset="0"/>
              </a:rPr>
              <a:t>	</a:t>
            </a:r>
            <a:r>
              <a:rPr lang="en-US" sz="3200" dirty="0" smtClean="0">
                <a:latin typeface="Gotham Narrow Book" pitchFamily="2" charset="0"/>
              </a:rPr>
              <a:t>(to go door-to-door and collect data)?</a:t>
            </a:r>
          </a:p>
          <a:p>
            <a:pPr marL="0" lvl="1">
              <a:lnSpc>
                <a:spcPct val="125000"/>
              </a:lnSpc>
            </a:pPr>
            <a:endParaRPr lang="en-US" sz="3200" b="1" dirty="0" smtClean="0">
              <a:latin typeface="Gotham Narrow Book" pitchFamily="2" charset="0"/>
            </a:endParaRPr>
          </a:p>
          <a:p>
            <a:pPr marL="0" lvl="1">
              <a:lnSpc>
                <a:spcPct val="125000"/>
              </a:lnSpc>
            </a:pPr>
            <a:endParaRPr lang="en-US" sz="3200" b="1" dirty="0">
              <a:latin typeface="Gotham Narrow Book" pitchFamily="2" charset="0"/>
            </a:endParaRPr>
          </a:p>
          <a:p>
            <a:pPr marL="0" lvl="1" algn="ctr">
              <a:lnSpc>
                <a:spcPct val="125000"/>
              </a:lnSpc>
            </a:pPr>
            <a:r>
              <a:rPr lang="en-US" sz="4400" b="1" dirty="0" smtClean="0">
                <a:latin typeface="Gotham Narrow Book" pitchFamily="2" charset="0"/>
              </a:rPr>
              <a:t>NO!!!</a:t>
            </a:r>
          </a:p>
          <a:p>
            <a:pPr marL="0" lvl="1">
              <a:lnSpc>
                <a:spcPct val="125000"/>
              </a:lnSpc>
            </a:pPr>
            <a:endParaRPr lang="en-US" sz="3200" dirty="0" smtClean="0">
              <a:latin typeface="Gotham Narrow Book" pitchFamily="2" charset="0"/>
            </a:endParaRPr>
          </a:p>
          <a:p>
            <a:pPr marL="800100" lvl="1" indent="-342900">
              <a:lnSpc>
                <a:spcPct val="125000"/>
              </a:lnSpc>
              <a:buFont typeface="Arial" panose="020B0604020202020204" pitchFamily="34" charset="0"/>
              <a:buChar char="•"/>
            </a:pPr>
            <a:endParaRPr lang="en-US" sz="2200" dirty="0" smtClean="0">
              <a:latin typeface="Gotham Narrow Book" pitchFamily="2" charset="0"/>
            </a:endParaRPr>
          </a:p>
          <a:p>
            <a:pPr marL="342900" indent="-342900">
              <a:lnSpc>
                <a:spcPct val="125000"/>
              </a:lnSpc>
              <a:buFont typeface="Arial" panose="020B0604020202020204" pitchFamily="34" charset="0"/>
              <a:buChar char="•"/>
            </a:pPr>
            <a:endParaRPr lang="en-US" sz="2200" dirty="0">
              <a:latin typeface="Gotham Narrow Book" pitchFamily="2" charset="0"/>
            </a:endParaRPr>
          </a:p>
        </p:txBody>
      </p:sp>
    </p:spTree>
    <p:extLst>
      <p:ext uri="{BB962C8B-B14F-4D97-AF65-F5344CB8AC3E}">
        <p14:creationId xmlns:p14="http://schemas.microsoft.com/office/powerpoint/2010/main" val="2066016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EXTENSION</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lvl="1" indent="-457200">
              <a:lnSpc>
                <a:spcPct val="125000"/>
              </a:lnSpc>
              <a:buFont typeface="+mj-lt"/>
              <a:buAutoNum type="arabicPeriod" startAt="2"/>
            </a:pPr>
            <a:r>
              <a:rPr lang="en-US" sz="2200" dirty="0">
                <a:latin typeface="Gotham Narrow Book" pitchFamily="2" charset="0"/>
              </a:rPr>
              <a:t>What </a:t>
            </a:r>
            <a:r>
              <a:rPr lang="en-US" sz="2200" i="1" dirty="0">
                <a:latin typeface="Gotham Narrow Book" pitchFamily="2" charset="0"/>
              </a:rPr>
              <a:t>are</a:t>
            </a:r>
            <a:r>
              <a:rPr lang="en-US" sz="2200" dirty="0">
                <a:latin typeface="Gotham Narrow Book" pitchFamily="2" charset="0"/>
              </a:rPr>
              <a:t> you asking of me as an educator?</a:t>
            </a:r>
          </a:p>
          <a:p>
            <a:pPr marL="800100" lvl="2" indent="-342900">
              <a:lnSpc>
                <a:spcPct val="125000"/>
              </a:lnSpc>
              <a:buFont typeface="Arial" panose="020B0604020202020204" pitchFamily="34" charset="0"/>
              <a:buChar char="•"/>
            </a:pPr>
            <a:r>
              <a:rPr lang="en-US" sz="2200" dirty="0">
                <a:latin typeface="Gotham Narrow Book" pitchFamily="2" charset="0"/>
              </a:rPr>
              <a:t>When appropriate, encourage residents to participate in the Census – be looking for instructions, know how to respond and/or get questions answered.</a:t>
            </a:r>
          </a:p>
          <a:p>
            <a:pPr marL="800100" lvl="2" indent="-342900">
              <a:lnSpc>
                <a:spcPct val="125000"/>
              </a:lnSpc>
              <a:buFont typeface="Arial" panose="020B0604020202020204" pitchFamily="34" charset="0"/>
              <a:buChar char="•"/>
            </a:pPr>
            <a:r>
              <a:rPr lang="en-US" sz="2200" dirty="0">
                <a:latin typeface="Gotham Narrow Book" pitchFamily="2" charset="0"/>
              </a:rPr>
              <a:t>Provide a designated computer for residents to use for Census participation</a:t>
            </a:r>
          </a:p>
          <a:p>
            <a:pPr marL="800100" lvl="2" indent="-342900">
              <a:lnSpc>
                <a:spcPct val="125000"/>
              </a:lnSpc>
              <a:buFont typeface="Arial" panose="020B0604020202020204" pitchFamily="34" charset="0"/>
              <a:buChar char="•"/>
            </a:pPr>
            <a:r>
              <a:rPr lang="en-US" sz="2200" dirty="0">
                <a:latin typeface="Gotham Narrow Book" pitchFamily="2" charset="0"/>
              </a:rPr>
              <a:t>De-</a:t>
            </a:r>
            <a:r>
              <a:rPr lang="en-US" sz="2200" dirty="0" err="1">
                <a:latin typeface="Gotham Narrow Book" pitchFamily="2" charset="0"/>
              </a:rPr>
              <a:t>mythify</a:t>
            </a:r>
            <a:r>
              <a:rPr lang="en-US" sz="2200" dirty="0">
                <a:latin typeface="Gotham Narrow Book" pitchFamily="2" charset="0"/>
              </a:rPr>
              <a:t> rumors about the Census through existing communication channels (e.g., monthly newsletter or social media)</a:t>
            </a:r>
          </a:p>
          <a:p>
            <a:pPr marL="800100" lvl="2" indent="-342900">
              <a:lnSpc>
                <a:spcPct val="125000"/>
              </a:lnSpc>
              <a:buFont typeface="Arial" panose="020B0604020202020204" pitchFamily="34" charset="0"/>
              <a:buChar char="•"/>
            </a:pPr>
            <a:r>
              <a:rPr lang="en-US" sz="2200" dirty="0">
                <a:latin typeface="Gotham Narrow Book" pitchFamily="2" charset="0"/>
              </a:rPr>
              <a:t>Consider participating in your community’s or county’s Complete Count Committee (find yours here: </a:t>
            </a:r>
            <a:r>
              <a:rPr lang="en-US" sz="2200" dirty="0">
                <a:latin typeface="Gotham Narrow Book" pitchFamily="2" charset="0"/>
                <a:hlinkClick r:id="rId3"/>
              </a:rPr>
              <a:t>https://</a:t>
            </a:r>
            <a:r>
              <a:rPr lang="en-US" sz="2200" dirty="0" smtClean="0">
                <a:latin typeface="Gotham Narrow Book" pitchFamily="2" charset="0"/>
                <a:hlinkClick r:id="rId3"/>
              </a:rPr>
              <a:t>www.census.gov/library/visualizations/interactive/2020-complete-count-committees.html</a:t>
            </a:r>
            <a:r>
              <a:rPr lang="en-US" sz="2200" dirty="0" smtClean="0">
                <a:latin typeface="Gotham Narrow Book" pitchFamily="2" charset="0"/>
              </a:rPr>
              <a:t>)</a:t>
            </a:r>
          </a:p>
          <a:p>
            <a:pPr marL="800100" lvl="1" indent="-342900">
              <a:lnSpc>
                <a:spcPct val="125000"/>
              </a:lnSpc>
              <a:buFont typeface="Arial" panose="020B0604020202020204" pitchFamily="34" charset="0"/>
              <a:buChar char="•"/>
            </a:pPr>
            <a:endParaRPr lang="en-US" sz="2200" dirty="0" smtClean="0">
              <a:latin typeface="Gotham Narrow Book" pitchFamily="2" charset="0"/>
            </a:endParaRPr>
          </a:p>
          <a:p>
            <a:pPr marL="342900" indent="-342900">
              <a:lnSpc>
                <a:spcPct val="125000"/>
              </a:lnSpc>
              <a:buFont typeface="Arial" panose="020B0604020202020204" pitchFamily="34" charset="0"/>
              <a:buChar char="•"/>
            </a:pPr>
            <a:endParaRPr lang="en-US" sz="2200" dirty="0">
              <a:latin typeface="Gotham Narrow Book" pitchFamily="2" charset="0"/>
            </a:endParaRPr>
          </a:p>
        </p:txBody>
      </p:sp>
    </p:spTree>
    <p:extLst>
      <p:ext uri="{BB962C8B-B14F-4D97-AF65-F5344CB8AC3E}">
        <p14:creationId xmlns:p14="http://schemas.microsoft.com/office/powerpoint/2010/main" val="3302971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46932"/>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EXTENSION</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marL="0" lvl="1">
              <a:lnSpc>
                <a:spcPct val="125000"/>
              </a:lnSpc>
            </a:pPr>
            <a:r>
              <a:rPr lang="en-US" sz="2200" dirty="0" smtClean="0">
                <a:latin typeface="Gotham Narrow Book" pitchFamily="2" charset="0"/>
              </a:rPr>
              <a:t>3,	What </a:t>
            </a:r>
            <a:r>
              <a:rPr lang="en-US" sz="2200" i="1" dirty="0">
                <a:latin typeface="Gotham Narrow Book" pitchFamily="2" charset="0"/>
              </a:rPr>
              <a:t>are</a:t>
            </a:r>
            <a:r>
              <a:rPr lang="en-US" sz="2200" dirty="0">
                <a:latin typeface="Gotham Narrow Book" pitchFamily="2" charset="0"/>
              </a:rPr>
              <a:t> you asking of me as an educator</a:t>
            </a:r>
            <a:r>
              <a:rPr lang="en-US" sz="2200" dirty="0" smtClean="0">
                <a:latin typeface="Gotham Narrow Book" pitchFamily="2" charset="0"/>
              </a:rPr>
              <a:t>? (continued)</a:t>
            </a:r>
            <a:endParaRPr lang="en-US" sz="2200" dirty="0">
              <a:latin typeface="Gotham Narrow Book" pitchFamily="2" charset="0"/>
            </a:endParaRPr>
          </a:p>
          <a:p>
            <a:pPr marL="800100" lvl="2" indent="-342900">
              <a:lnSpc>
                <a:spcPct val="125000"/>
              </a:lnSpc>
              <a:buFont typeface="Arial" panose="020B0604020202020204" pitchFamily="34" charset="0"/>
              <a:buChar char="•"/>
            </a:pPr>
            <a:r>
              <a:rPr lang="en-US" sz="2200" dirty="0">
                <a:latin typeface="Gotham Narrow Book" pitchFamily="2" charset="0"/>
              </a:rPr>
              <a:t>Post posters in your office and have handouts </a:t>
            </a:r>
            <a:r>
              <a:rPr lang="en-US" sz="2200" dirty="0" smtClean="0">
                <a:latin typeface="Gotham Narrow Book" pitchFamily="2" charset="0"/>
              </a:rPr>
              <a:t>available (available </a:t>
            </a:r>
            <a:r>
              <a:rPr lang="en-US" sz="2200" dirty="0">
                <a:latin typeface="Gotham Narrow Book" pitchFamily="2" charset="0"/>
              </a:rPr>
              <a:t>here: </a:t>
            </a:r>
            <a:r>
              <a:rPr lang="en-US" sz="2200" dirty="0">
                <a:latin typeface="Gotham Narrow Book" pitchFamily="2" charset="0"/>
                <a:hlinkClick r:id="rId3"/>
              </a:rPr>
              <a:t>https://2020census.gov/en/partners/outreach-materials.html</a:t>
            </a:r>
            <a:r>
              <a:rPr lang="en-US" sz="2200" dirty="0">
                <a:latin typeface="Gotham Narrow Book" pitchFamily="2" charset="0"/>
              </a:rPr>
              <a:t>) </a:t>
            </a:r>
            <a:endParaRPr lang="en-US" sz="2200" dirty="0" smtClean="0">
              <a:latin typeface="Gotham Narrow Book" pitchFamily="2" charset="0"/>
            </a:endParaRPr>
          </a:p>
          <a:p>
            <a:pPr marL="800100" lvl="2" indent="-342900">
              <a:lnSpc>
                <a:spcPct val="125000"/>
              </a:lnSpc>
              <a:buFont typeface="Arial" panose="020B0604020202020204" pitchFamily="34" charset="0"/>
              <a:buChar char="•"/>
            </a:pPr>
            <a:r>
              <a:rPr lang="en-US" sz="2200" dirty="0" smtClean="0">
                <a:latin typeface="Gotham Narrow Book" pitchFamily="2" charset="0"/>
              </a:rPr>
              <a:t>Share handouts in areas with anticipated low responses (</a:t>
            </a:r>
            <a:r>
              <a:rPr lang="en-US" sz="2200" dirty="0">
                <a:latin typeface="Gotham Narrow Book" pitchFamily="2" charset="0"/>
              </a:rPr>
              <a:t>identify these here: </a:t>
            </a:r>
            <a:r>
              <a:rPr lang="en-US" sz="2200" dirty="0">
                <a:latin typeface="Gotham Narrow Book" pitchFamily="2" charset="0"/>
                <a:hlinkClick r:id="rId4"/>
              </a:rPr>
              <a:t>https://</a:t>
            </a:r>
            <a:r>
              <a:rPr lang="en-US" sz="2200" dirty="0" smtClean="0">
                <a:latin typeface="Gotham Narrow Book" pitchFamily="2" charset="0"/>
                <a:hlinkClick r:id="rId4"/>
              </a:rPr>
              <a:t>www.census.gov/roam</a:t>
            </a:r>
            <a:r>
              <a:rPr lang="en-US" sz="2200" dirty="0" smtClean="0">
                <a:latin typeface="Gotham Narrow Book" pitchFamily="2" charset="0"/>
              </a:rPr>
              <a:t>) </a:t>
            </a:r>
            <a:endParaRPr lang="en-US" sz="2200" dirty="0">
              <a:latin typeface="Gotham Narrow Book" pitchFamily="2" charset="0"/>
            </a:endParaRPr>
          </a:p>
          <a:p>
            <a:pPr marL="0" lvl="1">
              <a:lnSpc>
                <a:spcPct val="125000"/>
              </a:lnSpc>
            </a:pPr>
            <a:endParaRPr lang="en-US" sz="2200" dirty="0" smtClean="0">
              <a:latin typeface="Gotham Narrow Book" pitchFamily="2" charset="0"/>
            </a:endParaRPr>
          </a:p>
          <a:p>
            <a:pPr marL="800100" lvl="1" indent="-342900">
              <a:lnSpc>
                <a:spcPct val="125000"/>
              </a:lnSpc>
              <a:buFont typeface="Arial" panose="020B0604020202020204" pitchFamily="34" charset="0"/>
              <a:buChar char="•"/>
            </a:pPr>
            <a:endParaRPr lang="en-US" sz="2200" dirty="0" smtClean="0">
              <a:latin typeface="Gotham Narrow Book" pitchFamily="2" charset="0"/>
            </a:endParaRPr>
          </a:p>
          <a:p>
            <a:pPr marL="342900" indent="-342900">
              <a:lnSpc>
                <a:spcPct val="125000"/>
              </a:lnSpc>
              <a:buFont typeface="Arial" panose="020B0604020202020204" pitchFamily="34" charset="0"/>
              <a:buChar char="•"/>
            </a:pPr>
            <a:endParaRPr lang="en-US" sz="2200" dirty="0">
              <a:latin typeface="Gotham Narrow Book" pitchFamily="2" charset="0"/>
            </a:endParaRPr>
          </a:p>
        </p:txBody>
      </p:sp>
      <p:grpSp>
        <p:nvGrpSpPr>
          <p:cNvPr id="4" name="Group 3"/>
          <p:cNvGrpSpPr/>
          <p:nvPr/>
        </p:nvGrpSpPr>
        <p:grpSpPr>
          <a:xfrm>
            <a:off x="816310" y="3269625"/>
            <a:ext cx="7154498" cy="3499681"/>
            <a:chOff x="341858" y="3243747"/>
            <a:chExt cx="7154498" cy="3499681"/>
          </a:xfrm>
        </p:grpSpPr>
        <p:pic>
          <p:nvPicPr>
            <p:cNvPr id="2" name="Picture 1"/>
            <p:cNvPicPr>
              <a:picLocks noChangeAspect="1"/>
            </p:cNvPicPr>
            <p:nvPr/>
          </p:nvPicPr>
          <p:blipFill>
            <a:blip r:embed="rId5"/>
            <a:stretch>
              <a:fillRect/>
            </a:stretch>
          </p:blipFill>
          <p:spPr>
            <a:xfrm>
              <a:off x="341858" y="3243747"/>
              <a:ext cx="7154498" cy="3499681"/>
            </a:xfrm>
            <a:prstGeom prst="rect">
              <a:avLst/>
            </a:prstGeom>
          </p:spPr>
        </p:pic>
        <p:pic>
          <p:nvPicPr>
            <p:cNvPr id="3" name="Picture 2"/>
            <p:cNvPicPr>
              <a:picLocks noChangeAspect="1"/>
            </p:cNvPicPr>
            <p:nvPr/>
          </p:nvPicPr>
          <p:blipFill>
            <a:blip r:embed="rId6"/>
            <a:stretch>
              <a:fillRect/>
            </a:stretch>
          </p:blipFill>
          <p:spPr>
            <a:xfrm>
              <a:off x="571500" y="4747398"/>
              <a:ext cx="1887178" cy="1310366"/>
            </a:xfrm>
            <a:prstGeom prst="rect">
              <a:avLst/>
            </a:prstGeom>
          </p:spPr>
        </p:pic>
      </p:grpSp>
    </p:spTree>
    <p:extLst>
      <p:ext uri="{BB962C8B-B14F-4D97-AF65-F5344CB8AC3E}">
        <p14:creationId xmlns:p14="http://schemas.microsoft.com/office/powerpoint/2010/main" val="139414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71DA5C-13E2-A149-B419-F04D98AC3511}"/>
              </a:ext>
            </a:extLst>
          </p:cNvPr>
          <p:cNvSpPr txBox="1"/>
          <p:nvPr/>
        </p:nvSpPr>
        <p:spPr>
          <a:xfrm>
            <a:off x="584026" y="538619"/>
            <a:ext cx="11040127" cy="830997"/>
          </a:xfrm>
          <a:prstGeom prst="rect">
            <a:avLst/>
          </a:prstGeom>
          <a:noFill/>
        </p:spPr>
        <p:txBody>
          <a:bodyPr wrap="square" rtlCol="0">
            <a:spAutoFit/>
          </a:bodyPr>
          <a:lstStyle/>
          <a:p>
            <a:r>
              <a:rPr lang="en-US" sz="4800" dirty="0" smtClean="0">
                <a:solidFill>
                  <a:srgbClr val="FB6400"/>
                </a:solidFill>
                <a:latin typeface="FjallaOne" panose="02000506040000020004" pitchFamily="2" charset="77"/>
              </a:rPr>
              <a:t>Agenda</a:t>
            </a:r>
            <a:endParaRPr lang="en-US" sz="4800" dirty="0">
              <a:solidFill>
                <a:srgbClr val="FB6400"/>
              </a:solidFill>
              <a:latin typeface="FjallaOne" panose="02000506040000020004" pitchFamily="2" charset="77"/>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856519"/>
            <a:ext cx="10734804" cy="4176291"/>
          </a:xfrm>
          <a:prstGeom prst="rect">
            <a:avLst/>
          </a:prstGeom>
          <a:noFill/>
        </p:spPr>
        <p:txBody>
          <a:bodyPr wrap="square" rtlCol="0">
            <a:noAutofit/>
          </a:bodyPr>
          <a:lstStyle/>
          <a:p>
            <a:pPr>
              <a:lnSpc>
                <a:spcPct val="125000"/>
              </a:lnSpc>
            </a:pPr>
            <a:r>
              <a:rPr lang="en-US" sz="2400" b="1" dirty="0" smtClean="0">
                <a:latin typeface="Gotham Narrow Book" pitchFamily="2" charset="0"/>
              </a:rPr>
              <a:t>What is the 2020 Census?</a:t>
            </a:r>
          </a:p>
          <a:p>
            <a:pPr>
              <a:lnSpc>
                <a:spcPct val="125000"/>
              </a:lnSpc>
            </a:pPr>
            <a:endParaRPr lang="en-US" sz="2400" b="1" dirty="0">
              <a:latin typeface="Gotham Narrow Book" pitchFamily="2" charset="0"/>
            </a:endParaRPr>
          </a:p>
          <a:p>
            <a:pPr>
              <a:lnSpc>
                <a:spcPct val="125000"/>
              </a:lnSpc>
            </a:pPr>
            <a:r>
              <a:rPr lang="en-US" sz="2400" b="1" dirty="0" smtClean="0">
                <a:latin typeface="Gotham Narrow Book" pitchFamily="2" charset="0"/>
              </a:rPr>
              <a:t>What’s the key role for Extension?</a:t>
            </a:r>
          </a:p>
          <a:p>
            <a:pPr>
              <a:lnSpc>
                <a:spcPct val="125000"/>
              </a:lnSpc>
            </a:pPr>
            <a:endParaRPr lang="en-US" sz="2400" b="1" dirty="0">
              <a:latin typeface="Gotham Narrow Book" pitchFamily="2" charset="0"/>
            </a:endParaRPr>
          </a:p>
          <a:p>
            <a:pPr>
              <a:lnSpc>
                <a:spcPct val="125000"/>
              </a:lnSpc>
            </a:pPr>
            <a:r>
              <a:rPr lang="en-US" sz="2400" b="1" dirty="0" smtClean="0">
                <a:latin typeface="Gotham Narrow Book" pitchFamily="2" charset="0"/>
              </a:rPr>
              <a:t>What’s in it for Extension?</a:t>
            </a:r>
          </a:p>
          <a:p>
            <a:pPr>
              <a:lnSpc>
                <a:spcPct val="125000"/>
              </a:lnSpc>
            </a:pPr>
            <a:endParaRPr lang="en-US" sz="2400" b="1" dirty="0">
              <a:latin typeface="Gotham Narrow Book" pitchFamily="2" charset="0"/>
            </a:endParaRPr>
          </a:p>
          <a:p>
            <a:pPr>
              <a:lnSpc>
                <a:spcPct val="125000"/>
              </a:lnSpc>
            </a:pPr>
            <a:r>
              <a:rPr lang="en-US" sz="2400" b="1" dirty="0" smtClean="0">
                <a:latin typeface="Gotham Narrow Book" pitchFamily="2" charset="0"/>
              </a:rPr>
              <a:t>FAQs for Extension</a:t>
            </a:r>
          </a:p>
          <a:p>
            <a:pPr>
              <a:lnSpc>
                <a:spcPct val="125000"/>
              </a:lnSpc>
            </a:pPr>
            <a:endParaRPr lang="en-US" sz="2400" b="1" dirty="0">
              <a:latin typeface="Gotham Narrow Book" pitchFamily="2" charset="0"/>
            </a:endParaRPr>
          </a:p>
          <a:p>
            <a:pPr>
              <a:lnSpc>
                <a:spcPct val="125000"/>
              </a:lnSpc>
            </a:pPr>
            <a:r>
              <a:rPr lang="en-US" sz="2400" b="1" dirty="0" smtClean="0">
                <a:latin typeface="Gotham Narrow Book" pitchFamily="2" charset="0"/>
              </a:rPr>
              <a:t>FAQs for the Public</a:t>
            </a:r>
          </a:p>
          <a:p>
            <a:pPr>
              <a:lnSpc>
                <a:spcPct val="125000"/>
              </a:lnSpc>
            </a:pPr>
            <a:endParaRPr lang="en-US" sz="2400" b="1" dirty="0">
              <a:latin typeface="Gotham Narrow Book" pitchFamily="2" charset="0"/>
            </a:endParaRPr>
          </a:p>
        </p:txBody>
      </p:sp>
    </p:spTree>
    <p:extLst>
      <p:ext uri="{BB962C8B-B14F-4D97-AF65-F5344CB8AC3E}">
        <p14:creationId xmlns:p14="http://schemas.microsoft.com/office/powerpoint/2010/main" val="1045490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427909" y="1214251"/>
            <a:ext cx="11040127" cy="3000821"/>
          </a:xfrm>
          <a:prstGeom prst="rect">
            <a:avLst/>
          </a:prstGeom>
          <a:noFill/>
        </p:spPr>
        <p:txBody>
          <a:bodyPr wrap="square" rtlCol="0">
            <a:spAutoFit/>
          </a:bodyPr>
          <a:lstStyle/>
          <a:p>
            <a:pPr algn="ctr"/>
            <a:r>
              <a:rPr lang="en-US" sz="6300" dirty="0" smtClean="0">
                <a:solidFill>
                  <a:srgbClr val="FB6400"/>
                </a:solidFill>
                <a:latin typeface="FjallaOne" panose="02000506040000020004" pitchFamily="2" charset="77"/>
              </a:rPr>
              <a:t>FAQs </a:t>
            </a:r>
          </a:p>
          <a:p>
            <a:pPr algn="ctr"/>
            <a:r>
              <a:rPr lang="en-US" sz="6300" dirty="0" smtClean="0">
                <a:solidFill>
                  <a:srgbClr val="FB6400"/>
                </a:solidFill>
                <a:latin typeface="FjallaOne" panose="02000506040000020004" pitchFamily="2" charset="77"/>
              </a:rPr>
              <a:t>For the</a:t>
            </a:r>
          </a:p>
          <a:p>
            <a:pPr algn="ctr"/>
            <a:r>
              <a:rPr lang="en-US" sz="6300" dirty="0" smtClean="0">
                <a:solidFill>
                  <a:srgbClr val="FB6400"/>
                </a:solidFill>
                <a:latin typeface="FjallaOne" panose="02000506040000020004" pitchFamily="2" charset="77"/>
              </a:rPr>
              <a:t>Public</a:t>
            </a:r>
            <a:endParaRPr lang="en-US" sz="6300" dirty="0">
              <a:solidFill>
                <a:srgbClr val="FB6400"/>
              </a:solidFill>
              <a:latin typeface="FjallaOne" panose="02000506040000020004" pitchFamily="2" charset="77"/>
            </a:endParaRPr>
          </a:p>
        </p:txBody>
      </p:sp>
    </p:spTree>
    <p:extLst>
      <p:ext uri="{BB962C8B-B14F-4D97-AF65-F5344CB8AC3E}">
        <p14:creationId xmlns:p14="http://schemas.microsoft.com/office/powerpoint/2010/main" val="330322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22202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718580"/>
            <a:ext cx="10734804" cy="4256705"/>
          </a:xfrm>
          <a:prstGeom prst="rect">
            <a:avLst/>
          </a:prstGeom>
          <a:noFill/>
        </p:spPr>
        <p:txBody>
          <a:bodyPr wrap="square" rtlCol="0">
            <a:noAutofit/>
          </a:bodyPr>
          <a:lstStyle/>
          <a:p>
            <a:pPr marL="342900" indent="-342900">
              <a:buFont typeface="+mj-lt"/>
              <a:buAutoNum type="arabicPeriod"/>
            </a:pPr>
            <a:r>
              <a:rPr lang="en-US" b="1" dirty="0">
                <a:latin typeface="Gotham Narrow Book"/>
              </a:rPr>
              <a:t>Are non-citizens counted in the census?</a:t>
            </a:r>
          </a:p>
          <a:p>
            <a:r>
              <a:rPr lang="en-US" b="1" dirty="0">
                <a:latin typeface="Gotham Narrow Book"/>
              </a:rPr>
              <a:t>YES.</a:t>
            </a:r>
            <a:r>
              <a:rPr lang="en-US" dirty="0">
                <a:latin typeface="Gotham Narrow Book"/>
              </a:rPr>
              <a:t> Everyone counts. The 2020 Census counts everyone living in the country, including non-citizens. </a:t>
            </a:r>
            <a:endParaRPr lang="en-US" dirty="0" smtClean="0">
              <a:latin typeface="Gotham Narrow Book"/>
            </a:endParaRPr>
          </a:p>
          <a:p>
            <a:endParaRPr lang="en-US" dirty="0">
              <a:latin typeface="Gotham Narrow Book"/>
            </a:endParaRPr>
          </a:p>
          <a:p>
            <a:r>
              <a:rPr lang="en-US" b="1" dirty="0" smtClean="0">
                <a:latin typeface="Gotham Narrow Book"/>
              </a:rPr>
              <a:t>2. </a:t>
            </a:r>
            <a:r>
              <a:rPr lang="en-US" b="1" dirty="0">
                <a:latin typeface="Gotham Narrow Book"/>
              </a:rPr>
              <a:t> </a:t>
            </a:r>
            <a:r>
              <a:rPr lang="en-US" b="1" dirty="0" smtClean="0">
                <a:latin typeface="Gotham Narrow Book"/>
              </a:rPr>
              <a:t> Can</a:t>
            </a:r>
            <a:r>
              <a:rPr lang="en-US" b="1" dirty="0">
                <a:latin typeface="Gotham Narrow Book"/>
              </a:rPr>
              <a:t> my answers be shared with law enforcement or used against me?</a:t>
            </a:r>
          </a:p>
          <a:p>
            <a:r>
              <a:rPr lang="en-US" b="1" dirty="0">
                <a:latin typeface="Gotham Narrow Book"/>
              </a:rPr>
              <a:t>NO.</a:t>
            </a:r>
            <a:r>
              <a:rPr lang="en-US" dirty="0">
                <a:latin typeface="Gotham Narrow Book"/>
              </a:rPr>
              <a:t> The law prevents the Census Bureau from sharing your information with law enforcement. Your answers cannot be used to impact your eligibility for government benefits. Your answers are only used to create statistics about our country. The Census Bureau is bound by Title 13 of the U.S. Code to protect your personal information and keep it strictly confidential. That’s every answer, to every question</a:t>
            </a:r>
            <a:r>
              <a:rPr lang="en-US" dirty="0" smtClean="0">
                <a:latin typeface="Gotham Narrow Book"/>
              </a:rPr>
              <a:t>.</a:t>
            </a:r>
          </a:p>
          <a:p>
            <a:endParaRPr lang="en-US" dirty="0">
              <a:latin typeface="Gotham Narrow Book"/>
            </a:endParaRPr>
          </a:p>
          <a:p>
            <a:r>
              <a:rPr lang="en-US" b="1" dirty="0" smtClean="0">
                <a:latin typeface="Gotham Narrow Book"/>
              </a:rPr>
              <a:t>3.    Can </a:t>
            </a:r>
            <a:r>
              <a:rPr lang="en-US" b="1" dirty="0">
                <a:latin typeface="Gotham Narrow Book"/>
              </a:rPr>
              <a:t>I only take the census online?</a:t>
            </a:r>
          </a:p>
          <a:p>
            <a:r>
              <a:rPr lang="en-US" b="1" dirty="0">
                <a:latin typeface="Gotham Narrow Book"/>
              </a:rPr>
              <a:t>NO.</a:t>
            </a:r>
            <a:r>
              <a:rPr lang="en-US" dirty="0">
                <a:latin typeface="Gotham Narrow Book"/>
              </a:rPr>
              <a:t> The 2020 Census will be available online, by phone, and by mail. Online and phone responses can be completed in 13 languages (English, Spanish, Chinese, Vietnamese, Korean, Russian, Arabic, Tagalog, Polish, French, </a:t>
            </a:r>
            <a:r>
              <a:rPr lang="en-US" dirty="0" smtClean="0">
                <a:latin typeface="Gotham Narrow Book"/>
              </a:rPr>
              <a:t>Haitian, </a:t>
            </a:r>
            <a:r>
              <a:rPr lang="en-US" dirty="0">
                <a:latin typeface="Gotham Narrow Book"/>
              </a:rPr>
              <a:t>Creole, Portuguese, and Japanese). A paper form will be mailed to every house that hasn’t responded already when we send our fourth mail piece out.</a:t>
            </a:r>
          </a:p>
          <a:p>
            <a:pPr marL="0" lvl="1">
              <a:lnSpc>
                <a:spcPct val="125000"/>
              </a:lnSpc>
            </a:pPr>
            <a:endParaRPr lang="en-US" dirty="0" smtClean="0">
              <a:latin typeface="Gotham Narrow Book"/>
            </a:endParaRPr>
          </a:p>
          <a:p>
            <a:pPr marL="342900" indent="-342900">
              <a:buFont typeface="+mj-lt"/>
              <a:buAutoNum type="arabicPeriod" startAt="4"/>
            </a:pPr>
            <a:r>
              <a:rPr lang="en-US" b="1" dirty="0">
                <a:latin typeface="Gotham Narrow Book"/>
              </a:rPr>
              <a:t>What won’t the Census ask for?</a:t>
            </a:r>
          </a:p>
          <a:p>
            <a:r>
              <a:rPr lang="en-US" dirty="0">
                <a:latin typeface="Gotham Narrow Book"/>
              </a:rPr>
              <a:t>The census will never ask for Social Security numbers, bank or credit card numbers, money or donations, or anything related to political parties.</a:t>
            </a:r>
          </a:p>
          <a:p>
            <a:pPr marL="0" lvl="1">
              <a:lnSpc>
                <a:spcPct val="125000"/>
              </a:lnSpc>
            </a:pPr>
            <a:endParaRPr lang="en-US" dirty="0" smtClean="0">
              <a:latin typeface="Gotham Narrow Book"/>
            </a:endParaRPr>
          </a:p>
          <a:p>
            <a:pPr marL="342900" indent="-342900">
              <a:lnSpc>
                <a:spcPct val="125000"/>
              </a:lnSpc>
              <a:buFont typeface="Arial" panose="020B0604020202020204" pitchFamily="34" charset="0"/>
              <a:buChar char="•"/>
            </a:pPr>
            <a:endParaRPr lang="en-US" sz="2200" dirty="0">
              <a:latin typeface="Gotham Narrow Book" pitchFamily="2" charset="0"/>
            </a:endParaRPr>
          </a:p>
        </p:txBody>
      </p:sp>
    </p:spTree>
    <p:extLst>
      <p:ext uri="{BB962C8B-B14F-4D97-AF65-F5344CB8AC3E}">
        <p14:creationId xmlns:p14="http://schemas.microsoft.com/office/powerpoint/2010/main" val="250730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436033" y="157179"/>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741356" y="717461"/>
            <a:ext cx="11095044" cy="4802806"/>
          </a:xfrm>
          <a:prstGeom prst="rect">
            <a:avLst/>
          </a:prstGeom>
          <a:noFill/>
        </p:spPr>
        <p:txBody>
          <a:bodyPr wrap="square" rtlCol="0">
            <a:noAutofit/>
          </a:bodyPr>
          <a:lstStyle/>
          <a:p>
            <a:r>
              <a:rPr lang="en-US" b="1" dirty="0" smtClean="0">
                <a:latin typeface="Gotham Narrow Book"/>
              </a:rPr>
              <a:t>5.    </a:t>
            </a:r>
            <a:r>
              <a:rPr lang="en-US" sz="2000" b="1" dirty="0" smtClean="0">
                <a:latin typeface="Gotham Narrow Book"/>
              </a:rPr>
              <a:t>Does </a:t>
            </a:r>
            <a:r>
              <a:rPr lang="en-US" sz="2000" b="1" dirty="0">
                <a:latin typeface="Gotham Narrow Book"/>
              </a:rPr>
              <a:t>the 2020 Census impact me?</a:t>
            </a:r>
            <a:br>
              <a:rPr lang="en-US" sz="2000" b="1" dirty="0">
                <a:latin typeface="Gotham Narrow Book"/>
              </a:rPr>
            </a:br>
            <a:r>
              <a:rPr lang="en-US" sz="2000" b="1" dirty="0" smtClean="0">
                <a:latin typeface="Gotham Narrow Book"/>
              </a:rPr>
              <a:t>YES</a:t>
            </a:r>
            <a:r>
              <a:rPr lang="en-US" sz="2000" b="1" dirty="0">
                <a:latin typeface="Gotham Narrow Book"/>
              </a:rPr>
              <a:t>.</a:t>
            </a:r>
            <a:r>
              <a:rPr lang="en-US" sz="2000" dirty="0">
                <a:latin typeface="Gotham Narrow Book"/>
              </a:rPr>
              <a:t> The 2020 Census is vital for communities across the United States. Your response shapes decisions about how public funds are spent for things like schools, fire and emergency services, and health care clinics for your community—as well as your congressional representation.</a:t>
            </a:r>
          </a:p>
          <a:p>
            <a:pPr marL="0" lvl="1">
              <a:lnSpc>
                <a:spcPct val="125000"/>
              </a:lnSpc>
            </a:pPr>
            <a:endParaRPr lang="en-US" sz="2000" dirty="0">
              <a:latin typeface="Gotham Narrow Book"/>
            </a:endParaRPr>
          </a:p>
          <a:p>
            <a:pPr marL="0" lvl="1"/>
            <a:r>
              <a:rPr lang="en-US" sz="2000" b="1" dirty="0" smtClean="0">
                <a:latin typeface="Gotham Narrow Book"/>
              </a:rPr>
              <a:t>6.    Who counts as part of your home?</a:t>
            </a:r>
            <a:r>
              <a:rPr lang="en-US" sz="2000" b="1" dirty="0">
                <a:latin typeface="Gotham Narrow Book"/>
              </a:rPr>
              <a:t/>
            </a:r>
            <a:br>
              <a:rPr lang="en-US" sz="2000" b="1" dirty="0">
                <a:latin typeface="Gotham Narrow Book"/>
              </a:rPr>
            </a:br>
            <a:r>
              <a:rPr lang="en-US" sz="2000" dirty="0">
                <a:latin typeface="Gotham Narrow Book"/>
              </a:rPr>
              <a:t>If you are filling out the census for your home, you should count everyone who is living there as of April 1, 2020. This includes anyone who is living and sleeping there </a:t>
            </a:r>
            <a:r>
              <a:rPr lang="en-US" sz="2000" i="1" u="sng" dirty="0">
                <a:latin typeface="Gotham Narrow Book"/>
              </a:rPr>
              <a:t>most of the time</a:t>
            </a:r>
            <a:r>
              <a:rPr lang="en-US" sz="2000" dirty="0">
                <a:latin typeface="Gotham Narrow Book"/>
              </a:rPr>
              <a:t>. If someone is staying in your home on April 1, and has no usual home elsewhere, you should count them in your response to the 2020 Census.</a:t>
            </a:r>
          </a:p>
          <a:p>
            <a:pPr marL="0" lvl="1">
              <a:lnSpc>
                <a:spcPct val="125000"/>
              </a:lnSpc>
            </a:pPr>
            <a:endParaRPr lang="en-US" sz="2000" dirty="0" smtClean="0">
              <a:latin typeface="Gotham Narrow Book" pitchFamily="2" charset="0"/>
            </a:endParaRPr>
          </a:p>
          <a:p>
            <a:pPr marL="342900" lvl="1" indent="-342900">
              <a:lnSpc>
                <a:spcPct val="125000"/>
              </a:lnSpc>
              <a:buFont typeface="+mj-lt"/>
              <a:buAutoNum type="arabicPeriod" startAt="7"/>
            </a:pPr>
            <a:r>
              <a:rPr lang="en-US" sz="2000" b="1" dirty="0" smtClean="0">
                <a:latin typeface="Gotham Narrow Book" pitchFamily="2" charset="0"/>
              </a:rPr>
              <a:t>Is my information safe?</a:t>
            </a:r>
            <a:endParaRPr lang="en-US" sz="2000" dirty="0" smtClean="0">
              <a:latin typeface="Gotham Narrow Book" pitchFamily="2" charset="0"/>
            </a:endParaRPr>
          </a:p>
          <a:p>
            <a:pPr marL="0" lvl="1"/>
            <a:r>
              <a:rPr lang="en-US" sz="2000" dirty="0">
                <a:latin typeface="Gotham Narrow Book"/>
              </a:rPr>
              <a:t>Your responses to the 2020 Census are safe, secure, and protected by federal law. Your answers can only be used to produce statistics. They cannot be used against you by any government agency or court in any way—not by the FBI, not by the CIA, not by the DHS, and not by ICE.</a:t>
            </a:r>
            <a:endParaRPr lang="en-US" sz="2000" b="1" dirty="0" smtClean="0">
              <a:latin typeface="Gotham Narrow Book"/>
            </a:endParaRPr>
          </a:p>
        </p:txBody>
      </p:sp>
    </p:spTree>
    <p:extLst>
      <p:ext uri="{BB962C8B-B14F-4D97-AF65-F5344CB8AC3E}">
        <p14:creationId xmlns:p14="http://schemas.microsoft.com/office/powerpoint/2010/main" val="342614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157956"/>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651933" y="734395"/>
            <a:ext cx="11167534" cy="4760472"/>
          </a:xfrm>
          <a:prstGeom prst="rect">
            <a:avLst/>
          </a:prstGeom>
          <a:noFill/>
        </p:spPr>
        <p:txBody>
          <a:bodyPr wrap="square" rtlCol="0">
            <a:noAutofit/>
          </a:bodyPr>
          <a:lstStyle/>
          <a:p>
            <a:r>
              <a:rPr lang="en-US" b="1" dirty="0">
                <a:latin typeface="Gotham Narrow Book"/>
              </a:rPr>
              <a:t>8</a:t>
            </a:r>
            <a:r>
              <a:rPr lang="en-US" sz="2200" b="1" dirty="0" smtClean="0">
                <a:latin typeface="Gotham Narrow Book"/>
              </a:rPr>
              <a:t>.    Once I identify my rural household to the Census Bureau, how will I receive my Census information</a:t>
            </a:r>
            <a:r>
              <a:rPr lang="en-US" sz="2000" b="1" dirty="0" smtClean="0">
                <a:latin typeface="Gotham Narrow Book"/>
              </a:rPr>
              <a:t>?</a:t>
            </a:r>
            <a:r>
              <a:rPr lang="en-US" sz="2000" b="1" dirty="0">
                <a:latin typeface="Gotham Narrow Book"/>
              </a:rPr>
              <a:t/>
            </a:r>
            <a:br>
              <a:rPr lang="en-US" sz="2000" b="1" dirty="0">
                <a:latin typeface="Gotham Narrow Book"/>
              </a:rPr>
            </a:br>
            <a:endParaRPr lang="en-US" sz="2000" dirty="0"/>
          </a:p>
          <a:p>
            <a:r>
              <a:rPr lang="en-US" sz="2400" dirty="0" smtClean="0"/>
              <a:t>After you have called in to request a unique </a:t>
            </a:r>
            <a:r>
              <a:rPr lang="en-US" sz="2400" dirty="0"/>
              <a:t>I</a:t>
            </a:r>
            <a:r>
              <a:rPr lang="en-US" sz="2400" dirty="0" smtClean="0"/>
              <a:t>.D. if one did not get to your physical location, you should check your physical mail box or doors for delivery.  </a:t>
            </a:r>
          </a:p>
          <a:p>
            <a:endParaRPr lang="en-US" sz="2400" dirty="0"/>
          </a:p>
          <a:p>
            <a:r>
              <a:rPr lang="en-US" sz="2400" dirty="0" smtClean="0"/>
              <a:t>IT WILL NOT AND SHOULD NOT SHOW UP IN YOUR PO BOX.</a:t>
            </a:r>
          </a:p>
          <a:p>
            <a:endParaRPr lang="en-US" sz="2400" dirty="0"/>
          </a:p>
          <a:p>
            <a:r>
              <a:rPr lang="en-US" sz="2400" dirty="0" smtClean="0"/>
              <a:t>IF NOT RECEIVED, CALL TO REQUEST MAILING TO PHYSICAL ADDRESS. </a:t>
            </a:r>
            <a:endParaRPr lang="en-US" sz="2400" dirty="0"/>
          </a:p>
          <a:p>
            <a:endParaRPr lang="en-US" b="1" dirty="0" smtClean="0">
              <a:latin typeface="Gotham Narrow Book"/>
            </a:endParaRPr>
          </a:p>
        </p:txBody>
      </p:sp>
    </p:spTree>
    <p:extLst>
      <p:ext uri="{BB962C8B-B14F-4D97-AF65-F5344CB8AC3E}">
        <p14:creationId xmlns:p14="http://schemas.microsoft.com/office/powerpoint/2010/main" val="3893100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157956"/>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651933" y="734395"/>
            <a:ext cx="11167534" cy="4760472"/>
          </a:xfrm>
          <a:prstGeom prst="rect">
            <a:avLst/>
          </a:prstGeom>
          <a:noFill/>
        </p:spPr>
        <p:txBody>
          <a:bodyPr wrap="square" rtlCol="0">
            <a:noAutofit/>
          </a:bodyPr>
          <a:lstStyle/>
          <a:p>
            <a:pPr marL="342900" indent="-342900">
              <a:buAutoNum type="arabicPeriod" startAt="9"/>
            </a:pPr>
            <a:r>
              <a:rPr lang="en-US" b="1" dirty="0" smtClean="0">
                <a:latin typeface="Gotham Narrow Book"/>
              </a:rPr>
              <a:t>What is “race”?</a:t>
            </a:r>
          </a:p>
          <a:p>
            <a:pPr marL="342900" indent="-342900">
              <a:buAutoNum type="arabicPeriod" startAt="9"/>
            </a:pPr>
            <a:endParaRPr lang="en-US" b="1" dirty="0">
              <a:latin typeface="Gotham Narrow Book"/>
            </a:endParaRPr>
          </a:p>
          <a:p>
            <a:r>
              <a:rPr lang="en-US" sz="2800" dirty="0" smtClean="0">
                <a:latin typeface="Gotham Narrow Book"/>
              </a:rPr>
              <a:t>The Census Bureau defines race as a person’s self-identification with one or more social groups. An individual can report as </a:t>
            </a:r>
          </a:p>
          <a:p>
            <a:r>
              <a:rPr lang="en-US" sz="2800" dirty="0" smtClean="0">
                <a:latin typeface="Gotham Narrow Book"/>
              </a:rPr>
              <a:t>White, </a:t>
            </a:r>
          </a:p>
          <a:p>
            <a:r>
              <a:rPr lang="en-US" sz="2800" dirty="0" smtClean="0">
                <a:latin typeface="Gotham Narrow Book"/>
              </a:rPr>
              <a:t>Black or African American, </a:t>
            </a:r>
          </a:p>
          <a:p>
            <a:r>
              <a:rPr lang="en-US" sz="2800" dirty="0" smtClean="0">
                <a:latin typeface="Gotham Narrow Book"/>
              </a:rPr>
              <a:t>Asian, </a:t>
            </a:r>
          </a:p>
          <a:p>
            <a:r>
              <a:rPr lang="en-US" sz="2800" dirty="0" smtClean="0">
                <a:latin typeface="Gotham Narrow Book"/>
              </a:rPr>
              <a:t>American Indian and Alaska Native, </a:t>
            </a:r>
          </a:p>
          <a:p>
            <a:r>
              <a:rPr lang="en-US" sz="2800" dirty="0" smtClean="0">
                <a:latin typeface="Gotham Narrow Book"/>
              </a:rPr>
              <a:t>Native Hawaiian and Other Pacific Islander, </a:t>
            </a:r>
          </a:p>
          <a:p>
            <a:r>
              <a:rPr lang="en-US" sz="2800" dirty="0" smtClean="0">
                <a:latin typeface="Gotham Narrow Book"/>
              </a:rPr>
              <a:t>or some other race. </a:t>
            </a:r>
          </a:p>
          <a:p>
            <a:r>
              <a:rPr lang="en-US" sz="2800" dirty="0" smtClean="0">
                <a:latin typeface="Gotham Narrow Book"/>
              </a:rPr>
              <a:t>Survey respondents may report multiple races.</a:t>
            </a:r>
          </a:p>
        </p:txBody>
      </p:sp>
    </p:spTree>
    <p:extLst>
      <p:ext uri="{BB962C8B-B14F-4D97-AF65-F5344CB8AC3E}">
        <p14:creationId xmlns:p14="http://schemas.microsoft.com/office/powerpoint/2010/main" val="2583540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157956"/>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651933" y="619621"/>
            <a:ext cx="11167534" cy="4760472"/>
          </a:xfrm>
          <a:prstGeom prst="rect">
            <a:avLst/>
          </a:prstGeom>
          <a:noFill/>
        </p:spPr>
        <p:txBody>
          <a:bodyPr wrap="square" rtlCol="0">
            <a:noAutofit/>
          </a:bodyPr>
          <a:lstStyle/>
          <a:p>
            <a:r>
              <a:rPr lang="en-US" b="1" dirty="0" smtClean="0">
                <a:latin typeface="Gotham Narrow Book"/>
              </a:rPr>
              <a:t>10.	</a:t>
            </a:r>
            <a:r>
              <a:rPr lang="en-US" sz="2400" b="1" dirty="0" smtClean="0">
                <a:latin typeface="Gotham Narrow Book"/>
              </a:rPr>
              <a:t>What is “ethnicity”</a:t>
            </a:r>
            <a:r>
              <a:rPr lang="en-US" b="1" dirty="0" smtClean="0">
                <a:latin typeface="Gotham Narrow Book"/>
              </a:rPr>
              <a:t>?</a:t>
            </a:r>
          </a:p>
          <a:p>
            <a:endParaRPr lang="en-US" b="1" dirty="0" smtClean="0">
              <a:latin typeface="Gotham Narrow Book"/>
            </a:endParaRPr>
          </a:p>
          <a:p>
            <a:r>
              <a:rPr lang="en-US" sz="2800" dirty="0" smtClean="0">
                <a:latin typeface="Gotham Narrow Book"/>
              </a:rPr>
              <a:t>Ethnicity determines whether a person is of Hispanic origin or not. For this reason, ethnicity is broken out in two categories, </a:t>
            </a:r>
          </a:p>
          <a:p>
            <a:r>
              <a:rPr lang="en-US" sz="2800" dirty="0" smtClean="0">
                <a:latin typeface="Gotham Narrow Book"/>
              </a:rPr>
              <a:t>Hispanic or Latino and </a:t>
            </a:r>
          </a:p>
          <a:p>
            <a:r>
              <a:rPr lang="en-US" sz="2800" dirty="0" smtClean="0">
                <a:latin typeface="Gotham Narrow Book"/>
              </a:rPr>
              <a:t>Not Hispanic or Latino. </a:t>
            </a:r>
          </a:p>
          <a:p>
            <a:r>
              <a:rPr lang="en-US" sz="2800" dirty="0" smtClean="0">
                <a:latin typeface="Gotham Narrow Book"/>
              </a:rPr>
              <a:t>Hispanics may report as any race.</a:t>
            </a:r>
          </a:p>
          <a:p>
            <a:endParaRPr lang="en-US" sz="2800" dirty="0">
              <a:latin typeface="Gotham Narrow Book"/>
            </a:endParaRPr>
          </a:p>
          <a:p>
            <a:r>
              <a:rPr lang="en-US" sz="2800" dirty="0" smtClean="0">
                <a:latin typeface="Gotham Narrow Book"/>
              </a:rPr>
              <a:t>Again, the </a:t>
            </a:r>
            <a:r>
              <a:rPr lang="en-US" sz="2800" dirty="0">
                <a:latin typeface="Gotham Narrow Book"/>
              </a:rPr>
              <a:t>Census Bureau adheres to strict confidentiality laws that prohibit sharing of respondent information. T</a:t>
            </a:r>
            <a:r>
              <a:rPr lang="en-US" sz="2800" dirty="0" smtClean="0">
                <a:latin typeface="Gotham Narrow Book"/>
              </a:rPr>
              <a:t>hey </a:t>
            </a:r>
            <a:r>
              <a:rPr lang="en-US" sz="2800" dirty="0">
                <a:latin typeface="Gotham Narrow Book"/>
              </a:rPr>
              <a:t>do not share respondent answers with immigration, law enforcement, tax collection agencies or any other organization.</a:t>
            </a:r>
          </a:p>
        </p:txBody>
      </p:sp>
    </p:spTree>
    <p:extLst>
      <p:ext uri="{BB962C8B-B14F-4D97-AF65-F5344CB8AC3E}">
        <p14:creationId xmlns:p14="http://schemas.microsoft.com/office/powerpoint/2010/main" val="1941276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157956"/>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651933" y="734395"/>
            <a:ext cx="11167534" cy="4760472"/>
          </a:xfrm>
          <a:prstGeom prst="rect">
            <a:avLst/>
          </a:prstGeom>
          <a:noFill/>
        </p:spPr>
        <p:txBody>
          <a:bodyPr wrap="square" rtlCol="0">
            <a:noAutofit/>
          </a:bodyPr>
          <a:lstStyle/>
          <a:p>
            <a:pPr marL="457200" indent="-457200">
              <a:buAutoNum type="arabicPeriod" startAt="11"/>
            </a:pPr>
            <a:r>
              <a:rPr lang="en-US" sz="2000" b="1" dirty="0" smtClean="0">
                <a:latin typeface="Gotham Narrow Book"/>
              </a:rPr>
              <a:t>How does the Census keep my information safe?</a:t>
            </a:r>
          </a:p>
          <a:p>
            <a:r>
              <a:rPr lang="en-US" sz="2000" b="1" dirty="0">
                <a:latin typeface="Gotham Narrow Book"/>
              </a:rPr>
              <a:t/>
            </a:r>
            <a:br>
              <a:rPr lang="en-US" sz="2000" b="1" dirty="0">
                <a:latin typeface="Gotham Narrow Book"/>
              </a:rPr>
            </a:br>
            <a:r>
              <a:rPr lang="en-US" sz="2000" dirty="0"/>
              <a:t>The Census Bureau is bound by </a:t>
            </a:r>
            <a:r>
              <a:rPr lang="en-US" sz="2000" b="1" dirty="0"/>
              <a:t>Title 13 of the U.S. Code </a:t>
            </a:r>
            <a:r>
              <a:rPr lang="en-US" sz="2000" dirty="0"/>
              <a:t>to keep your information confidential</a:t>
            </a:r>
            <a:r>
              <a:rPr lang="en-US" sz="2000" dirty="0" smtClean="0"/>
              <a:t>. Employees at the Census Bureau take a life-long oath to protect your personal information. Under </a:t>
            </a:r>
            <a:r>
              <a:rPr lang="en-US" sz="2000" dirty="0"/>
              <a:t>Title 13, the Census Bureau cannot release any identifiable information about you, your home, or your business, even to law enforcement agencies. The law ensures that your private data is protected and that your answers cannot be used against you by any government agency or court</a:t>
            </a:r>
            <a:r>
              <a:rPr lang="en-US" sz="2000" dirty="0" smtClean="0"/>
              <a:t>.</a:t>
            </a:r>
          </a:p>
          <a:p>
            <a:endParaRPr lang="en-US" sz="2000" dirty="0"/>
          </a:p>
          <a:p>
            <a:r>
              <a:rPr lang="en-US" sz="2000" dirty="0"/>
              <a:t>Strict policies and </a:t>
            </a:r>
            <a:r>
              <a:rPr lang="en-US" sz="2000" b="1" dirty="0"/>
              <a:t>statistical safeguards </a:t>
            </a:r>
            <a:r>
              <a:rPr lang="en-US" sz="2000" dirty="0"/>
              <a:t>help protect the confidentiality of your information. Before releasing data products, the Census Bureau verifies that they meet its confidentiality standards</a:t>
            </a:r>
            <a:r>
              <a:rPr lang="en-US" sz="2000" dirty="0" smtClean="0"/>
              <a:t>.</a:t>
            </a:r>
          </a:p>
          <a:p>
            <a:endParaRPr lang="en-US" sz="2000" dirty="0"/>
          </a:p>
          <a:p>
            <a:r>
              <a:rPr lang="en-US" sz="2000" dirty="0"/>
              <a:t>From the beginning of the data collection process, the Census Bureau follows industry best practices and federal requirements to protect your </a:t>
            </a:r>
            <a:r>
              <a:rPr lang="en-US" sz="2000" dirty="0" smtClean="0"/>
              <a:t>data. The </a:t>
            </a:r>
            <a:r>
              <a:rPr lang="en-US" sz="2000" dirty="0"/>
              <a:t>security of Census Bureau systems is a top priority, and our </a:t>
            </a:r>
            <a:r>
              <a:rPr lang="en-US" sz="2000" b="1" dirty="0"/>
              <a:t>IT infrastructure </a:t>
            </a:r>
            <a:r>
              <a:rPr lang="en-US" sz="2000" dirty="0"/>
              <a:t>is designed to defend against and contain </a:t>
            </a:r>
            <a:r>
              <a:rPr lang="en-US" sz="2000" dirty="0" err="1"/>
              <a:t>cyberthreats</a:t>
            </a:r>
            <a:r>
              <a:rPr lang="en-US" sz="2000" dirty="0"/>
              <a:t>. We continually refine our approach to identifying, preventing, detecting, and responding to these threats.</a:t>
            </a:r>
          </a:p>
          <a:p>
            <a:endParaRPr lang="en-US" dirty="0"/>
          </a:p>
          <a:p>
            <a:endParaRPr lang="en-US" b="1" dirty="0" smtClean="0">
              <a:latin typeface="Gotham Narrow Book"/>
            </a:endParaRPr>
          </a:p>
        </p:txBody>
      </p:sp>
    </p:spTree>
    <p:extLst>
      <p:ext uri="{BB962C8B-B14F-4D97-AF65-F5344CB8AC3E}">
        <p14:creationId xmlns:p14="http://schemas.microsoft.com/office/powerpoint/2010/main" val="1024426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618844"/>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r>
              <a:rPr lang="en-US" sz="2400" b="1" dirty="0" smtClean="0">
                <a:latin typeface="Gotham Narrow Book"/>
              </a:rPr>
              <a:t>12.	Will the count be for 2020 only?</a:t>
            </a:r>
          </a:p>
          <a:p>
            <a:endParaRPr lang="en-US" sz="2400" b="1" dirty="0" smtClean="0">
              <a:latin typeface="Gotham Narrow Book"/>
            </a:endParaRPr>
          </a:p>
          <a:p>
            <a:r>
              <a:rPr lang="en-US" sz="2400" b="1" dirty="0" smtClean="0">
                <a:latin typeface="Gotham Narrow Book"/>
              </a:rPr>
              <a:t>	</a:t>
            </a:r>
            <a:r>
              <a:rPr lang="en-US" sz="2400" dirty="0" smtClean="0">
                <a:latin typeface="Gotham Narrow Book"/>
              </a:rPr>
              <a:t>No.  The </a:t>
            </a:r>
            <a:r>
              <a:rPr lang="en-US" sz="2400" dirty="0">
                <a:latin typeface="Gotham Narrow Book"/>
              </a:rPr>
              <a:t>count associated with the 2020 Census will not affect </a:t>
            </a:r>
            <a:r>
              <a:rPr lang="en-US" sz="2400" dirty="0" smtClean="0">
                <a:latin typeface="Gotham Narrow Book"/>
              </a:rPr>
              <a:t>just</a:t>
            </a:r>
          </a:p>
          <a:p>
            <a:r>
              <a:rPr lang="en-US" sz="2400" dirty="0">
                <a:latin typeface="Gotham Narrow Book"/>
              </a:rPr>
              <a:t> </a:t>
            </a:r>
            <a:r>
              <a:rPr lang="en-US" sz="2400" dirty="0" smtClean="0">
                <a:latin typeface="Gotham Narrow Book"/>
              </a:rPr>
              <a:t>          </a:t>
            </a:r>
            <a:r>
              <a:rPr lang="en-US" sz="2400" dirty="0">
                <a:latin typeface="Gotham Narrow Book"/>
              </a:rPr>
              <a:t>one year.  </a:t>
            </a:r>
          </a:p>
          <a:p>
            <a:r>
              <a:rPr lang="en-US" sz="2400" dirty="0" smtClean="0">
                <a:latin typeface="Gotham Narrow Book"/>
              </a:rPr>
              <a:t>	It </a:t>
            </a:r>
            <a:r>
              <a:rPr lang="en-US" sz="2400" dirty="0">
                <a:latin typeface="Gotham Narrow Book"/>
              </a:rPr>
              <a:t>will impact the next decade.  </a:t>
            </a:r>
          </a:p>
          <a:p>
            <a:r>
              <a:rPr lang="en-US" sz="2400" dirty="0" smtClean="0">
                <a:latin typeface="Gotham Narrow Book"/>
              </a:rPr>
              <a:t>	The </a:t>
            </a:r>
            <a:r>
              <a:rPr lang="en-US" sz="2400" dirty="0">
                <a:latin typeface="Gotham Narrow Book"/>
              </a:rPr>
              <a:t>Census will serve as the base year for population estimates </a:t>
            </a:r>
            <a:endParaRPr lang="en-US" sz="2400" dirty="0" smtClean="0">
              <a:latin typeface="Gotham Narrow Book"/>
            </a:endParaRPr>
          </a:p>
          <a:p>
            <a:r>
              <a:rPr lang="en-US" sz="2400" dirty="0">
                <a:latin typeface="Gotham Narrow Book"/>
              </a:rPr>
              <a:t> </a:t>
            </a:r>
            <a:r>
              <a:rPr lang="en-US" sz="2400" dirty="0" smtClean="0">
                <a:latin typeface="Gotham Narrow Book"/>
              </a:rPr>
              <a:t>          from </a:t>
            </a:r>
            <a:r>
              <a:rPr lang="en-US" sz="2400" dirty="0">
                <a:latin typeface="Gotham Narrow Book"/>
              </a:rPr>
              <a:t>2021-2029.  </a:t>
            </a:r>
          </a:p>
          <a:p>
            <a:pPr lvl="2"/>
            <a:r>
              <a:rPr lang="en-US" sz="2400" dirty="0">
                <a:latin typeface="Gotham Narrow Book"/>
              </a:rPr>
              <a:t>Federal Funding, economic development &amp; representation will all be affected over the coming decade by the 2020 Census – just as the 2010 Census count is still impacting us now.</a:t>
            </a:r>
          </a:p>
          <a:p>
            <a:endParaRPr lang="en-US" b="1" dirty="0">
              <a:latin typeface="Gotham Narrow Book"/>
            </a:endParaRPr>
          </a:p>
          <a:p>
            <a:endParaRPr lang="en-US" dirty="0"/>
          </a:p>
          <a:p>
            <a:endParaRPr lang="en-US" b="1" dirty="0" smtClean="0">
              <a:latin typeface="Gotham Narrow Book"/>
            </a:endParaRPr>
          </a:p>
        </p:txBody>
      </p:sp>
    </p:spTree>
    <p:extLst>
      <p:ext uri="{BB962C8B-B14F-4D97-AF65-F5344CB8AC3E}">
        <p14:creationId xmlns:p14="http://schemas.microsoft.com/office/powerpoint/2010/main" val="4136217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499" y="618844"/>
            <a:ext cx="11040127" cy="461665"/>
          </a:xfrm>
          <a:prstGeom prst="rect">
            <a:avLst/>
          </a:prstGeom>
          <a:noFill/>
        </p:spPr>
        <p:txBody>
          <a:bodyPr wrap="square" rtlCol="0">
            <a:spAutoFit/>
          </a:bodyPr>
          <a:lstStyle/>
          <a:p>
            <a:r>
              <a:rPr lang="en-US" sz="2400" b="1" dirty="0" smtClean="0">
                <a:solidFill>
                  <a:srgbClr val="63666A"/>
                </a:solidFill>
                <a:latin typeface="Gotham Narrow Bold" pitchFamily="2" charset="0"/>
              </a:rPr>
              <a:t>FAQs for the PUBLIC</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936089" y="1826595"/>
            <a:ext cx="10734804" cy="4256705"/>
          </a:xfrm>
          <a:prstGeom prst="rect">
            <a:avLst/>
          </a:prstGeom>
          <a:noFill/>
        </p:spPr>
        <p:txBody>
          <a:bodyPr wrap="square" rtlCol="0">
            <a:noAutofit/>
          </a:bodyPr>
          <a:lstStyle/>
          <a:p>
            <a:r>
              <a:rPr lang="en-US" b="1" dirty="0" smtClean="0">
                <a:latin typeface="Gotham Narrow Book"/>
              </a:rPr>
              <a:t>13.	</a:t>
            </a:r>
            <a:r>
              <a:rPr lang="en-US" sz="2800" b="1" dirty="0" smtClean="0">
                <a:latin typeface="Gotham Narrow Book"/>
              </a:rPr>
              <a:t>How can I get more information, or ask questions, about the 2020 Census?</a:t>
            </a:r>
          </a:p>
          <a:p>
            <a:endParaRPr lang="en-US" sz="2800" b="1" dirty="0" smtClean="0">
              <a:latin typeface="Gotham Narrow Book"/>
            </a:endParaRPr>
          </a:p>
          <a:p>
            <a:r>
              <a:rPr lang="en-US" sz="2800" dirty="0" smtClean="0">
                <a:latin typeface="Gotham Narrow Book"/>
              </a:rPr>
              <a:t>	Online:  2020census.gov</a:t>
            </a:r>
          </a:p>
          <a:p>
            <a:endParaRPr lang="en-US" sz="2800" dirty="0" smtClean="0">
              <a:latin typeface="Gotham Narrow Book"/>
            </a:endParaRPr>
          </a:p>
          <a:p>
            <a:r>
              <a:rPr lang="en-US" sz="2800" dirty="0" smtClean="0">
                <a:latin typeface="Gotham Narrow Book"/>
              </a:rPr>
              <a:t>	Phone: 800-923-8282 or 972-510-1800 </a:t>
            </a:r>
          </a:p>
          <a:p>
            <a:endParaRPr lang="en-US" b="1" dirty="0" smtClean="0">
              <a:latin typeface="Gotham Narrow Book"/>
            </a:endParaRPr>
          </a:p>
          <a:p>
            <a:endParaRPr lang="en-US" dirty="0"/>
          </a:p>
          <a:p>
            <a:endParaRPr lang="en-US" b="1" dirty="0" smtClean="0">
              <a:latin typeface="Gotham Narrow Book"/>
            </a:endParaRPr>
          </a:p>
        </p:txBody>
      </p:sp>
    </p:spTree>
    <p:extLst>
      <p:ext uri="{BB962C8B-B14F-4D97-AF65-F5344CB8AC3E}">
        <p14:creationId xmlns:p14="http://schemas.microsoft.com/office/powerpoint/2010/main" val="2660412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E4DA18-37A0-3344-B583-9790FEFF58AA}"/>
              </a:ext>
            </a:extLst>
          </p:cNvPr>
          <p:cNvSpPr txBox="1"/>
          <p:nvPr/>
        </p:nvSpPr>
        <p:spPr>
          <a:xfrm>
            <a:off x="571500" y="2294175"/>
            <a:ext cx="11040127" cy="3077925"/>
          </a:xfrm>
          <a:prstGeom prst="rect">
            <a:avLst/>
          </a:prstGeom>
          <a:noFill/>
        </p:spPr>
        <p:txBody>
          <a:bodyPr wrap="square" rtlCol="0">
            <a:noAutofit/>
          </a:bodyPr>
          <a:lstStyle/>
          <a:p>
            <a:r>
              <a:rPr lang="en-US" sz="2400" b="1" dirty="0">
                <a:solidFill>
                  <a:srgbClr val="63666A"/>
                </a:solidFill>
                <a:latin typeface="Gotham Narrow Bold" pitchFamily="2" charset="0"/>
              </a:rPr>
              <a:t>O | </a:t>
            </a:r>
            <a:r>
              <a:rPr lang="en-US" sz="2400" dirty="0" smtClean="0">
                <a:solidFill>
                  <a:srgbClr val="63666A"/>
                </a:solidFill>
                <a:latin typeface="Gotham Narrow Book" pitchFamily="2" charset="0"/>
              </a:rPr>
              <a:t>405.744.9822</a:t>
            </a:r>
            <a:endParaRPr lang="en-US" sz="2400" dirty="0">
              <a:solidFill>
                <a:srgbClr val="63666A"/>
              </a:solidFill>
              <a:latin typeface="Gotham Narrow Book" pitchFamily="2" charset="0"/>
            </a:endParaRPr>
          </a:p>
          <a:p>
            <a:r>
              <a:rPr lang="en-US" sz="2400" b="1" dirty="0" smtClean="0">
                <a:solidFill>
                  <a:srgbClr val="63666A"/>
                </a:solidFill>
                <a:latin typeface="Gotham Narrow Bold" pitchFamily="2" charset="0"/>
              </a:rPr>
              <a:t>E  | </a:t>
            </a:r>
            <a:r>
              <a:rPr lang="en-US" sz="2400" dirty="0" smtClean="0">
                <a:solidFill>
                  <a:srgbClr val="63666A"/>
                </a:solidFill>
                <a:latin typeface="Gotham Narrow Book" pitchFamily="2" charset="0"/>
              </a:rPr>
              <a:t>larry.sanders@okstate.edu</a:t>
            </a:r>
            <a:endParaRPr lang="en-US" sz="2400" dirty="0">
              <a:solidFill>
                <a:srgbClr val="63666A"/>
              </a:solidFill>
              <a:latin typeface="Gotham Narrow Book" pitchFamily="2" charset="0"/>
            </a:endParaRPr>
          </a:p>
          <a:p>
            <a:r>
              <a:rPr lang="en-US" sz="2400" dirty="0" smtClean="0">
                <a:solidFill>
                  <a:srgbClr val="63666A"/>
                </a:solidFill>
                <a:latin typeface="Gotham Narrow Book" pitchFamily="2" charset="0"/>
              </a:rPr>
              <a:t>509 Ag Hall</a:t>
            </a:r>
            <a:endParaRPr lang="en-US" sz="2400" dirty="0">
              <a:solidFill>
                <a:srgbClr val="63666A"/>
              </a:solidFill>
              <a:latin typeface="Gotham Narrow Book" pitchFamily="2" charset="0"/>
            </a:endParaRPr>
          </a:p>
          <a:p>
            <a:endParaRPr lang="en-US" sz="2400" dirty="0">
              <a:solidFill>
                <a:schemeClr val="accent6"/>
              </a:solidFill>
              <a:latin typeface="Gotham Narrow Book" pitchFamily="2" charset="0"/>
            </a:endParaRPr>
          </a:p>
          <a:p>
            <a:r>
              <a:rPr lang="en-US" sz="2400" b="1" dirty="0" smtClean="0">
                <a:solidFill>
                  <a:srgbClr val="FB6400"/>
                </a:solidFill>
                <a:latin typeface="Gotham Narrow Bold" pitchFamily="2" charset="0"/>
              </a:rPr>
              <a:t>Agecon.okstate.edu</a:t>
            </a:r>
          </a:p>
          <a:p>
            <a:endParaRPr lang="en-US" sz="2400" b="1" dirty="0">
              <a:solidFill>
                <a:srgbClr val="FB6400"/>
              </a:solidFill>
              <a:latin typeface="Gotham Narrow Bold" pitchFamily="2" charset="0"/>
            </a:endParaRPr>
          </a:p>
          <a:p>
            <a:r>
              <a:rPr lang="en-US" sz="2400" b="1" dirty="0">
                <a:solidFill>
                  <a:srgbClr val="FB6400"/>
                </a:solidFill>
                <a:latin typeface="Gotham Narrow Bold" pitchFamily="2" charset="0"/>
              </a:rPr>
              <a:t>Census URL: </a:t>
            </a:r>
            <a:endParaRPr lang="en-US" sz="2400" b="1" dirty="0" smtClean="0">
              <a:solidFill>
                <a:srgbClr val="FB6400"/>
              </a:solidFill>
              <a:latin typeface="Gotham Narrow Bold" pitchFamily="2" charset="0"/>
            </a:endParaRPr>
          </a:p>
          <a:p>
            <a:r>
              <a:rPr lang="en-US" sz="2400" b="1" dirty="0" smtClean="0">
                <a:solidFill>
                  <a:srgbClr val="FB6400"/>
                </a:solidFill>
                <a:latin typeface="Gotham Narrow Bold" pitchFamily="2" charset="0"/>
                <a:hlinkClick r:id="rId3"/>
              </a:rPr>
              <a:t>http</a:t>
            </a:r>
            <a:r>
              <a:rPr lang="en-US" sz="2400" b="1" dirty="0">
                <a:solidFill>
                  <a:srgbClr val="FB6400"/>
                </a:solidFill>
                <a:latin typeface="Gotham Narrow Bold" pitchFamily="2" charset="0"/>
                <a:hlinkClick r:id="rId3"/>
              </a:rPr>
              <a:t>://</a:t>
            </a:r>
            <a:r>
              <a:rPr lang="en-US" sz="2400" b="1" dirty="0" smtClean="0">
                <a:solidFill>
                  <a:srgbClr val="FB6400"/>
                </a:solidFill>
                <a:latin typeface="Gotham Narrow Bold" pitchFamily="2" charset="0"/>
                <a:hlinkClick r:id="rId3"/>
              </a:rPr>
              <a:t>www.agecon.okstate.edu/agpolicy/census.asp</a:t>
            </a:r>
            <a:endParaRPr lang="en-US" sz="2400" b="1" dirty="0" smtClean="0">
              <a:solidFill>
                <a:srgbClr val="FB6400"/>
              </a:solidFill>
              <a:latin typeface="Gotham Narrow Bold" pitchFamily="2" charset="0"/>
            </a:endParaRPr>
          </a:p>
          <a:p>
            <a:endParaRPr lang="en-US" sz="2400" b="1" dirty="0">
              <a:solidFill>
                <a:srgbClr val="FB6400"/>
              </a:solidFill>
              <a:latin typeface="Gotham Narrow Bold" pitchFamily="2" charset="0"/>
            </a:endParaRPr>
          </a:p>
        </p:txBody>
      </p:sp>
      <p:sp>
        <p:nvSpPr>
          <p:cNvPr id="7" name="TextBox 6">
            <a:extLst>
              <a:ext uri="{FF2B5EF4-FFF2-40B4-BE49-F238E27FC236}">
                <a16:creationId xmlns:a16="http://schemas.microsoft.com/office/drawing/2014/main" id="{4DE87CE4-7B09-1C4B-A222-C9D7591ECB9C}"/>
              </a:ext>
            </a:extLst>
          </p:cNvPr>
          <p:cNvSpPr txBox="1"/>
          <p:nvPr/>
        </p:nvSpPr>
        <p:spPr>
          <a:xfrm>
            <a:off x="584026" y="538619"/>
            <a:ext cx="11040127" cy="1061829"/>
          </a:xfrm>
          <a:prstGeom prst="rect">
            <a:avLst/>
          </a:prstGeom>
          <a:noFill/>
        </p:spPr>
        <p:txBody>
          <a:bodyPr wrap="square" rtlCol="0">
            <a:spAutoFit/>
          </a:bodyPr>
          <a:lstStyle/>
          <a:p>
            <a:r>
              <a:rPr lang="en-US" sz="6300" dirty="0" smtClean="0">
                <a:solidFill>
                  <a:srgbClr val="63666A"/>
                </a:solidFill>
                <a:latin typeface="FjallaOne" panose="02000506040000020004" pitchFamily="2" charset="77"/>
              </a:rPr>
              <a:t>Larry Sanders</a:t>
            </a:r>
            <a:endParaRPr lang="en-US" sz="6300" dirty="0">
              <a:solidFill>
                <a:srgbClr val="63666A"/>
              </a:solidFill>
              <a:latin typeface="FjallaOne" panose="02000506040000020004" pitchFamily="2" charset="77"/>
            </a:endParaRPr>
          </a:p>
        </p:txBody>
      </p:sp>
      <p:sp>
        <p:nvSpPr>
          <p:cNvPr id="8" name="TextBox 7">
            <a:extLst>
              <a:ext uri="{FF2B5EF4-FFF2-40B4-BE49-F238E27FC236}">
                <a16:creationId xmlns:a16="http://schemas.microsoft.com/office/drawing/2014/main" id="{20E472A1-9D64-6A42-AD56-94BD6B8EEEA3}"/>
              </a:ext>
            </a:extLst>
          </p:cNvPr>
          <p:cNvSpPr txBox="1"/>
          <p:nvPr/>
        </p:nvSpPr>
        <p:spPr>
          <a:xfrm>
            <a:off x="584026" y="1463179"/>
            <a:ext cx="11040127" cy="553998"/>
          </a:xfrm>
          <a:prstGeom prst="rect">
            <a:avLst/>
          </a:prstGeom>
          <a:noFill/>
        </p:spPr>
        <p:txBody>
          <a:bodyPr wrap="square" rtlCol="0">
            <a:spAutoFit/>
          </a:bodyPr>
          <a:lstStyle/>
          <a:p>
            <a:r>
              <a:rPr lang="en-US" sz="3000" b="1" dirty="0">
                <a:solidFill>
                  <a:srgbClr val="FB6400"/>
                </a:solidFill>
                <a:latin typeface="Rubik" panose="02000604000000020004" pitchFamily="2" charset="-79"/>
                <a:cs typeface="Rubik" panose="02000604000000020004" pitchFamily="2" charset="-79"/>
              </a:rPr>
              <a:t>Department of </a:t>
            </a:r>
            <a:r>
              <a:rPr lang="en-US" sz="3000" b="1" dirty="0" smtClean="0">
                <a:solidFill>
                  <a:srgbClr val="FB6400"/>
                </a:solidFill>
                <a:latin typeface="Rubik" panose="02000604000000020004" pitchFamily="2" charset="-79"/>
                <a:cs typeface="Rubik" panose="02000604000000020004" pitchFamily="2" charset="-79"/>
              </a:rPr>
              <a:t>Agricultural Economics</a:t>
            </a:r>
            <a:endParaRPr lang="en-US" sz="3000" b="1" dirty="0">
              <a:solidFill>
                <a:srgbClr val="FB6400"/>
              </a:solidFill>
              <a:latin typeface="Rubik" panose="02000604000000020004" pitchFamily="2" charset="-79"/>
              <a:cs typeface="Rubik" panose="02000604000000020004" pitchFamily="2" charset="-79"/>
            </a:endParaRPr>
          </a:p>
        </p:txBody>
      </p:sp>
    </p:spTree>
    <p:extLst>
      <p:ext uri="{BB962C8B-B14F-4D97-AF65-F5344CB8AC3E}">
        <p14:creationId xmlns:p14="http://schemas.microsoft.com/office/powerpoint/2010/main" val="354615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898085"/>
            <a:ext cx="11040127" cy="1061829"/>
          </a:xfrm>
          <a:prstGeom prst="rect">
            <a:avLst/>
          </a:prstGeom>
          <a:noFill/>
        </p:spPr>
        <p:txBody>
          <a:bodyPr wrap="square" rtlCol="0">
            <a:spAutoFit/>
          </a:bodyPr>
          <a:lstStyle/>
          <a:p>
            <a:pPr algn="ctr"/>
            <a:r>
              <a:rPr lang="en-US" sz="6300" dirty="0" smtClean="0">
                <a:solidFill>
                  <a:srgbClr val="FB6400"/>
                </a:solidFill>
                <a:latin typeface="FjallaOne" panose="02000506040000020004" pitchFamily="2" charset="77"/>
              </a:rPr>
              <a:t>What is the 2020 Census?</a:t>
            </a:r>
            <a:endParaRPr lang="en-US" sz="6300" dirty="0">
              <a:solidFill>
                <a:srgbClr val="FB6400"/>
              </a:solidFill>
              <a:latin typeface="FjallaOne" panose="02000506040000020004" pitchFamily="2" charset="77"/>
            </a:endParaRPr>
          </a:p>
        </p:txBody>
      </p:sp>
    </p:spTree>
    <p:extLst>
      <p:ext uri="{BB962C8B-B14F-4D97-AF65-F5344CB8AC3E}">
        <p14:creationId xmlns:p14="http://schemas.microsoft.com/office/powerpoint/2010/main" val="405067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2020 </a:t>
            </a:r>
            <a:r>
              <a:rPr lang="en-US" sz="2400" b="1" cap="all" dirty="0">
                <a:solidFill>
                  <a:srgbClr val="63666A"/>
                </a:solidFill>
                <a:latin typeface="Gotham Narrow Bold" pitchFamily="2" charset="0"/>
              </a:rPr>
              <a:t>Census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319" y="1242157"/>
            <a:ext cx="3513363" cy="2760500"/>
          </a:xfrm>
          <a:prstGeom prst="rect">
            <a:avLst/>
          </a:prstGeom>
        </p:spPr>
      </p:pic>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sz="2200" dirty="0">
                <a:latin typeface="Gotham Narrow Book" pitchFamily="2" charset="0"/>
              </a:rPr>
              <a:t>The US Constitution mandates that a count of every resident be conducted every 10 years.</a:t>
            </a:r>
          </a:p>
          <a:p>
            <a:pPr>
              <a:lnSpc>
                <a:spcPct val="125000"/>
              </a:lnSpc>
            </a:pPr>
            <a:endParaRPr lang="en-US" sz="2200" dirty="0">
              <a:latin typeface="Gotham Narrow Book" pitchFamily="2" charset="0"/>
            </a:endParaRPr>
          </a:p>
          <a:p>
            <a:pPr>
              <a:lnSpc>
                <a:spcPct val="125000"/>
              </a:lnSpc>
            </a:pPr>
            <a:r>
              <a:rPr lang="en-US" sz="2200" dirty="0">
                <a:latin typeface="Gotham Narrow Book" pitchFamily="2" charset="0"/>
              </a:rPr>
              <a:t>Congressional representation</a:t>
            </a:r>
          </a:p>
          <a:p>
            <a:pPr marL="801688" lvl="1" indent="-344488">
              <a:lnSpc>
                <a:spcPct val="125000"/>
              </a:lnSpc>
              <a:buFont typeface="Arial" panose="020B0604020202020204" pitchFamily="34" charset="0"/>
              <a:buChar char="•"/>
            </a:pPr>
            <a:r>
              <a:rPr lang="en-US" sz="2200" dirty="0">
                <a:latin typeface="Gotham Narrow Book" pitchFamily="2" charset="0"/>
              </a:rPr>
              <a:t>The primary reason for the Census is to reapportion </a:t>
            </a:r>
            <a:endParaRPr lang="en-US" sz="2200" dirty="0" smtClean="0">
              <a:latin typeface="Gotham Narrow Book" pitchFamily="2" charset="0"/>
            </a:endParaRPr>
          </a:p>
          <a:p>
            <a:pPr marL="801688" lvl="1">
              <a:lnSpc>
                <a:spcPct val="125000"/>
              </a:lnSpc>
            </a:pPr>
            <a:r>
              <a:rPr lang="en-US" sz="2200" dirty="0" smtClean="0">
                <a:latin typeface="Gotham Narrow Book" pitchFamily="2" charset="0"/>
              </a:rPr>
              <a:t>the </a:t>
            </a:r>
            <a:r>
              <a:rPr lang="en-US" sz="2200" dirty="0">
                <a:latin typeface="Gotham Narrow Book" pitchFamily="2" charset="0"/>
              </a:rPr>
              <a:t>seats in the House of Representatives</a:t>
            </a:r>
          </a:p>
          <a:p>
            <a:pPr marL="801688" lvl="1" indent="-344488">
              <a:lnSpc>
                <a:spcPct val="125000"/>
              </a:lnSpc>
              <a:buFont typeface="Arial" panose="020B0604020202020204" pitchFamily="34" charset="0"/>
              <a:buChar char="•"/>
            </a:pPr>
            <a:r>
              <a:rPr lang="en-US" sz="2200" dirty="0">
                <a:latin typeface="Gotham Narrow Book" pitchFamily="2" charset="0"/>
              </a:rPr>
              <a:t>Once the number of seats for each state is determined, </a:t>
            </a:r>
            <a:endParaRPr lang="en-US" sz="2200" dirty="0" smtClean="0">
              <a:latin typeface="Gotham Narrow Book" pitchFamily="2" charset="0"/>
            </a:endParaRPr>
          </a:p>
          <a:p>
            <a:pPr marL="801688" lvl="1">
              <a:lnSpc>
                <a:spcPct val="125000"/>
              </a:lnSpc>
            </a:pPr>
            <a:r>
              <a:rPr lang="en-US" sz="2200" dirty="0" smtClean="0">
                <a:latin typeface="Gotham Narrow Book" pitchFamily="2" charset="0"/>
              </a:rPr>
              <a:t>state </a:t>
            </a:r>
            <a:r>
              <a:rPr lang="en-US" sz="2200" dirty="0">
                <a:latin typeface="Gotham Narrow Book" pitchFamily="2" charset="0"/>
              </a:rPr>
              <a:t>officials redraw congressional and state legislative districts</a:t>
            </a:r>
          </a:p>
          <a:p>
            <a:pPr>
              <a:lnSpc>
                <a:spcPct val="125000"/>
              </a:lnSpc>
            </a:pPr>
            <a:r>
              <a:rPr lang="en-US" sz="2200" dirty="0">
                <a:latin typeface="Gotham Narrow Book" pitchFamily="2" charset="0"/>
              </a:rPr>
              <a:t>More than </a:t>
            </a:r>
            <a:r>
              <a:rPr lang="en-US" sz="2200" b="1" u="sng" dirty="0">
                <a:latin typeface="Gotham Narrow Book" pitchFamily="2" charset="0"/>
              </a:rPr>
              <a:t>$675 billion </a:t>
            </a:r>
            <a:r>
              <a:rPr lang="en-US" sz="2200" dirty="0">
                <a:latin typeface="Gotham Narrow Book" pitchFamily="2" charset="0"/>
              </a:rPr>
              <a:t>in Federal funding is affected by Census data</a:t>
            </a:r>
          </a:p>
          <a:p>
            <a:pPr marL="800100" lvl="1" indent="-342900">
              <a:lnSpc>
                <a:spcPct val="125000"/>
              </a:lnSpc>
              <a:buFont typeface="Arial" panose="020B0604020202020204" pitchFamily="34" charset="0"/>
              <a:buChar char="•"/>
            </a:pPr>
            <a:r>
              <a:rPr lang="en-US" sz="2200" dirty="0">
                <a:latin typeface="Gotham Narrow Book" pitchFamily="2" charset="0"/>
              </a:rPr>
              <a:t>E.g., schools, hospitals, roads and other infrastructure, social </a:t>
            </a:r>
            <a:r>
              <a:rPr lang="en-US" sz="2200" dirty="0" smtClean="0">
                <a:latin typeface="Gotham Narrow Book" pitchFamily="2" charset="0"/>
              </a:rPr>
              <a:t>services</a:t>
            </a:r>
          </a:p>
          <a:p>
            <a:pPr marL="800100" lvl="1" indent="-342900">
              <a:lnSpc>
                <a:spcPct val="125000"/>
              </a:lnSpc>
              <a:buFont typeface="Arial" panose="020B0604020202020204" pitchFamily="34" charset="0"/>
              <a:buChar char="•"/>
            </a:pPr>
            <a:r>
              <a:rPr lang="en-US" sz="2200" dirty="0" smtClean="0">
                <a:latin typeface="Gotham Narrow Book" pitchFamily="2" charset="0"/>
              </a:rPr>
              <a:t>Each person in OK represents </a:t>
            </a:r>
            <a:r>
              <a:rPr lang="en-US" sz="2200" b="1" u="sng" dirty="0" smtClean="0">
                <a:latin typeface="Gotham Narrow Book" pitchFamily="2" charset="0"/>
              </a:rPr>
              <a:t>$1,123</a:t>
            </a:r>
            <a:r>
              <a:rPr lang="en-US" sz="2200" baseline="30000" dirty="0" smtClean="0">
                <a:latin typeface="Gotham Narrow Book" pitchFamily="2" charset="0"/>
              </a:rPr>
              <a:t>1</a:t>
            </a:r>
            <a:r>
              <a:rPr lang="en-US" sz="2200" dirty="0" smtClean="0">
                <a:latin typeface="Gotham Narrow Book" pitchFamily="2" charset="0"/>
              </a:rPr>
              <a:t> in federal funds</a:t>
            </a:r>
            <a:endParaRPr lang="en-US" sz="2200" dirty="0">
              <a:latin typeface="Gotham Narrow Book" pitchFamily="2" charset="0"/>
            </a:endParaRPr>
          </a:p>
        </p:txBody>
      </p:sp>
      <p:sp>
        <p:nvSpPr>
          <p:cNvPr id="3" name="TextBox 2"/>
          <p:cNvSpPr txBox="1"/>
          <p:nvPr/>
        </p:nvSpPr>
        <p:spPr>
          <a:xfrm>
            <a:off x="876822" y="6064370"/>
            <a:ext cx="7137118" cy="461665"/>
          </a:xfrm>
          <a:prstGeom prst="rect">
            <a:avLst/>
          </a:prstGeom>
          <a:noFill/>
        </p:spPr>
        <p:txBody>
          <a:bodyPr wrap="square" rtlCol="0">
            <a:spAutoFit/>
          </a:bodyPr>
          <a:lstStyle/>
          <a:p>
            <a:r>
              <a:rPr lang="en-US" sz="1200" baseline="30000" dirty="0" smtClean="0"/>
              <a:t>1</a:t>
            </a:r>
            <a:r>
              <a:rPr lang="en-US" sz="1200" dirty="0" smtClean="0"/>
              <a:t> George Washington University Institute of </a:t>
            </a:r>
            <a:r>
              <a:rPr lang="en-US" sz="1200" dirty="0"/>
              <a:t>Public Policy, https://gwipp.gwu.edu/sites/g/files/zaxdzs2181/f/downloads/IPP-1819-3%20CountingforDollars_OK.pdf</a:t>
            </a:r>
          </a:p>
        </p:txBody>
      </p:sp>
    </p:spTree>
    <p:extLst>
      <p:ext uri="{BB962C8B-B14F-4D97-AF65-F5344CB8AC3E}">
        <p14:creationId xmlns:p14="http://schemas.microsoft.com/office/powerpoint/2010/main" val="1663129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31178" y="4053029"/>
            <a:ext cx="2299712" cy="1866052"/>
          </a:xfrm>
          <a:prstGeom prst="rect">
            <a:avLst/>
          </a:prstGeom>
        </p:spPr>
      </p:pic>
      <p:sp>
        <p:nvSpPr>
          <p:cNvPr id="11" name="TextBox 10">
            <a:extLst>
              <a:ext uri="{FF2B5EF4-FFF2-40B4-BE49-F238E27FC236}">
                <a16:creationId xmlns:a16="http://schemas.microsoft.com/office/drawing/2014/main" id="{DD074894-0E99-894A-9B1A-0D7C79F5F6D7}"/>
              </a:ext>
            </a:extLst>
          </p:cNvPr>
          <p:cNvSpPr txBox="1"/>
          <p:nvPr/>
        </p:nvSpPr>
        <p:spPr>
          <a:xfrm>
            <a:off x="571500" y="216885"/>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2020 </a:t>
            </a:r>
            <a:r>
              <a:rPr lang="en-US" sz="2400" b="1" cap="all" dirty="0">
                <a:solidFill>
                  <a:srgbClr val="63666A"/>
                </a:solidFill>
                <a:latin typeface="Gotham Narrow Bold" pitchFamily="2" charset="0"/>
              </a:rPr>
              <a:t>Census</a:t>
            </a:r>
          </a:p>
        </p:txBody>
      </p:sp>
      <p:sp>
        <p:nvSpPr>
          <p:cNvPr id="12" name="TextBox 11">
            <a:extLst>
              <a:ext uri="{FF2B5EF4-FFF2-40B4-BE49-F238E27FC236}">
                <a16:creationId xmlns:a16="http://schemas.microsoft.com/office/drawing/2014/main" id="{B0E297CD-5450-7441-A033-60CDC02876B0}"/>
              </a:ext>
            </a:extLst>
          </p:cNvPr>
          <p:cNvSpPr txBox="1"/>
          <p:nvPr/>
        </p:nvSpPr>
        <p:spPr>
          <a:xfrm>
            <a:off x="571500" y="511040"/>
            <a:ext cx="11200619" cy="5408041"/>
          </a:xfrm>
          <a:prstGeom prst="rect">
            <a:avLst/>
          </a:prstGeom>
          <a:noFill/>
        </p:spPr>
        <p:txBody>
          <a:bodyPr wrap="square" rtlCol="0">
            <a:noAutofit/>
          </a:bodyPr>
          <a:lstStyle/>
          <a:p>
            <a:pPr marL="3086100" indent="-342900">
              <a:lnSpc>
                <a:spcPct val="125000"/>
              </a:lnSpc>
              <a:buFont typeface="Arial" panose="020B0604020202020204" pitchFamily="34" charset="0"/>
              <a:buChar char="•"/>
            </a:pPr>
            <a:r>
              <a:rPr lang="en-US" sz="2200" dirty="0">
                <a:latin typeface="Gotham Narrow Book" pitchFamily="2" charset="0"/>
              </a:rPr>
              <a:t>Private businesses use Census data to:</a:t>
            </a:r>
          </a:p>
          <a:p>
            <a:pPr marL="3544888" lvl="2" indent="-342900">
              <a:lnSpc>
                <a:spcPct val="125000"/>
              </a:lnSpc>
              <a:buFont typeface="Arial" panose="020B0604020202020204" pitchFamily="34" charset="0"/>
              <a:buChar char="•"/>
            </a:pPr>
            <a:r>
              <a:rPr lang="en-US" sz="2200" dirty="0">
                <a:latin typeface="Gotham Narrow Book" pitchFamily="2" charset="0"/>
              </a:rPr>
              <a:t>Locate new stores and factories</a:t>
            </a:r>
          </a:p>
          <a:p>
            <a:pPr marL="3544888" lvl="2" indent="-342900">
              <a:lnSpc>
                <a:spcPct val="125000"/>
              </a:lnSpc>
              <a:buFont typeface="Arial" panose="020B0604020202020204" pitchFamily="34" charset="0"/>
              <a:buChar char="•"/>
            </a:pPr>
            <a:r>
              <a:rPr lang="en-US" sz="2200" dirty="0">
                <a:latin typeface="Gotham Narrow Book" pitchFamily="2" charset="0"/>
              </a:rPr>
              <a:t>Identify locations for new homes and residential </a:t>
            </a:r>
            <a:r>
              <a:rPr lang="en-US" sz="2200" dirty="0" smtClean="0">
                <a:latin typeface="Gotham Narrow Book" pitchFamily="2" charset="0"/>
              </a:rPr>
              <a:t>facilities</a:t>
            </a:r>
          </a:p>
          <a:p>
            <a:pPr marL="3544888" lvl="2" indent="-342900">
              <a:lnSpc>
                <a:spcPct val="125000"/>
              </a:lnSpc>
              <a:buFont typeface="Arial" panose="020B0604020202020204" pitchFamily="34" charset="0"/>
              <a:buChar char="•"/>
            </a:pPr>
            <a:r>
              <a:rPr lang="en-US" sz="2200" dirty="0" smtClean="0">
                <a:latin typeface="Gotham Narrow Book" pitchFamily="2" charset="0"/>
              </a:rPr>
              <a:t>Census numbers matter when companies consider investment decisions</a:t>
            </a:r>
            <a:endParaRPr lang="en-US" sz="2200" dirty="0">
              <a:latin typeface="Gotham Narrow Book" pitchFamily="2" charset="0"/>
            </a:endParaRPr>
          </a:p>
          <a:p>
            <a:pPr marL="342900" indent="-342900">
              <a:lnSpc>
                <a:spcPct val="125000"/>
              </a:lnSpc>
              <a:buFont typeface="Arial" panose="020B0604020202020204" pitchFamily="34" charset="0"/>
              <a:buChar char="•"/>
            </a:pPr>
            <a:endParaRPr lang="en-US" sz="2200" dirty="0" smtClean="0">
              <a:latin typeface="Gotham Narrow Book" pitchFamily="2" charset="0"/>
            </a:endParaRPr>
          </a:p>
          <a:p>
            <a:pPr marL="342900" indent="-342900">
              <a:lnSpc>
                <a:spcPct val="125000"/>
              </a:lnSpc>
              <a:buFont typeface="Arial" panose="020B0604020202020204" pitchFamily="34" charset="0"/>
              <a:buChar char="•"/>
            </a:pPr>
            <a:r>
              <a:rPr lang="en-US" sz="2200" dirty="0" smtClean="0">
                <a:latin typeface="Gotham Narrow Book" pitchFamily="2" charset="0"/>
              </a:rPr>
              <a:t>Federal funding of state/local projects often based on census count</a:t>
            </a:r>
          </a:p>
          <a:p>
            <a:pPr marL="342900" indent="-342900">
              <a:lnSpc>
                <a:spcPct val="125000"/>
              </a:lnSpc>
              <a:buFont typeface="Arial" panose="020B0604020202020204" pitchFamily="34" charset="0"/>
              <a:buChar char="•"/>
            </a:pPr>
            <a:r>
              <a:rPr lang="en-US" sz="2200" dirty="0" smtClean="0">
                <a:latin typeface="Gotham Narrow Book" pitchFamily="2" charset="0"/>
              </a:rPr>
              <a:t>Local </a:t>
            </a:r>
            <a:r>
              <a:rPr lang="en-US" sz="2200" dirty="0">
                <a:latin typeface="Gotham Narrow Book" pitchFamily="2" charset="0"/>
              </a:rPr>
              <a:t>governments use Census data for emergency management and public safety</a:t>
            </a:r>
          </a:p>
          <a:p>
            <a:pPr marL="342900" indent="-342900">
              <a:lnSpc>
                <a:spcPct val="125000"/>
              </a:lnSpc>
              <a:buFont typeface="Arial" panose="020B0604020202020204" pitchFamily="34" charset="0"/>
              <a:buChar char="•"/>
            </a:pPr>
            <a:r>
              <a:rPr lang="en-US" sz="2200" dirty="0" smtClean="0">
                <a:latin typeface="Gotham Narrow Book" pitchFamily="2" charset="0"/>
              </a:rPr>
              <a:t>Residents </a:t>
            </a:r>
            <a:r>
              <a:rPr lang="en-US" sz="2200" dirty="0">
                <a:latin typeface="Gotham Narrow Book" pitchFamily="2" charset="0"/>
              </a:rPr>
              <a:t>and non-profit organizations use Census data for advocacy and community initiatives that impact quality of </a:t>
            </a:r>
            <a:r>
              <a:rPr lang="en-US" sz="2200" dirty="0" smtClean="0">
                <a:latin typeface="Gotham Narrow Book" pitchFamily="2" charset="0"/>
              </a:rPr>
              <a:t>life</a:t>
            </a:r>
          </a:p>
          <a:p>
            <a:pPr marL="342900" indent="-342900">
              <a:lnSpc>
                <a:spcPct val="125000"/>
              </a:lnSpc>
              <a:buFont typeface="Arial" panose="020B0604020202020204" pitchFamily="34" charset="0"/>
              <a:buChar char="•"/>
            </a:pPr>
            <a:r>
              <a:rPr lang="en-US" sz="2200" dirty="0" smtClean="0">
                <a:latin typeface="Gotham Narrow Book" pitchFamily="2" charset="0"/>
              </a:rPr>
              <a:t>Moral obligation: if someone lives in Oklahoma they have a right to be counted</a:t>
            </a:r>
          </a:p>
          <a:p>
            <a:pPr marL="342900" indent="-342900">
              <a:lnSpc>
                <a:spcPct val="125000"/>
              </a:lnSpc>
              <a:buFont typeface="Arial" panose="020B0604020202020204" pitchFamily="34" charset="0"/>
              <a:buChar char="•"/>
            </a:pPr>
            <a:endParaRPr lang="en-US" sz="2200" dirty="0">
              <a:latin typeface="Gotham Narrow Book" pitchFamily="2" charset="0"/>
            </a:endParaRPr>
          </a:p>
          <a:p>
            <a:pPr marL="342900" indent="-342900">
              <a:lnSpc>
                <a:spcPct val="125000"/>
              </a:lnSpc>
              <a:buFont typeface="Arial" panose="020B0604020202020204" pitchFamily="34" charset="0"/>
              <a:buChar char="•"/>
            </a:pPr>
            <a:r>
              <a:rPr lang="en-US" sz="2200" dirty="0">
                <a:latin typeface="Gotham Narrow Book" pitchFamily="2" charset="0"/>
              </a:rPr>
              <a:t>Everyone is affected by the Census!</a:t>
            </a:r>
          </a:p>
        </p:txBody>
      </p:sp>
      <p:pic>
        <p:nvPicPr>
          <p:cNvPr id="3" name="Picture 2"/>
          <p:cNvPicPr>
            <a:picLocks noChangeAspect="1"/>
          </p:cNvPicPr>
          <p:nvPr/>
        </p:nvPicPr>
        <p:blipFill>
          <a:blip r:embed="rId4"/>
          <a:stretch>
            <a:fillRect/>
          </a:stretch>
        </p:blipFill>
        <p:spPr>
          <a:xfrm>
            <a:off x="2243724" y="1157539"/>
            <a:ext cx="1402719" cy="1624932"/>
          </a:xfrm>
          <a:prstGeom prst="rect">
            <a:avLst/>
          </a:prstGeom>
        </p:spPr>
      </p:pic>
      <p:pic>
        <p:nvPicPr>
          <p:cNvPr id="4" name="Picture 3"/>
          <p:cNvPicPr>
            <a:picLocks noChangeAspect="1"/>
          </p:cNvPicPr>
          <p:nvPr/>
        </p:nvPicPr>
        <p:blipFill>
          <a:blip r:embed="rId5"/>
          <a:stretch>
            <a:fillRect/>
          </a:stretch>
        </p:blipFill>
        <p:spPr>
          <a:xfrm>
            <a:off x="1037315" y="1115395"/>
            <a:ext cx="1459985" cy="1060617"/>
          </a:xfrm>
          <a:prstGeom prst="rect">
            <a:avLst/>
          </a:prstGeom>
        </p:spPr>
      </p:pic>
      <p:sp>
        <p:nvSpPr>
          <p:cNvPr id="5" name="TextBox 4"/>
          <p:cNvSpPr txBox="1"/>
          <p:nvPr/>
        </p:nvSpPr>
        <p:spPr>
          <a:xfrm>
            <a:off x="1312333" y="855133"/>
            <a:ext cx="1184967" cy="369332"/>
          </a:xfrm>
          <a:prstGeom prst="rect">
            <a:avLst/>
          </a:prstGeom>
          <a:noFill/>
        </p:spPr>
        <p:txBody>
          <a:bodyPr wrap="square" rtlCol="0">
            <a:spAutoFit/>
          </a:bodyPr>
          <a:lstStyle/>
          <a:p>
            <a:r>
              <a:rPr lang="en-US" dirty="0"/>
              <a:t>E</a:t>
            </a:r>
            <a:r>
              <a:rPr lang="en-US" dirty="0" smtClean="0"/>
              <a:t>conomic</a:t>
            </a:r>
            <a:endParaRPr lang="en-US" dirty="0"/>
          </a:p>
        </p:txBody>
      </p:sp>
      <p:sp>
        <p:nvSpPr>
          <p:cNvPr id="6" name="TextBox 5"/>
          <p:cNvSpPr txBox="1"/>
          <p:nvPr/>
        </p:nvSpPr>
        <p:spPr>
          <a:xfrm>
            <a:off x="897614" y="2270061"/>
            <a:ext cx="1599685" cy="369332"/>
          </a:xfrm>
          <a:prstGeom prst="rect">
            <a:avLst/>
          </a:prstGeom>
          <a:noFill/>
        </p:spPr>
        <p:txBody>
          <a:bodyPr wrap="square" rtlCol="0">
            <a:spAutoFit/>
          </a:bodyPr>
          <a:lstStyle/>
          <a:p>
            <a:r>
              <a:rPr lang="en-US" dirty="0"/>
              <a:t>D</a:t>
            </a:r>
            <a:r>
              <a:rPr lang="en-US" dirty="0" smtClean="0"/>
              <a:t>evelopment</a:t>
            </a:r>
            <a:endParaRPr lang="en-US" dirty="0"/>
          </a:p>
        </p:txBody>
      </p:sp>
    </p:spTree>
    <p:extLst>
      <p:ext uri="{BB962C8B-B14F-4D97-AF65-F5344CB8AC3E}">
        <p14:creationId xmlns:p14="http://schemas.microsoft.com/office/powerpoint/2010/main" val="15561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2020 </a:t>
            </a:r>
            <a:r>
              <a:rPr lang="en-US" sz="2400" b="1" cap="all" dirty="0" smtClean="0">
                <a:solidFill>
                  <a:srgbClr val="63666A"/>
                </a:solidFill>
                <a:latin typeface="Gotham Narrow Bold" pitchFamily="2" charset="0"/>
              </a:rPr>
              <a:t>Census TIMELINE</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1115395"/>
            <a:ext cx="10734804" cy="4256705"/>
          </a:xfrm>
          <a:prstGeom prst="rect">
            <a:avLst/>
          </a:prstGeom>
          <a:noFill/>
        </p:spPr>
        <p:txBody>
          <a:bodyPr wrap="square" rtlCol="0">
            <a:noAutofit/>
          </a:bodyPr>
          <a:lstStyle/>
          <a:p>
            <a:pPr>
              <a:lnSpc>
                <a:spcPct val="125000"/>
              </a:lnSpc>
            </a:pPr>
            <a:r>
              <a:rPr lang="en-US" sz="2000" dirty="0" smtClean="0">
                <a:latin typeface="Gotham Narrow Book" pitchFamily="2" charset="0"/>
              </a:rPr>
              <a:t>March 2020: Census will be mailing postcards and a letter with online and phone instructions to households</a:t>
            </a:r>
          </a:p>
          <a:p>
            <a:pPr>
              <a:lnSpc>
                <a:spcPct val="125000"/>
              </a:lnSpc>
            </a:pPr>
            <a:endParaRPr lang="en-US" sz="2000" dirty="0" smtClean="0">
              <a:latin typeface="Gotham Narrow Book" pitchFamily="2" charset="0"/>
            </a:endParaRPr>
          </a:p>
          <a:p>
            <a:pPr>
              <a:lnSpc>
                <a:spcPct val="125000"/>
              </a:lnSpc>
            </a:pPr>
            <a:r>
              <a:rPr lang="en-US" sz="2000" dirty="0" smtClean="0">
                <a:latin typeface="Gotham Narrow Book" pitchFamily="2" charset="0"/>
              </a:rPr>
              <a:t>April 1, 2020: Census Day (where you live on this date is the reference point for Census data)</a:t>
            </a:r>
          </a:p>
          <a:p>
            <a:pPr>
              <a:lnSpc>
                <a:spcPct val="125000"/>
              </a:lnSpc>
            </a:pPr>
            <a:endParaRPr lang="en-US" sz="2000" dirty="0" smtClean="0">
              <a:latin typeface="Gotham Narrow Book" pitchFamily="2" charset="0"/>
            </a:endParaRPr>
          </a:p>
          <a:p>
            <a:pPr>
              <a:lnSpc>
                <a:spcPct val="125000"/>
              </a:lnSpc>
            </a:pPr>
            <a:r>
              <a:rPr lang="en-US" sz="2000" dirty="0" smtClean="0">
                <a:latin typeface="Gotham Narrow Book" pitchFamily="2" charset="0"/>
              </a:rPr>
              <a:t>April 2020: Reminder letters and postcards sent to non-respondents</a:t>
            </a:r>
          </a:p>
          <a:p>
            <a:pPr>
              <a:lnSpc>
                <a:spcPct val="125000"/>
              </a:lnSpc>
            </a:pPr>
            <a:endParaRPr lang="en-US" sz="2000" dirty="0" smtClean="0">
              <a:latin typeface="Gotham Narrow Book" pitchFamily="2" charset="0"/>
            </a:endParaRPr>
          </a:p>
          <a:p>
            <a:pPr>
              <a:lnSpc>
                <a:spcPct val="125000"/>
              </a:lnSpc>
            </a:pPr>
            <a:r>
              <a:rPr lang="en-US" sz="2000" dirty="0" smtClean="0">
                <a:latin typeface="Gotham Narrow Book" pitchFamily="2" charset="0"/>
              </a:rPr>
              <a:t>May 2020: Census takers begin visiting homes that haven’t responded yet</a:t>
            </a:r>
          </a:p>
          <a:p>
            <a:pPr>
              <a:lnSpc>
                <a:spcPct val="125000"/>
              </a:lnSpc>
            </a:pPr>
            <a:endParaRPr lang="en-US" sz="2000" dirty="0" smtClean="0">
              <a:latin typeface="Gotham Narrow Book" pitchFamily="2" charset="0"/>
            </a:endParaRPr>
          </a:p>
          <a:p>
            <a:pPr>
              <a:lnSpc>
                <a:spcPct val="125000"/>
              </a:lnSpc>
            </a:pPr>
            <a:r>
              <a:rPr lang="en-US" sz="2000" dirty="0" smtClean="0">
                <a:latin typeface="Gotham Narrow Book" pitchFamily="2" charset="0"/>
              </a:rPr>
              <a:t>December 2020: Counts delivered to the President and Congress</a:t>
            </a:r>
          </a:p>
          <a:p>
            <a:pPr>
              <a:lnSpc>
                <a:spcPct val="125000"/>
              </a:lnSpc>
            </a:pPr>
            <a:endParaRPr lang="en-US" sz="2000" dirty="0" smtClean="0">
              <a:latin typeface="Gotham Narrow Book" pitchFamily="2" charset="0"/>
            </a:endParaRPr>
          </a:p>
          <a:p>
            <a:pPr>
              <a:lnSpc>
                <a:spcPct val="125000"/>
              </a:lnSpc>
            </a:pPr>
            <a:r>
              <a:rPr lang="en-US" sz="2000" dirty="0" smtClean="0">
                <a:latin typeface="Gotham Narrow Book" pitchFamily="2" charset="0"/>
              </a:rPr>
              <a:t>By March 31, 2021: Counts delivered to states for redistricting</a:t>
            </a:r>
          </a:p>
          <a:p>
            <a:pPr indent="1588">
              <a:lnSpc>
                <a:spcPct val="125000"/>
              </a:lnSpc>
            </a:pPr>
            <a:endParaRPr lang="en-US" sz="2200" dirty="0">
              <a:latin typeface="Gotham Narrow Book" pitchFamily="2" charset="0"/>
            </a:endParaRPr>
          </a:p>
          <a:p>
            <a:pPr indent="1588">
              <a:lnSpc>
                <a:spcPct val="125000"/>
              </a:lnSpc>
            </a:pPr>
            <a:endParaRPr lang="en-US" sz="2200" dirty="0">
              <a:latin typeface="Gotham Narrow Book" pitchFamily="2" charset="0"/>
            </a:endParaRPr>
          </a:p>
        </p:txBody>
      </p:sp>
    </p:spTree>
    <p:extLst>
      <p:ext uri="{BB962C8B-B14F-4D97-AF65-F5344CB8AC3E}">
        <p14:creationId xmlns:p14="http://schemas.microsoft.com/office/powerpoint/2010/main" val="394608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538619"/>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2020 </a:t>
            </a:r>
            <a:r>
              <a:rPr lang="en-US" sz="2400" b="1" cap="all" dirty="0">
                <a:solidFill>
                  <a:srgbClr val="63666A"/>
                </a:solidFill>
                <a:latin typeface="Gotham Narrow Bold" pitchFamily="2" charset="0"/>
              </a:rPr>
              <a:t>Census Participation</a:t>
            </a: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3" y="1018399"/>
            <a:ext cx="10734804" cy="4256705"/>
          </a:xfrm>
          <a:prstGeom prst="rect">
            <a:avLst/>
          </a:prstGeom>
          <a:noFill/>
        </p:spPr>
        <p:txBody>
          <a:bodyPr wrap="square" rtlCol="0">
            <a:noAutofit/>
          </a:bodyPr>
          <a:lstStyle/>
          <a:p>
            <a:pPr>
              <a:lnSpc>
                <a:spcPct val="125000"/>
              </a:lnSpc>
            </a:pPr>
            <a:r>
              <a:rPr lang="en-US" sz="2000" dirty="0">
                <a:latin typeface="Gotham Narrow Book" pitchFamily="2" charset="0"/>
              </a:rPr>
              <a:t>Online (Preferred method):</a:t>
            </a:r>
          </a:p>
          <a:p>
            <a:pPr marL="342900" indent="-342900">
              <a:lnSpc>
                <a:spcPct val="125000"/>
              </a:lnSpc>
              <a:buFont typeface="Arial" panose="020B0604020202020204" pitchFamily="34" charset="0"/>
              <a:buChar char="•"/>
            </a:pPr>
            <a:r>
              <a:rPr lang="en-US" sz="2000" dirty="0">
                <a:latin typeface="Gotham Narrow Book" pitchFamily="2" charset="0"/>
              </a:rPr>
              <a:t>Each household will be mailed a unique ID</a:t>
            </a:r>
          </a:p>
          <a:p>
            <a:pPr marL="342900" indent="-342900">
              <a:lnSpc>
                <a:spcPct val="125000"/>
              </a:lnSpc>
              <a:buFont typeface="Arial" panose="020B0604020202020204" pitchFamily="34" charset="0"/>
              <a:buChar char="•"/>
            </a:pPr>
            <a:r>
              <a:rPr lang="en-US" sz="2000" dirty="0">
                <a:latin typeface="Gotham Narrow Book" pitchFamily="2" charset="0"/>
              </a:rPr>
              <a:t>Using the unique ID or home address, a representative of the household can complete the survey using a smartphone, tablet, personal computer or public terminal</a:t>
            </a:r>
          </a:p>
          <a:p>
            <a:pPr>
              <a:lnSpc>
                <a:spcPct val="125000"/>
              </a:lnSpc>
            </a:pPr>
            <a:r>
              <a:rPr lang="en-US" sz="2000" dirty="0">
                <a:latin typeface="Gotham Narrow Book" pitchFamily="2" charset="0"/>
              </a:rPr>
              <a:t>Phone:</a:t>
            </a:r>
          </a:p>
          <a:p>
            <a:pPr marL="342900" indent="-342900">
              <a:lnSpc>
                <a:spcPct val="125000"/>
              </a:lnSpc>
              <a:buFont typeface="Arial" panose="020B0604020202020204" pitchFamily="34" charset="0"/>
              <a:buChar char="•"/>
            </a:pPr>
            <a:r>
              <a:rPr lang="en-US" sz="2000" dirty="0">
                <a:latin typeface="Gotham Narrow Book" pitchFamily="2" charset="0"/>
              </a:rPr>
              <a:t>Using the unique ID or home address, individuals can call the toll-free Census Service Center to participate</a:t>
            </a:r>
          </a:p>
          <a:p>
            <a:pPr>
              <a:lnSpc>
                <a:spcPct val="125000"/>
              </a:lnSpc>
            </a:pPr>
            <a:r>
              <a:rPr lang="en-US" sz="2000" dirty="0">
                <a:latin typeface="Gotham Narrow Book" pitchFamily="2" charset="0"/>
              </a:rPr>
              <a:t>Mail:</a:t>
            </a:r>
          </a:p>
          <a:p>
            <a:pPr marL="342900" indent="-342900">
              <a:lnSpc>
                <a:spcPct val="125000"/>
              </a:lnSpc>
              <a:buFont typeface="Arial" panose="020B0604020202020204" pitchFamily="34" charset="0"/>
              <a:buChar char="•"/>
            </a:pPr>
            <a:r>
              <a:rPr lang="en-US" sz="2000" dirty="0">
                <a:latin typeface="Gotham Narrow Book" pitchFamily="2" charset="0"/>
              </a:rPr>
              <a:t>Unless specifically requested, mail surveys will only be sent to addresses identified as unlikely to participate, and to non-responders </a:t>
            </a:r>
          </a:p>
          <a:p>
            <a:pPr>
              <a:lnSpc>
                <a:spcPct val="125000"/>
              </a:lnSpc>
            </a:pPr>
            <a:r>
              <a:rPr lang="en-US" sz="2000" dirty="0">
                <a:latin typeface="Gotham Narrow Book" pitchFamily="2" charset="0"/>
              </a:rPr>
              <a:t>In-person:</a:t>
            </a:r>
          </a:p>
          <a:p>
            <a:pPr marL="342900" indent="-342900">
              <a:lnSpc>
                <a:spcPct val="125000"/>
              </a:lnSpc>
              <a:buFont typeface="Arial" panose="020B0604020202020204" pitchFamily="34" charset="0"/>
              <a:buChar char="•"/>
            </a:pPr>
            <a:r>
              <a:rPr lang="en-US" sz="2000" dirty="0">
                <a:latin typeface="Gotham Narrow Book" pitchFamily="2" charset="0"/>
              </a:rPr>
              <a:t>If a household has not responded by May, a Census taker will visit your home</a:t>
            </a:r>
          </a:p>
          <a:p>
            <a:pPr indent="1588">
              <a:lnSpc>
                <a:spcPct val="125000"/>
              </a:lnSpc>
            </a:pPr>
            <a:endParaRPr lang="en-US" sz="2200" dirty="0">
              <a:latin typeface="Gotham Narrow Book" pitchFamily="2" charset="0"/>
            </a:endParaRPr>
          </a:p>
          <a:p>
            <a:pPr indent="1588">
              <a:lnSpc>
                <a:spcPct val="125000"/>
              </a:lnSpc>
            </a:pPr>
            <a:endParaRPr lang="en-US" sz="2200" dirty="0">
              <a:latin typeface="Gotham Narrow Book" pitchFamily="2" charset="0"/>
            </a:endParaRPr>
          </a:p>
        </p:txBody>
      </p:sp>
    </p:spTree>
    <p:extLst>
      <p:ext uri="{BB962C8B-B14F-4D97-AF65-F5344CB8AC3E}">
        <p14:creationId xmlns:p14="http://schemas.microsoft.com/office/powerpoint/2010/main" val="3412817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D074894-0E99-894A-9B1A-0D7C79F5F6D7}"/>
              </a:ext>
            </a:extLst>
          </p:cNvPr>
          <p:cNvSpPr txBox="1"/>
          <p:nvPr/>
        </p:nvSpPr>
        <p:spPr>
          <a:xfrm>
            <a:off x="571500" y="307786"/>
            <a:ext cx="11040127" cy="461665"/>
          </a:xfrm>
          <a:prstGeom prst="rect">
            <a:avLst/>
          </a:prstGeom>
          <a:noFill/>
        </p:spPr>
        <p:txBody>
          <a:bodyPr wrap="square" rtlCol="0">
            <a:spAutoFit/>
          </a:bodyPr>
          <a:lstStyle/>
          <a:p>
            <a:r>
              <a:rPr lang="en-US" sz="2400" b="1" dirty="0">
                <a:solidFill>
                  <a:srgbClr val="63666A"/>
                </a:solidFill>
                <a:latin typeface="Gotham Narrow Bold" pitchFamily="2" charset="0"/>
              </a:rPr>
              <a:t>2020 </a:t>
            </a:r>
            <a:r>
              <a:rPr lang="en-US" sz="2400" b="1" cap="all" dirty="0">
                <a:solidFill>
                  <a:srgbClr val="63666A"/>
                </a:solidFill>
                <a:latin typeface="Gotham Narrow Bold" pitchFamily="2" charset="0"/>
              </a:rPr>
              <a:t>Census </a:t>
            </a:r>
            <a:r>
              <a:rPr lang="en-US" sz="2400" b="1" cap="all" dirty="0" smtClean="0">
                <a:solidFill>
                  <a:srgbClr val="63666A"/>
                </a:solidFill>
                <a:latin typeface="Gotham Narrow Bold" pitchFamily="2" charset="0"/>
              </a:rPr>
              <a:t>Questions</a:t>
            </a:r>
            <a:endParaRPr lang="en-US" sz="2400" b="1" cap="all" dirty="0">
              <a:solidFill>
                <a:srgbClr val="63666A"/>
              </a:solidFill>
              <a:latin typeface="Gotham Narrow Bold" pitchFamily="2" charset="0"/>
            </a:endParaRPr>
          </a:p>
        </p:txBody>
      </p:sp>
      <p:sp>
        <p:nvSpPr>
          <p:cNvPr id="12" name="TextBox 11">
            <a:extLst>
              <a:ext uri="{FF2B5EF4-FFF2-40B4-BE49-F238E27FC236}">
                <a16:creationId xmlns:a16="http://schemas.microsoft.com/office/drawing/2014/main" id="{B0E297CD-5450-7441-A033-60CDC02876B0}"/>
              </a:ext>
            </a:extLst>
          </p:cNvPr>
          <p:cNvSpPr txBox="1"/>
          <p:nvPr/>
        </p:nvSpPr>
        <p:spPr>
          <a:xfrm>
            <a:off x="876822" y="787566"/>
            <a:ext cx="10734804" cy="4256705"/>
          </a:xfrm>
          <a:prstGeom prst="rect">
            <a:avLst/>
          </a:prstGeom>
          <a:noFill/>
        </p:spPr>
        <p:txBody>
          <a:bodyPr wrap="square" rtlCol="0">
            <a:noAutofit/>
          </a:bodyPr>
          <a:lstStyle/>
          <a:p>
            <a:pPr marL="457200" indent="-457200">
              <a:lnSpc>
                <a:spcPct val="125000"/>
              </a:lnSpc>
              <a:buFont typeface="+mj-lt"/>
              <a:buAutoNum type="arabicPeriod"/>
            </a:pPr>
            <a:r>
              <a:rPr lang="en-US" sz="2200" dirty="0" smtClean="0">
                <a:latin typeface="Gotham Narrow Book" pitchFamily="2" charset="0"/>
              </a:rPr>
              <a:t>How many people are living or staying at your home on April 1, 2020?</a:t>
            </a:r>
          </a:p>
          <a:p>
            <a:pPr marL="457200" indent="-457200">
              <a:lnSpc>
                <a:spcPct val="125000"/>
              </a:lnSpc>
              <a:buFont typeface="+mj-lt"/>
              <a:buAutoNum type="arabicPeriod"/>
            </a:pPr>
            <a:r>
              <a:rPr lang="en-US" sz="2200" dirty="0" smtClean="0">
                <a:latin typeface="Gotham Narrow Book" pitchFamily="2" charset="0"/>
              </a:rPr>
              <a:t>Is your home owned or rented?</a:t>
            </a:r>
          </a:p>
          <a:p>
            <a:pPr marL="457200" indent="-457200">
              <a:lnSpc>
                <a:spcPct val="125000"/>
              </a:lnSpc>
              <a:buFont typeface="+mj-lt"/>
              <a:buAutoNum type="arabicPeriod"/>
            </a:pPr>
            <a:r>
              <a:rPr lang="en-US" sz="2200" dirty="0" smtClean="0">
                <a:latin typeface="Gotham Narrow Book" pitchFamily="2" charset="0"/>
              </a:rPr>
              <a:t>What is the sex of each person in your home?</a:t>
            </a:r>
          </a:p>
          <a:p>
            <a:pPr marL="457200" indent="-457200">
              <a:lnSpc>
                <a:spcPct val="125000"/>
              </a:lnSpc>
              <a:buFont typeface="+mj-lt"/>
              <a:buAutoNum type="arabicPeriod"/>
            </a:pPr>
            <a:r>
              <a:rPr lang="en-US" sz="2200" dirty="0" smtClean="0">
                <a:latin typeface="Gotham Narrow Book" pitchFamily="2" charset="0"/>
              </a:rPr>
              <a:t>What is the age of each person in your home?</a:t>
            </a:r>
          </a:p>
          <a:p>
            <a:pPr marL="457200" indent="-457200">
              <a:lnSpc>
                <a:spcPct val="125000"/>
              </a:lnSpc>
              <a:buFont typeface="+mj-lt"/>
              <a:buAutoNum type="arabicPeriod"/>
            </a:pPr>
            <a:r>
              <a:rPr lang="en-US" sz="2200" dirty="0" smtClean="0">
                <a:latin typeface="Gotham Narrow Book" pitchFamily="2" charset="0"/>
              </a:rPr>
              <a:t>What is the race of each person in your home?</a:t>
            </a:r>
          </a:p>
          <a:p>
            <a:pPr marL="457200" indent="-457200">
              <a:lnSpc>
                <a:spcPct val="125000"/>
              </a:lnSpc>
              <a:buFont typeface="+mj-lt"/>
              <a:buAutoNum type="arabicPeriod"/>
            </a:pPr>
            <a:r>
              <a:rPr lang="en-US" sz="2200" dirty="0" smtClean="0">
                <a:latin typeface="Gotham Narrow Book" pitchFamily="2" charset="0"/>
              </a:rPr>
              <a:t>Are any persons in your home of Hispanic, Latino or Spanish origin?</a:t>
            </a:r>
          </a:p>
          <a:p>
            <a:pPr marL="457200" indent="-457200">
              <a:lnSpc>
                <a:spcPct val="125000"/>
              </a:lnSpc>
              <a:buFont typeface="+mj-lt"/>
              <a:buAutoNum type="arabicPeriod"/>
            </a:pPr>
            <a:r>
              <a:rPr lang="en-US" sz="2200" dirty="0" smtClean="0">
                <a:latin typeface="Gotham Narrow Book" pitchFamily="2" charset="0"/>
              </a:rPr>
              <a:t>How are the persons in your home related?</a:t>
            </a:r>
            <a:endParaRPr lang="en-US" sz="2200" dirty="0">
              <a:latin typeface="Gotham Narrow Book" pitchFamily="2" charset="0"/>
            </a:endParaRPr>
          </a:p>
          <a:p>
            <a:pPr indent="1588">
              <a:lnSpc>
                <a:spcPct val="125000"/>
              </a:lnSpc>
            </a:pPr>
            <a:endParaRPr lang="en-US" sz="2200" dirty="0">
              <a:latin typeface="Gotham Narrow Book" pitchFamily="2" charset="0"/>
            </a:endParaRPr>
          </a:p>
        </p:txBody>
      </p:sp>
    </p:spTree>
    <p:extLst>
      <p:ext uri="{BB962C8B-B14F-4D97-AF65-F5344CB8AC3E}">
        <p14:creationId xmlns:p14="http://schemas.microsoft.com/office/powerpoint/2010/main" val="171825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D93D6E-F700-FB4D-8333-A087C39ACBA6}"/>
              </a:ext>
            </a:extLst>
          </p:cNvPr>
          <p:cNvSpPr txBox="1"/>
          <p:nvPr/>
        </p:nvSpPr>
        <p:spPr>
          <a:xfrm>
            <a:off x="584026" y="2898085"/>
            <a:ext cx="11040127" cy="2031325"/>
          </a:xfrm>
          <a:prstGeom prst="rect">
            <a:avLst/>
          </a:prstGeom>
          <a:noFill/>
        </p:spPr>
        <p:txBody>
          <a:bodyPr wrap="square" rtlCol="0">
            <a:spAutoFit/>
          </a:bodyPr>
          <a:lstStyle/>
          <a:p>
            <a:pPr algn="ctr"/>
            <a:r>
              <a:rPr lang="en-US" sz="6300" dirty="0" smtClean="0">
                <a:solidFill>
                  <a:srgbClr val="FB6400"/>
                </a:solidFill>
                <a:latin typeface="FjallaOne" panose="02000506040000020004" pitchFamily="2" charset="77"/>
              </a:rPr>
              <a:t>What’s the key role for Extension?</a:t>
            </a:r>
            <a:endParaRPr lang="en-US" sz="6300" dirty="0">
              <a:solidFill>
                <a:srgbClr val="FB6400"/>
              </a:solidFill>
              <a:latin typeface="FjallaOne" panose="02000506040000020004" pitchFamily="2" charset="77"/>
            </a:endParaRPr>
          </a:p>
        </p:txBody>
      </p:sp>
    </p:spTree>
    <p:extLst>
      <p:ext uri="{BB962C8B-B14F-4D97-AF65-F5344CB8AC3E}">
        <p14:creationId xmlns:p14="http://schemas.microsoft.com/office/powerpoint/2010/main" val="224154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nsion-PPT-2" id="{E807D4BB-9646-4EBE-B992-C884B8CA25D3}" vid="{A58EEE5B-AC8A-499E-A2E1-088C214F4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0F5E55C585DB41A8086B22A0BA3978" ma:contentTypeVersion="12" ma:contentTypeDescription="Create a new document." ma:contentTypeScope="" ma:versionID="a526b83bcfee6fd84cfb710f057456ee">
  <xsd:schema xmlns:xsd="http://www.w3.org/2001/XMLSchema" xmlns:xs="http://www.w3.org/2001/XMLSchema" xmlns:p="http://schemas.microsoft.com/office/2006/metadata/properties" xmlns:ns3="6d636ed6-4d22-4f9b-a70c-2b144907596b" xmlns:ns4="db382af5-41d1-4468-8b87-e2f8642e227d" targetNamespace="http://schemas.microsoft.com/office/2006/metadata/properties" ma:root="true" ma:fieldsID="b194897844178e75f74cb07577acc0c6" ns3:_="" ns4:_="">
    <xsd:import namespace="6d636ed6-4d22-4f9b-a70c-2b144907596b"/>
    <xsd:import namespace="db382af5-41d1-4468-8b87-e2f8642e227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636ed6-4d22-4f9b-a70c-2b1449075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82af5-41d1-4468-8b87-e2f8642e227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874C4A-1E52-464B-8387-C86EAF46048D}">
  <ds:schemaRefs>
    <ds:schemaRef ds:uri="db382af5-41d1-4468-8b87-e2f8642e227d"/>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6d636ed6-4d22-4f9b-a70c-2b144907596b"/>
    <ds:schemaRef ds:uri="http://purl.org/dc/dcmitype/"/>
    <ds:schemaRef ds:uri="http://purl.org/dc/elements/1.1/"/>
  </ds:schemaRefs>
</ds:datastoreItem>
</file>

<file path=customXml/itemProps2.xml><?xml version="1.0" encoding="utf-8"?>
<ds:datastoreItem xmlns:ds="http://schemas.openxmlformats.org/officeDocument/2006/customXml" ds:itemID="{0825B33E-1BAE-4358-9448-5F27E1F63E2B}">
  <ds:schemaRefs>
    <ds:schemaRef ds:uri="http://schemas.microsoft.com/sharepoint/v3/contenttype/forms"/>
  </ds:schemaRefs>
</ds:datastoreItem>
</file>

<file path=customXml/itemProps3.xml><?xml version="1.0" encoding="utf-8"?>
<ds:datastoreItem xmlns:ds="http://schemas.openxmlformats.org/officeDocument/2006/customXml" ds:itemID="{7AD7861F-B27F-4AED-8C05-3CA98C88C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636ed6-4d22-4f9b-a70c-2b144907596b"/>
    <ds:schemaRef ds:uri="db382af5-41d1-4468-8b87-e2f8642e2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Extension-PPT-2</Template>
  <TotalTime>1668</TotalTime>
  <Words>1939</Words>
  <Application>Microsoft Office PowerPoint</Application>
  <PresentationFormat>Widescreen</PresentationFormat>
  <Paragraphs>198</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FjallaOne</vt:lpstr>
      <vt:lpstr>Gotham Narrow Bold</vt:lpstr>
      <vt:lpstr>Gotham Narrow Book</vt:lpstr>
      <vt:lpstr>Rubik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Shideler, Dave</dc:creator>
  <cp:lastModifiedBy>Spradlin, Cassidy D</cp:lastModifiedBy>
  <cp:revision>44</cp:revision>
  <cp:lastPrinted>2020-01-07T00:05:18Z</cp:lastPrinted>
  <dcterms:created xsi:type="dcterms:W3CDTF">2019-12-19T13:03:42Z</dcterms:created>
  <dcterms:modified xsi:type="dcterms:W3CDTF">2021-04-06T18:40:35Z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0x010100560F5E55C585DB41A8086B22A0BA3978</vt:lpwstr>
  </property>
</Properties>
</file>