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4" r:id="rId2"/>
    <p:sldId id="406" r:id="rId3"/>
    <p:sldId id="409" r:id="rId4"/>
    <p:sldId id="412" r:id="rId5"/>
    <p:sldId id="418" r:id="rId6"/>
    <p:sldId id="420" r:id="rId7"/>
    <p:sldId id="310" r:id="rId8"/>
    <p:sldId id="314" r:id="rId9"/>
    <p:sldId id="426" r:id="rId10"/>
    <p:sldId id="417" r:id="rId11"/>
    <p:sldId id="428" r:id="rId12"/>
    <p:sldId id="430" r:id="rId13"/>
    <p:sldId id="429" r:id="rId14"/>
    <p:sldId id="433" r:id="rId15"/>
    <p:sldId id="434" r:id="rId16"/>
    <p:sldId id="435" r:id="rId17"/>
    <p:sldId id="438" r:id="rId18"/>
    <p:sldId id="432" r:id="rId19"/>
    <p:sldId id="431" r:id="rId20"/>
    <p:sldId id="439" r:id="rId21"/>
    <p:sldId id="441" r:id="rId22"/>
    <p:sldId id="440" r:id="rId23"/>
    <p:sldId id="444" r:id="rId24"/>
    <p:sldId id="442" r:id="rId25"/>
    <p:sldId id="445" r:id="rId26"/>
    <p:sldId id="443" r:id="rId27"/>
    <p:sldId id="446" r:id="rId28"/>
    <p:sldId id="447" r:id="rId29"/>
    <p:sldId id="437" r:id="rId30"/>
    <p:sldId id="436" r:id="rId31"/>
    <p:sldId id="449" r:id="rId32"/>
    <p:sldId id="450" r:id="rId33"/>
    <p:sldId id="452" r:id="rId34"/>
    <p:sldId id="451" r:id="rId35"/>
    <p:sldId id="453" r:id="rId36"/>
    <p:sldId id="454" r:id="rId37"/>
    <p:sldId id="410" r:id="rId38"/>
    <p:sldId id="263" r:id="rId3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FB64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78947" autoAdjust="0"/>
  </p:normalViewPr>
  <p:slideViewPr>
    <p:cSldViewPr snapToGrid="0" snapToObjects="1">
      <p:cViewPr varScale="1">
        <p:scale>
          <a:sx n="68" d="100"/>
          <a:sy n="68" d="100"/>
        </p:scale>
        <p:origin x="240" y="72"/>
      </p:cViewPr>
      <p:guideLst>
        <p:guide orient="horz" pos="2544"/>
        <p:guide pos="360"/>
      </p:guideLst>
    </p:cSldViewPr>
  </p:slideViewPr>
  <p:outlineViewPr>
    <p:cViewPr>
      <p:scale>
        <a:sx n="100" d="100"/>
        <a:sy n="100" d="100"/>
      </p:scale>
      <p:origin x="0" y="-51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 snapToGrid="0" snapToObjects="1">
      <p:cViewPr varScale="1">
        <p:scale>
          <a:sx n="73" d="100"/>
          <a:sy n="73" d="100"/>
        </p:scale>
        <p:origin x="306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1353CF-60CA-4CD3-B8F8-E5C656F0D197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E80F670-D76B-49A3-BE29-47C81D1A1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we can apply for both for a program, these are not the same. Make sure attendees sign the correct sign-in sheet.</a:t>
            </a:r>
          </a:p>
          <a:p>
            <a:r>
              <a:rPr lang="en-US" dirty="0"/>
              <a:t>CCA CEU Application: https://www.certifiedcropadviser.org/education-ceus/offer-ceus </a:t>
            </a:r>
          </a:p>
          <a:p>
            <a:r>
              <a:rPr lang="en-US" dirty="0"/>
              <a:t>CCA CEU Application Guide: https://www.certifiedcropadviser.org/files/certifiedcropadviser/continuing-education/offer-ceus/ceu-application-tutorial-2014.pdf </a:t>
            </a:r>
          </a:p>
          <a:p>
            <a:r>
              <a:rPr lang="en-US" dirty="0"/>
              <a:t>The OSU contact for CCA CEUs is Dr. </a:t>
            </a:r>
            <a:r>
              <a:rPr lang="en-US" dirty="0" err="1"/>
              <a:t>Hailin</a:t>
            </a:r>
            <a:r>
              <a:rPr lang="en-US" dirty="0"/>
              <a:t> Zhang</a:t>
            </a:r>
          </a:p>
          <a:p>
            <a:r>
              <a:rPr lang="en-US" dirty="0"/>
              <a:t>The rest of the PPT will be about ODAFF CEUs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33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Currently Megan Parker with ODAFF and Kevin Shelton with OSU.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65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9. Worker Protection will only apply to categories Ag Plant, Nursery/Greenhouse, and Forestry. </a:t>
            </a:r>
          </a:p>
          <a:p>
            <a:r>
              <a:rPr lang="en-US" dirty="0"/>
              <a:t>Pesticides include insecticides, herbicides, fungicides, rodenticides, etc. </a:t>
            </a:r>
          </a:p>
          <a:p>
            <a:r>
              <a:rPr lang="en-US" dirty="0"/>
              <a:t>When planning your program, keep in mind the audience you plan to target.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Typically, ODAFF will always keep it to whole numbers. Rarely will they grant 0.5 CEUs. </a:t>
            </a:r>
          </a:p>
          <a:p>
            <a:r>
              <a:rPr lang="en-US" dirty="0"/>
              <a:t>Since CCA CEUs can be 0.5, some get confused why ODAFF doesn’t do it too.</a:t>
            </a:r>
          </a:p>
          <a:p>
            <a:r>
              <a:rPr lang="en-US" dirty="0"/>
              <a:t>The whole program doesn’t have to be about getting CEUs, maybe 1hr for CEU out of a 3hr program for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99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5 years, or end of current cycle.</a:t>
            </a:r>
          </a:p>
          <a:p>
            <a:r>
              <a:rPr lang="en-US" dirty="0"/>
              <a:t>Attendees can only get credit once even if they attend the same meeting somewhere else.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5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rarely needed, but an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getting close to your meeting and haven’t got an email, sometimes it will show up first on </a:t>
            </a:r>
            <a:r>
              <a:rPr lang="en-US" dirty="0" err="1"/>
              <a:t>KellySolutions</a:t>
            </a:r>
            <a:r>
              <a:rPr lang="en-US" dirty="0"/>
              <a:t>. So you can check it to see if you’ve been approved.</a:t>
            </a:r>
          </a:p>
          <a:p>
            <a:r>
              <a:rPr lang="en-US" dirty="0"/>
              <a:t>There is a blank sign-in sheet on the ODAFF webpage you can use if you haven’t got approved prior to your meeting.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04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Third party hosting site for ODAFF.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81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B6400"/>
                </a:solidFill>
                <a:effectLst/>
                <a:uLnTx/>
                <a:uFillTx/>
                <a:latin typeface="FjallaOne" panose="02000506040000020004" pitchFamily="2" charset="77"/>
                <a:ea typeface="+mn-ea"/>
                <a:cs typeface="+mn-cs"/>
              </a:rPr>
              <a:t>kellysolutions.com/OK/applicators/courses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0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checking with ODAFF about potential previous accounts. You might provide who the previous couple of educators were for your county.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6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First thing to do is become a sponsor.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3 out of 5 years only pertains to applicators that are in the full 5 year cycle.</a:t>
            </a:r>
          </a:p>
          <a:p>
            <a:r>
              <a:rPr lang="en-US" dirty="0"/>
              <a:t>There reason for mentioning it, is because AG Plant and Private applicators need to start getting CEUs in 2021.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14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Sponsoring Agency/Company: ex “Garfield County Extension”</a:t>
            </a:r>
          </a:p>
          <a:p>
            <a:r>
              <a:rPr lang="en-US" dirty="0"/>
              <a:t>CV probably not needed but helps. Resume might be a substitute?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97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clicking on “Submit a Course” you will be brought to the sign-in page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2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logging in, you see all your previous courses. </a:t>
            </a:r>
          </a:p>
          <a:p>
            <a:r>
              <a:rPr lang="en-US" dirty="0"/>
              <a:t>Scroll to the bottom to Submit a New Course.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8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brief but detailed. When reviewing this, they want it to be about pesticides/application/</a:t>
            </a:r>
            <a:r>
              <a:rPr lang="en-US" dirty="0" err="1"/>
              <a:t>etc</a:t>
            </a:r>
            <a:r>
              <a:rPr lang="en-US" dirty="0"/>
              <a:t> not agronomics. </a:t>
            </a:r>
          </a:p>
          <a:p>
            <a:r>
              <a:rPr lang="en-US" dirty="0"/>
              <a:t>If adding multiple talks together to get to a whole CEU number, be careful about the character limit in some boxes. Also, I usually number the presentations &amp; speakers.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0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Summary of previous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1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87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select 15-Core, it’s on there by mistake.</a:t>
            </a:r>
          </a:p>
          <a:p>
            <a:r>
              <a:rPr lang="en-US" dirty="0"/>
              <a:t>I usually do 10-Demo &amp; Research and 1A-Ag Plant for the programs I do.</a:t>
            </a:r>
          </a:p>
          <a:p>
            <a:r>
              <a:rPr lang="en-US" dirty="0"/>
              <a:t>1A-Ag Plant currently automatically gets approved from Private Applicators.</a:t>
            </a:r>
          </a:p>
          <a:p>
            <a:r>
              <a:rPr lang="en-US" dirty="0"/>
              <a:t>Private Applicators maybe added in the future. </a:t>
            </a:r>
          </a:p>
          <a:p>
            <a:r>
              <a:rPr lang="en-US" dirty="0"/>
              <a:t>If it’s a broad topic like Sprayer Calibration, several categories could be selected. Ex: If an farmer attendee also sprays for the county, they would be very pleased to see Right-of-Way being offered.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0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Uploading an Agenda with start/end times for each speaker is always a great addition. Even if that document isn’t used to advertise for the event or shared publicly.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7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Approval isn’t an all or nothing. They might approve it, but with fewer CEUs or categories. </a:t>
            </a:r>
          </a:p>
          <a:p>
            <a:r>
              <a:rPr lang="en-US" dirty="0"/>
              <a:t>ODAFF once told me the Certified Applicator # (CA #) isn’t needed if they can read the name and phone number, but Kevin Shelton said he was told to substitute your Driver’s License # (DL #) instead.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applicators were not allowed to get CEUs until 2020. Delayed roll-out on ODAFF’s part. </a:t>
            </a:r>
          </a:p>
          <a:p>
            <a:r>
              <a:rPr lang="en-US" dirty="0"/>
              <a:t>All categories expire Dec 31</a:t>
            </a:r>
            <a:r>
              <a:rPr lang="en-US" baseline="30000" dirty="0"/>
              <a:t>st</a:t>
            </a:r>
            <a:r>
              <a:rPr lang="en-US" dirty="0"/>
              <a:t> of the year listed, regardless of when applicator became certified.</a:t>
            </a:r>
          </a:p>
          <a:p>
            <a:r>
              <a:rPr lang="en-US" dirty="0"/>
              <a:t>CEU/year doesn’t mean you need that many every year, just to calculate what the total amount is needed. </a:t>
            </a:r>
          </a:p>
          <a:p>
            <a:r>
              <a:rPr lang="en-US" dirty="0"/>
              <a:t>Max CEU is set regardless of when applicator became certified. Based on ~1/2 total for 5 </a:t>
            </a:r>
            <a:r>
              <a:rPr lang="en-US" dirty="0" err="1"/>
              <a:t>yr</a:t>
            </a:r>
            <a:r>
              <a:rPr lang="en-US" dirty="0"/>
              <a:t> cycle.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38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blank ODAFF CUE sign-in sheet. Also available on the ODAFF webpage.</a:t>
            </a:r>
          </a:p>
          <a:p>
            <a:r>
              <a:rPr lang="en-US" dirty="0"/>
              <a:t>Print/bring enough copies for the anticipated attendance. Only 21 slots per page.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4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very least just email the sign-in sheets, but including the other documents helps them confirm what the course was. </a:t>
            </a:r>
          </a:p>
          <a:p>
            <a:r>
              <a:rPr lang="en-US" dirty="0"/>
              <a:t>We always recommend applicators keep track of their own CEU, and contact ODAFF if there are any discrepancies.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55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58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Tons of useful links for applicators.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63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0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Exams for the new category cycles are usually available in the fall (Sept/Oct) on expiration years.  </a:t>
            </a:r>
          </a:p>
          <a:p>
            <a:r>
              <a:rPr lang="en-US" dirty="0"/>
              <a:t>There was a compete CEU Chart on ODAFF webpage, I can’t find it on the new webpage.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2 options to recertify as a Private applicator</a:t>
            </a:r>
          </a:p>
          <a:p>
            <a:r>
              <a:rPr lang="en-US" dirty="0"/>
              <a:t>First time to ever allow Private applicators the option to get CEUs</a:t>
            </a:r>
          </a:p>
          <a:p>
            <a:r>
              <a:rPr lang="en-US" dirty="0"/>
              <a:t>This is the MAIN reason for this presentation, need to start getting CEUs in 2021.</a:t>
            </a:r>
          </a:p>
          <a:p>
            <a:pPr defTabSz="966612">
              <a:defRPr/>
            </a:pPr>
            <a:r>
              <a:rPr lang="en-US" dirty="0"/>
              <a:t>Meetings that offer category 1a Ag Plant CEUs will automatically apply for Private Applicators.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track of you own CEU records. Meeting host, date, and location at least. </a:t>
            </a:r>
          </a:p>
          <a:p>
            <a:r>
              <a:rPr lang="en-US" dirty="0"/>
              <a:t>Legibly add your info to sign-in sheets.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0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open opportunities to host joint programs with ag businesses in your county.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0F670-D76B-49A3-BE29-47C81D1A15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5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8BFFB-A540-6648-9625-4836B6231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73EC4-0299-014F-AB63-5613D710F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F94B0-DB87-5A47-AE2A-0E1D86F6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B195-33B6-C54F-918A-7B248F91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8E47-E1D2-464F-84C8-7CF125C7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339E2-8162-854A-9785-5C0F887B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9A83B-A163-C845-9E2F-242B3E72F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71843-8078-8E4F-8AC3-9CABB3CE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168B9-963D-5547-88F3-E66B2102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0DBA-6DFD-EC49-89EB-D72108C3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A7D84-2420-C449-A619-DE23F7AE4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89566-ACC1-2E48-8FA3-7D191784C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F448E-F29F-884C-AD6B-D96AC7BC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AC67-CC10-C84A-A4CE-4B65A7F9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15D-9921-8940-8B6B-19FEC38D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DAAAF-162B-764C-9165-99A03925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5F611-392F-DE4F-869D-D71D33C9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88EED-AC6C-364B-9B86-E7777D62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5717A-C572-9F4A-8C49-35876F4BA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19E1-DD71-9048-A713-8333C81F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169D8-0C4B-4C49-954B-B50510DC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C253F-263A-9548-A099-C98753CC6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C5EEA-A592-FA4D-B776-28DE6814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8A7AD-6FAE-E047-B091-0E5E743A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A0334-B68E-0644-8F59-DB61E640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E8FA-CF49-3F41-A16F-3BCB1848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15DF-683F-CA4F-B72E-077596B1A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B0DF0-3BB7-4A45-AAED-0ED87981F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C2B11-07E0-AA49-8CAB-02F7E3B0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39DF7-CBF9-E74C-B379-C9291CD34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7A2C5-C891-D84D-9269-2CE5A7DE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1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0516-810D-3146-A79C-F110832A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1F2ED-DA19-0147-86CB-F0059663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B8081-56DC-E84A-92B5-98898A06C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6D4B9-57CA-A545-B68A-D59E61081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29C2E1-3752-6148-A1AE-8BD5EED32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DC856-1C30-9A45-A8B9-2CBD4963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0F0AE-49BE-2041-8FD8-B825604C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92C59-772A-6242-81EB-4F2695D4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B5D2-BF11-1047-9083-119184BF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0279-DC95-1944-A206-6B077F0A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981DB-E2D7-EA48-82BE-628C37BE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B7645-C9C2-1E48-A9C3-BFF2634E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9D316-3D33-5145-854C-38AAD7F3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8E516-C2C9-9148-83F9-7F7F6446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85027-4659-ED4A-AEC6-1B447F65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5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3B70-3B6B-7C46-932B-D8202847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E4202-47F6-374E-B56D-13004790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41383-C902-B745-815D-A6E6B8C6A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057A3-65A5-ED42-98E3-7340343E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BEA6D-495E-754E-9B75-49BF9C70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1FE09-6AC0-B648-BB6F-7210AA6C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CC57-A14E-2145-A748-1258E07D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B45EF-9D37-2641-927E-67A6D4CF4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1C982-4DDE-BC40-9231-AEAFF2CC4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DD25F-1CC5-814E-A0F3-7D4E5816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9E17A-3562-B641-B9A8-6360810D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FDCFE-5830-8541-81C5-9937B204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27420-8314-BA4E-BA14-76D22FE5E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39A44-6E65-7546-A1B9-B02089564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23C7D-B11C-8E43-A742-35D7D77F5333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4D054-124A-2040-A81D-AB921CEAC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B41D-D4B6-FD40-8C8E-00FA624578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328C7BD-97E0-8746-BE4A-081D2E08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30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gan.Parker@ag.ok.g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bbie.Mandrell@ag.ok.gov" TargetMode="External"/><Relationship Id="rId4" Type="http://schemas.openxmlformats.org/officeDocument/2006/relationships/hyperlink" Target="mailto:Megan.parker@ag.ok.g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microsoft.com/office/2007/relationships/hdphoto" Target="../media/hdphoto2.wdp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81A51A-3168-024C-AD87-56547AE479AD}"/>
              </a:ext>
            </a:extLst>
          </p:cNvPr>
          <p:cNvSpPr txBox="1"/>
          <p:nvPr/>
        </p:nvSpPr>
        <p:spPr>
          <a:xfrm>
            <a:off x="3721307" y="2678617"/>
            <a:ext cx="821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FjallaOne" panose="02000506040000020004" pitchFamily="2" charset="77"/>
              </a:rPr>
              <a:t>How to Apply for CEUs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1FAA6-B02C-0841-8093-DB5B5E2D753C}"/>
              </a:ext>
            </a:extLst>
          </p:cNvPr>
          <p:cNvSpPr txBox="1"/>
          <p:nvPr/>
        </p:nvSpPr>
        <p:spPr>
          <a:xfrm>
            <a:off x="3867462" y="3693084"/>
            <a:ext cx="79223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Gotham Narrow Bold" pitchFamily="2" charset="0"/>
                <a:cs typeface="Rubik" panose="02000604000000020004" pitchFamily="2" charset="-79"/>
              </a:rPr>
              <a:t>Josh Bushong, Area Extension Agronomist</a:t>
            </a:r>
          </a:p>
        </p:txBody>
      </p:sp>
    </p:spTree>
    <p:extLst>
      <p:ext uri="{BB962C8B-B14F-4D97-AF65-F5344CB8AC3E}">
        <p14:creationId xmlns:p14="http://schemas.microsoft.com/office/powerpoint/2010/main" val="230173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Why Should OCES Offer CEUs?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New need, Private Applicators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Potential audience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 increase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Add more content to a program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Could be made into an entire program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5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Who can Offer ODAFF CEUs?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Anyone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 offering an educational program</a:t>
            </a: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OCES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Chemical Companies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Co-ops / Elevator Associations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Farm / Feed Stores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3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35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Where can ODAFF CEUs be Offered?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In-state or adjacent </a:t>
            </a: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Out-of-state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Apply for ODAFF CEUs if you are part of the program and know OK Pesticide Applicators plan to attend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Who Approves ODAFF CEUs?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ODAFF Pesticide Program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Plant Industry &amp; Consumer Services Div.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OSU Pesticide Safety Education Program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Gotham Narrow Book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What Qualifies for an ODAFF CEU?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310551" y="1704875"/>
            <a:ext cx="11615837" cy="4023065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</a:rPr>
              <a:t>Laws &amp; Regulations</a:t>
            </a:r>
          </a:p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Pesticides (formulation,  labeling, handling, etc.)</a:t>
            </a:r>
          </a:p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Application Equip/</a:t>
            </a:r>
            <a:r>
              <a:rPr lang="en-US" sz="3600" dirty="0" err="1">
                <a:solidFill>
                  <a:prstClr val="black"/>
                </a:solidFill>
                <a:latin typeface="Gotham Narrow Book" pitchFamily="2" charset="0"/>
              </a:rPr>
              <a:t>Calib</a:t>
            </a: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.</a:t>
            </a:r>
          </a:p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Pests &amp; IPM</a:t>
            </a:r>
          </a:p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ID of Hazardous Areas</a:t>
            </a:r>
          </a:p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Drift Prevention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Endangered Species</a:t>
            </a:r>
          </a:p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Groundwater Protection</a:t>
            </a:r>
          </a:p>
          <a:p>
            <a:pPr marL="742950" marR="0" lvl="0" indent="-74295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Gotham Narrow Book" pitchFamily="2" charset="0"/>
              </a:rPr>
              <a:t>Worker Protection</a:t>
            </a:r>
          </a:p>
        </p:txBody>
      </p:sp>
    </p:spTree>
    <p:extLst>
      <p:ext uri="{BB962C8B-B14F-4D97-AF65-F5344CB8AC3E}">
        <p14:creationId xmlns:p14="http://schemas.microsoft.com/office/powerpoint/2010/main" val="298667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How long is a ODAFF CEU?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1 CEU = 1 hour of approved Program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50 minute minimum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Add talks together to get needed length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	2-30 minute talks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3-20 minute talks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0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Reoccurring Meetings?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No problem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Enter first date/location on submission form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Add other dates/locations after submission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Up to 5 years after date of approval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3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Appeal the # of assigned CEUs?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Three-person review committee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OSU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ODAFF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Certified applicator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1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575936" y="2155135"/>
            <a:ext cx="11040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B6400"/>
                </a:solidFill>
                <a:latin typeface="FjallaOne" panose="02000506040000020004" pitchFamily="2" charset="77"/>
              </a:rPr>
              <a:t>Applying for ODAFF CEUs</a:t>
            </a:r>
          </a:p>
        </p:txBody>
      </p:sp>
    </p:spTree>
    <p:extLst>
      <p:ext uri="{BB962C8B-B14F-4D97-AF65-F5344CB8AC3E}">
        <p14:creationId xmlns:p14="http://schemas.microsoft.com/office/powerpoint/2010/main" val="270482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Applying for ODAFF CEUs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Online submission process only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Emailed approval or checked online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At least 2 weeks in advance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6+ weeks if event will be advertised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Retroactive approval is an option, not ideal</a:t>
            </a: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575936" y="2155135"/>
            <a:ext cx="11040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B6400"/>
                </a:solidFill>
                <a:latin typeface="FjallaOne" panose="02000506040000020004" pitchFamily="2" charset="77"/>
              </a:rPr>
              <a:t>What are CEUs</a:t>
            </a:r>
          </a:p>
        </p:txBody>
      </p:sp>
    </p:spTree>
    <p:extLst>
      <p:ext uri="{BB962C8B-B14F-4D97-AF65-F5344CB8AC3E}">
        <p14:creationId xmlns:p14="http://schemas.microsoft.com/office/powerpoint/2010/main" val="3746029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215900" y="538619"/>
            <a:ext cx="11760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Webpage to Apply for ODAFF CEU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0" y="19299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FB6400"/>
                </a:solidFill>
                <a:effectLst/>
                <a:uLnTx/>
                <a:uFillTx/>
                <a:latin typeface="FjallaOne" panose="02000506040000020004" pitchFamily="2" charset="77"/>
                <a:ea typeface="+mn-ea"/>
                <a:cs typeface="+mn-cs"/>
              </a:rPr>
              <a:t>kellysolutions.com/OK/applicators/courses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02D88-4FC6-46F3-AF87-EF99BD6DD182}"/>
              </a:ext>
            </a:extLst>
          </p:cNvPr>
          <p:cNvSpPr txBox="1"/>
          <p:nvPr/>
        </p:nvSpPr>
        <p:spPr>
          <a:xfrm>
            <a:off x="438410" y="3429000"/>
            <a:ext cx="11315179" cy="1924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397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215900" y="538619"/>
            <a:ext cx="11760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Webpage to Apply for ODAFF CEU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3A6B4-B59F-47FA-91C0-D9C030B93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1504122"/>
            <a:ext cx="8629650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946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Register to Become a Sponsor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Every OCES office should have their own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“Garfield County Extension”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Keep # and Password in known location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Transferable to new educators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Call/email ODAFF to see if account exists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9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215900" y="538619"/>
            <a:ext cx="11760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00" b="1" dirty="0">
                <a:solidFill>
                  <a:srgbClr val="63666A"/>
                </a:solidFill>
                <a:latin typeface="Gotham Narrow Bold" pitchFamily="2" charset="0"/>
              </a:rPr>
              <a:t>Creating a Sponsor Account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otham Narrow Bold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3A6B4-B59F-47FA-91C0-D9C030B93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1504122"/>
            <a:ext cx="8629650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A305A4-41C5-48CA-A3CF-C7089ACE7E76}"/>
              </a:ext>
            </a:extLst>
          </p:cNvPr>
          <p:cNvCxnSpPr>
            <a:cxnSpLocks/>
          </p:cNvCxnSpPr>
          <p:nvPr/>
        </p:nvCxnSpPr>
        <p:spPr>
          <a:xfrm flipH="1">
            <a:off x="6573329" y="4968815"/>
            <a:ext cx="1500154" cy="0"/>
          </a:xfrm>
          <a:prstGeom prst="straightConnector1">
            <a:avLst/>
          </a:prstGeom>
          <a:ln w="1333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7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5CEA74-1584-4364-AA2B-7A569BDEC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83" y="0"/>
            <a:ext cx="11179834" cy="68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09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215900" y="538619"/>
            <a:ext cx="11760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Submitting a Course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3A6B4-B59F-47FA-91C0-D9C030B93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4" y="1504122"/>
            <a:ext cx="8629650" cy="53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9F7438-BED2-48DA-9F4A-270A1D076109}"/>
              </a:ext>
            </a:extLst>
          </p:cNvPr>
          <p:cNvCxnSpPr>
            <a:cxnSpLocks/>
          </p:cNvCxnSpPr>
          <p:nvPr/>
        </p:nvCxnSpPr>
        <p:spPr>
          <a:xfrm flipH="1">
            <a:off x="6930168" y="4634278"/>
            <a:ext cx="1500154" cy="0"/>
          </a:xfrm>
          <a:prstGeom prst="straightConnector1">
            <a:avLst/>
          </a:prstGeom>
          <a:ln w="1333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Logging in to Account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88CDD-9853-40BF-A862-56DCCFD8C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391" y="1369616"/>
            <a:ext cx="10119683" cy="521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24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Submitting a new Course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58604-6024-4FC4-951F-FD534DFD1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60" y="1369616"/>
            <a:ext cx="10201740" cy="525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6C0AF3-EB5E-424D-92A7-D4E459B30ACF}"/>
              </a:ext>
            </a:extLst>
          </p:cNvPr>
          <p:cNvCxnSpPr>
            <a:cxnSpLocks/>
          </p:cNvCxnSpPr>
          <p:nvPr/>
        </p:nvCxnSpPr>
        <p:spPr>
          <a:xfrm flipV="1">
            <a:off x="1159725" y="4598508"/>
            <a:ext cx="1131534" cy="606795"/>
          </a:xfrm>
          <a:prstGeom prst="straightConnector1">
            <a:avLst/>
          </a:prstGeom>
          <a:ln w="1333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1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FED0BD-77FA-45DE-9D23-F41F770CD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87" y="0"/>
            <a:ext cx="961622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049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Info Needed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86261" y="1497843"/>
            <a:ext cx="11040128" cy="4308969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</a:rPr>
              <a:t>Meeting title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Gotham Narrow Book" pitchFamily="2" charset="0"/>
              </a:rPr>
              <a:t>Presentation titles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Gotham Narrow Book" pitchFamily="2" charset="0"/>
              </a:rPr>
              <a:t>Date of presentation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</a:rPr>
              <a:t>Open to Public?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Gotham Narrow Book" pitchFamily="2" charset="0"/>
              </a:rPr>
              <a:t>Is there a fee?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</a:rPr>
              <a:t>Presentation times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solidFill>
                <a:prstClr val="black"/>
              </a:solidFill>
              <a:latin typeface="Gotham Narrow Book" pitchFamily="2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Gotham Narrow Book" pitchFamily="2" charset="0"/>
              </a:rPr>
              <a:t>Presentation location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</a:rPr>
              <a:t>Presentation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</a:rPr>
              <a:t> summary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Gotham Narrow Book" pitchFamily="2" charset="0"/>
              </a:rPr>
              <a:t>Speaker name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</a:rPr>
              <a:t>Speaker bio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Gotham Narrow Book" pitchFamily="2" charset="0"/>
              </a:rPr>
              <a:t>Presentation length (m)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</a:rPr>
              <a:t>Categories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51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Continuing Education Units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064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ODAFF Certified Pesticide Applicator CEUs</a:t>
            </a:r>
            <a:endParaRPr lang="en-US" sz="4400" dirty="0">
              <a:solidFill>
                <a:prstClr val="black"/>
              </a:solidFill>
              <a:latin typeface="Gotham Narrow Book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Certified Crop Advisor (CCA) CEUs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B5FBE-39AC-4086-B4F7-4A389F65B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34" y="3101419"/>
            <a:ext cx="2735976" cy="2683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AB1CE-CE06-44FF-A233-D0B4E82D3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650" y="3419438"/>
            <a:ext cx="5632954" cy="19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1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Listing Topics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Character limits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List all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 topics that might get approved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Description of the content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Relative value for meeting ODAFF standards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4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78B1F-E816-41FB-95F5-1C1B15DB0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368" y="0"/>
            <a:ext cx="81172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344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Upload Agenda, add Date/Location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00A23-4AF0-4A42-98D0-6FEA0263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97" y="1975276"/>
            <a:ext cx="11326406" cy="290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794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Once Approved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Emailed approval letter &amp; sign-in sheet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Ask attendees to write legibly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Print not cursive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OK not to have C.A. #, just don’t guess!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Use DL # Instead</a:t>
            </a:r>
          </a:p>
        </p:txBody>
      </p:sp>
    </p:spTree>
    <p:extLst>
      <p:ext uri="{BB962C8B-B14F-4D97-AF65-F5344CB8AC3E}">
        <p14:creationId xmlns:p14="http://schemas.microsoft.com/office/powerpoint/2010/main" val="6250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F1BA4-0EAE-4917-97E1-382A947B8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97" y="295102"/>
            <a:ext cx="11543005" cy="626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44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Sending in Documents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A6400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Megan.Parker@ag.ok.gov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A6400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Email documents promptly after meeting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Attach copies/scans of sign-in sheets, approval letter, and agenda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ODAFF posting CEUs can take awhile</a:t>
            </a:r>
          </a:p>
        </p:txBody>
      </p:sp>
    </p:spTree>
    <p:extLst>
      <p:ext uri="{BB962C8B-B14F-4D97-AF65-F5344CB8AC3E}">
        <p14:creationId xmlns:p14="http://schemas.microsoft.com/office/powerpoint/2010/main" val="62906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04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ODAFF Contacts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049567" cy="4749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Megan Parker, Pesticide Prog. Admin.</a:t>
            </a:r>
          </a:p>
          <a:p>
            <a:pPr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405-522-5972</a:t>
            </a:r>
          </a:p>
          <a:p>
            <a:pPr>
              <a:spcAft>
                <a:spcPts val="1200"/>
              </a:spcAft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A6400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Megan.Parker@ag.ok.gov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A6400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Debbie </a:t>
            </a:r>
            <a:r>
              <a:rPr lang="en-US" sz="4400" dirty="0" err="1">
                <a:solidFill>
                  <a:prstClr val="black"/>
                </a:solidFill>
                <a:latin typeface="Gotham Narrow Book" pitchFamily="2" charset="0"/>
              </a:rPr>
              <a:t>Mandrell</a:t>
            </a: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, CPS Division, CEU contact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405-522-5949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	</a:t>
            </a:r>
            <a:r>
              <a:rPr lang="en-US" sz="4400" dirty="0">
                <a:solidFill>
                  <a:srgbClr val="FA6400"/>
                </a:solidFill>
                <a:latin typeface="Gotham Narrow Book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Debbie.Mandrell@ag.ok.gov</a:t>
            </a:r>
            <a:r>
              <a:rPr lang="en-US" sz="4400" dirty="0">
                <a:solidFill>
                  <a:srgbClr val="FA6400"/>
                </a:solidFill>
                <a:latin typeface="Gotham Narrow Book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dirty="0">
              <a:solidFill>
                <a:prstClr val="black"/>
              </a:solidFill>
              <a:latin typeface="Gotham Narrow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46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197214" y="538619"/>
            <a:ext cx="11797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Visit OSU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Pesticide Safety Education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for more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0" y="311695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B6400"/>
                </a:solidFill>
                <a:effectLst/>
                <a:uLnTx/>
                <a:uFillTx/>
                <a:latin typeface="FjallaOne" panose="02000506040000020004" pitchFamily="2" charset="77"/>
                <a:ea typeface="+mn-ea"/>
                <a:cs typeface="+mn-cs"/>
              </a:rPr>
              <a:t>pested.okstate.edu</a:t>
            </a:r>
          </a:p>
        </p:txBody>
      </p:sp>
    </p:spTree>
    <p:extLst>
      <p:ext uri="{BB962C8B-B14F-4D97-AF65-F5344CB8AC3E}">
        <p14:creationId xmlns:p14="http://schemas.microsoft.com/office/powerpoint/2010/main" val="2833723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E4DA18-37A0-3344-B583-9790FEFF58AA}"/>
              </a:ext>
            </a:extLst>
          </p:cNvPr>
          <p:cNvSpPr txBox="1"/>
          <p:nvPr/>
        </p:nvSpPr>
        <p:spPr>
          <a:xfrm>
            <a:off x="571501" y="2294175"/>
            <a:ext cx="5689600" cy="1312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>
                <a:solidFill>
                  <a:srgbClr val="63666A"/>
                </a:solidFill>
                <a:latin typeface="Gotham Narrow Bold" pitchFamily="2" charset="0"/>
              </a:rPr>
              <a:t>O	|	</a:t>
            </a:r>
            <a:r>
              <a:rPr lang="en-US" sz="2000" dirty="0">
                <a:solidFill>
                  <a:srgbClr val="63666A"/>
                </a:solidFill>
                <a:latin typeface="Gotham Narrow Book" pitchFamily="2" charset="0"/>
              </a:rPr>
              <a:t>580.237.7677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>
                <a:solidFill>
                  <a:srgbClr val="63666A"/>
                </a:solidFill>
                <a:latin typeface="Gotham Narrow Book" pitchFamily="2" charset="0"/>
              </a:rPr>
              <a:t>C	|	</a:t>
            </a:r>
            <a:r>
              <a:rPr lang="en-US" sz="2000" dirty="0">
                <a:solidFill>
                  <a:srgbClr val="63666A"/>
                </a:solidFill>
                <a:latin typeface="Gotham Narrow Book" pitchFamily="2" charset="0"/>
              </a:rPr>
              <a:t>405.361.6941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>
                <a:solidFill>
                  <a:srgbClr val="63666A"/>
                </a:solidFill>
                <a:latin typeface="Gotham Narrow Bold" pitchFamily="2" charset="0"/>
              </a:rPr>
              <a:t>E	|	</a:t>
            </a:r>
            <a:r>
              <a:rPr lang="en-US" sz="2000" dirty="0">
                <a:solidFill>
                  <a:srgbClr val="63666A"/>
                </a:solidFill>
                <a:latin typeface="Gotham Narrow Book" pitchFamily="2" charset="0"/>
              </a:rPr>
              <a:t>josh.bushong@okstate.edu</a:t>
            </a:r>
          </a:p>
          <a:p>
            <a:r>
              <a:rPr lang="en-US" sz="2000" dirty="0">
                <a:solidFill>
                  <a:srgbClr val="63666A"/>
                </a:solidFill>
                <a:latin typeface="Gotham Narrow Book" pitchFamily="2" charset="0"/>
              </a:rPr>
              <a:t>316 E. Oxford | Enid, OK 73701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87CE4-7B09-1C4B-A222-C9D7591ECB9C}"/>
              </a:ext>
            </a:extLst>
          </p:cNvPr>
          <p:cNvSpPr txBox="1"/>
          <p:nvPr/>
        </p:nvSpPr>
        <p:spPr>
          <a:xfrm>
            <a:off x="584026" y="538619"/>
            <a:ext cx="110401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dirty="0">
                <a:solidFill>
                  <a:srgbClr val="63666A"/>
                </a:solidFill>
                <a:latin typeface="FjallaOne" panose="02000506040000020004" pitchFamily="2" charset="77"/>
              </a:rPr>
              <a:t>Josh Bushong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472A1-9D64-6A42-AD56-94BD6B8EEEA3}"/>
              </a:ext>
            </a:extLst>
          </p:cNvPr>
          <p:cNvSpPr txBox="1"/>
          <p:nvPr/>
        </p:nvSpPr>
        <p:spPr>
          <a:xfrm>
            <a:off x="584026" y="1463179"/>
            <a:ext cx="11040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B6400"/>
                </a:solidFill>
                <a:latin typeface="Rubik" panose="02000604000000020004" pitchFamily="2" charset="-79"/>
                <a:cs typeface="Rubik" panose="02000604000000020004" pitchFamily="2" charset="-79"/>
              </a:rPr>
              <a:t>Area Extension Agronomist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3C2D9E-B059-476A-B99A-BD366C156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2" b="97196" l="2240" r="97040">
                        <a14:foregroundMark x1="25920" y1="47356" x2="25920" y2="47356"/>
                        <a14:foregroundMark x1="27440" y1="50641" x2="27440" y2="50641"/>
                        <a14:foregroundMark x1="27040" y1="46154" x2="27040" y2="46154"/>
                        <a14:foregroundMark x1="26080" y1="49279" x2="26080" y2="49279"/>
                        <a14:foregroundMark x1="26080" y1="45833" x2="26080" y2="45833"/>
                        <a14:foregroundMark x1="28000" y1="48317" x2="28000" y2="48317"/>
                        <a14:foregroundMark x1="26880" y1="44792" x2="26880" y2="44792"/>
                        <a14:foregroundMark x1="24720" y1="48317" x2="24720" y2="48317"/>
                        <a14:foregroundMark x1="27040" y1="49119" x2="27040" y2="49119"/>
                        <a14:foregroundMark x1="34720" y1="54087" x2="34720" y2="54087"/>
                        <a14:foregroundMark x1="34000" y1="48718" x2="34000" y2="48718"/>
                        <a14:foregroundMark x1="34000" y1="44071" x2="34000" y2="44071"/>
                        <a14:foregroundMark x1="34400" y1="40946" x2="34400" y2="40946"/>
                        <a14:foregroundMark x1="35920" y1="44471" x2="35920" y2="44471"/>
                        <a14:foregroundMark x1="35360" y1="50080" x2="35360" y2="50080"/>
                        <a14:foregroundMark x1="35520" y1="53365" x2="35520" y2="53365"/>
                        <a14:foregroundMark x1="35520" y1="55449" x2="35520" y2="55449"/>
                        <a14:foregroundMark x1="34400" y1="52564" x2="34400" y2="52564"/>
                        <a14:foregroundMark x1="34960" y1="48077" x2="34960" y2="48077"/>
                        <a14:foregroundMark x1="35120" y1="43269" x2="35120" y2="43269"/>
                        <a14:foregroundMark x1="34960" y1="40946" x2="34960" y2="40946"/>
                        <a14:foregroundMark x1="65440" y1="56010" x2="65440" y2="56010"/>
                        <a14:foregroundMark x1="65600" y1="54327" x2="65600" y2="54327"/>
                        <a14:foregroundMark x1="65600" y1="52965" x2="65600" y2="52965"/>
                        <a14:foregroundMark x1="65600" y1="51042" x2="65600" y2="51042"/>
                        <a14:foregroundMark x1="65600" y1="51042" x2="65440" y2="49679"/>
                        <a14:foregroundMark x1="65280" y1="49679" x2="65280" y2="49679"/>
                        <a14:foregroundMark x1="65280" y1="48077" x2="65280" y2="48077"/>
                        <a14:foregroundMark x1="65280" y1="45833" x2="65280" y2="45833"/>
                        <a14:foregroundMark x1="65280" y1="44631" x2="65280" y2="44631"/>
                        <a14:foregroundMark x1="65280" y1="43510" x2="65280" y2="43510"/>
                        <a14:foregroundMark x1="65280" y1="42147" x2="65280" y2="42147"/>
                        <a14:foregroundMark x1="65280" y1="40385" x2="65280" y2="40385"/>
                        <a14:foregroundMark x1="72960" y1="52965" x2="72960" y2="52965"/>
                        <a14:foregroundMark x1="73360" y1="51202" x2="73360" y2="51202"/>
                        <a14:foregroundMark x1="74080" y1="48077" x2="74080" y2="47356"/>
                        <a14:foregroundMark x1="74080" y1="46154" x2="73120" y2="44792"/>
                        <a14:foregroundMark x1="72160" y1="43830" x2="72160" y2="43830"/>
                        <a14:foregroundMark x1="74320" y1="51202" x2="74320" y2="51202"/>
                        <a14:foregroundMark x1="74880" y1="49439" x2="75280" y2="48478"/>
                        <a14:foregroundMark x1="75440" y1="47756" x2="75440" y2="47115"/>
                        <a14:foregroundMark x1="47840" y1="29728" x2="47040" y2="37099"/>
                        <a14:foregroundMark x1="47040" y1="37099" x2="51120" y2="42869"/>
                        <a14:foregroundMark x1="51120" y1="42869" x2="48400" y2="50481"/>
                        <a14:foregroundMark x1="48400" y1="50481" x2="49440" y2="58173"/>
                        <a14:foregroundMark x1="49440" y1="58173" x2="54400" y2="63141"/>
                        <a14:foregroundMark x1="54400" y1="63141" x2="61680" y2="65304"/>
                        <a14:foregroundMark x1="61680" y1="65304" x2="79120" y2="62901"/>
                        <a14:foregroundMark x1="79120" y1="62901" x2="89280" y2="49599"/>
                        <a14:foregroundMark x1="89280" y1="49599" x2="88160" y2="31971"/>
                        <a14:foregroundMark x1="88160" y1="31971" x2="74960" y2="15144"/>
                        <a14:foregroundMark x1="74960" y1="15144" x2="59360" y2="8654"/>
                        <a14:foregroundMark x1="59360" y1="8654" x2="43200" y2="7131"/>
                        <a14:foregroundMark x1="43200" y1="7131" x2="23040" y2="19071"/>
                        <a14:foregroundMark x1="23040" y1="19071" x2="14080" y2="33013"/>
                        <a14:foregroundMark x1="14080" y1="33013" x2="11840" y2="49279"/>
                        <a14:foregroundMark x1="11840" y1="49279" x2="13200" y2="56891"/>
                        <a14:foregroundMark x1="13200" y1="56891" x2="17920" y2="64022"/>
                        <a14:foregroundMark x1="17920" y1="64022" x2="24640" y2="65865"/>
                        <a14:foregroundMark x1="24640" y1="65865" x2="53680" y2="62580"/>
                        <a14:foregroundMark x1="53680" y1="62580" x2="53680" y2="62580"/>
                        <a14:foregroundMark x1="35120" y1="28606" x2="49680" y2="33333"/>
                        <a14:foregroundMark x1="49680" y1="33333" x2="53760" y2="26522"/>
                        <a14:foregroundMark x1="53760" y1="26522" x2="61120" y2="30048"/>
                        <a14:foregroundMark x1="61120" y1="30048" x2="55600" y2="24599"/>
                        <a14:foregroundMark x1="55600" y1="24599" x2="46880" y2="22596"/>
                        <a14:foregroundMark x1="46880" y1="22596" x2="41920" y2="29006"/>
                        <a14:foregroundMark x1="41920" y1="29006" x2="55360" y2="35897"/>
                        <a14:foregroundMark x1="55360" y1="35897" x2="55200" y2="45112"/>
                        <a14:foregroundMark x1="55200" y1="45112" x2="47680" y2="46875"/>
                        <a14:foregroundMark x1="47680" y1="46875" x2="41760" y2="32933"/>
                        <a14:foregroundMark x1="41760" y1="32933" x2="33680" y2="31731"/>
                        <a14:foregroundMark x1="33680" y1="31731" x2="37840" y2="25962"/>
                        <a14:foregroundMark x1="37840" y1="25962" x2="45360" y2="25321"/>
                        <a14:foregroundMark x1="45360" y1="25321" x2="49840" y2="28766"/>
                        <a14:foregroundMark x1="60640" y1="33013" x2="66640" y2="27965"/>
                        <a14:foregroundMark x1="66640" y1="27965" x2="62720" y2="23397"/>
                        <a14:foregroundMark x1="64640" y1="34215" x2="67200" y2="28446"/>
                        <a14:foregroundMark x1="52880" y1="48317" x2="55760" y2="54888"/>
                        <a14:foregroundMark x1="55760" y1="54888" x2="56160" y2="62099"/>
                        <a14:foregroundMark x1="56160" y1="62099" x2="49200" y2="63702"/>
                        <a14:foregroundMark x1="49200" y1="63702" x2="44560" y2="57692"/>
                        <a14:foregroundMark x1="44560" y1="57692" x2="43440" y2="39583"/>
                        <a14:foregroundMark x1="29520" y1="33013" x2="34880" y2="28446"/>
                        <a14:foregroundMark x1="34880" y1="28446" x2="35760" y2="28446"/>
                        <a14:foregroundMark x1="69120" y1="29968" x2="64880" y2="31330"/>
                        <a14:foregroundMark x1="70240" y1="33814" x2="68560" y2="29728"/>
                        <a14:foregroundMark x1="17600" y1="16827" x2="13200" y2="26042"/>
                        <a14:foregroundMark x1="13200" y1="26042" x2="8080" y2="30849"/>
                        <a14:foregroundMark x1="8080" y1="30849" x2="10160" y2="38221"/>
                        <a14:foregroundMark x1="10160" y1="38221" x2="5920" y2="46314"/>
                        <a14:foregroundMark x1="5920" y1="46314" x2="8880" y2="53526"/>
                        <a14:foregroundMark x1="8880" y1="53526" x2="8080" y2="60897"/>
                        <a14:foregroundMark x1="8080" y1="60897" x2="12000" y2="64503"/>
                        <a14:foregroundMark x1="21840" y1="61619" x2="17120" y2="55369"/>
                        <a14:foregroundMark x1="17120" y1="55369" x2="15840" y2="38221"/>
                        <a14:foregroundMark x1="15840" y1="38221" x2="23200" y2="23397"/>
                        <a14:foregroundMark x1="23200" y1="13542" x2="37120" y2="7051"/>
                        <a14:foregroundMark x1="37120" y1="7051" x2="59280" y2="3846"/>
                        <a14:foregroundMark x1="59280" y1="3846" x2="73440" y2="11378"/>
                        <a14:foregroundMark x1="73440" y1="11378" x2="79280" y2="16026"/>
                        <a14:foregroundMark x1="79280" y1="16026" x2="90480" y2="38221"/>
                        <a14:foregroundMark x1="90480" y1="38221" x2="92240" y2="60016"/>
                        <a14:foregroundMark x1="92240" y1="60016" x2="91200" y2="68029"/>
                        <a14:foregroundMark x1="91200" y1="68029" x2="82480" y2="81490"/>
                        <a14:foregroundMark x1="82480" y1="81490" x2="75440" y2="86458"/>
                        <a14:foregroundMark x1="75440" y1="86458" x2="49600" y2="90064"/>
                        <a14:foregroundMark x1="49600" y1="90064" x2="18240" y2="83093"/>
                        <a14:foregroundMark x1="18240" y1="83093" x2="13120" y2="77804"/>
                        <a14:foregroundMark x1="13120" y1="77804" x2="12400" y2="59696"/>
                        <a14:foregroundMark x1="29520" y1="64343" x2="35840" y2="67548"/>
                        <a14:foregroundMark x1="35840" y1="67548" x2="42800" y2="68990"/>
                        <a14:foregroundMark x1="42800" y1="68990" x2="78480" y2="65064"/>
                        <a14:foregroundMark x1="78480" y1="65064" x2="85520" y2="62260"/>
                        <a14:foregroundMark x1="85520" y1="62260" x2="83040" y2="70753"/>
                        <a14:foregroundMark x1="83040" y1="70753" x2="77280" y2="77404"/>
                        <a14:foregroundMark x1="77280" y1="77404" x2="69680" y2="79006"/>
                        <a14:foregroundMark x1="69680" y1="79006" x2="20880" y2="74199"/>
                        <a14:foregroundMark x1="20880" y1="74199" x2="47920" y2="71074"/>
                        <a14:foregroundMark x1="47920" y1="71074" x2="58000" y2="72676"/>
                        <a14:foregroundMark x1="58000" y1="72676" x2="64480" y2="76042"/>
                        <a14:foregroundMark x1="64480" y1="76042" x2="66400" y2="83093"/>
                        <a14:foregroundMark x1="66400" y1="83093" x2="59600" y2="86619"/>
                        <a14:foregroundMark x1="59600" y1="86619" x2="41440" y2="84054"/>
                        <a14:foregroundMark x1="41440" y1="84054" x2="35920" y2="89022"/>
                        <a14:foregroundMark x1="35920" y1="89022" x2="42480" y2="93429"/>
                        <a14:foregroundMark x1="42480" y1="93429" x2="50480" y2="94712"/>
                        <a14:foregroundMark x1="50480" y1="94712" x2="66880" y2="91346"/>
                        <a14:foregroundMark x1="66880" y1="91346" x2="80400" y2="79888"/>
                        <a14:foregroundMark x1="80400" y1="79888" x2="88480" y2="63542"/>
                        <a14:foregroundMark x1="88480" y1="63542" x2="88880" y2="55609"/>
                        <a14:foregroundMark x1="88880" y1="55609" x2="84640" y2="31410"/>
                        <a14:foregroundMark x1="84640" y1="31410" x2="76160" y2="19872"/>
                        <a14:foregroundMark x1="76160" y1="19872" x2="65440" y2="13141"/>
                        <a14:foregroundMark x1="38800" y1="4087" x2="20960" y2="10176"/>
                        <a14:foregroundMark x1="20960" y1="10176" x2="14560" y2="14984"/>
                        <a14:foregroundMark x1="14560" y1="14984" x2="5600" y2="34936"/>
                        <a14:foregroundMark x1="5600" y1="34936" x2="5600" y2="58413"/>
                        <a14:foregroundMark x1="5600" y1="58413" x2="19360" y2="86138"/>
                        <a14:foregroundMark x1="19360" y1="86138" x2="25040" y2="91667"/>
                        <a14:foregroundMark x1="25040" y1="91667" x2="46160" y2="97196"/>
                        <a14:foregroundMark x1="46160" y1="97196" x2="54480" y2="97115"/>
                        <a14:foregroundMark x1="54480" y1="97115" x2="81040" y2="83654"/>
                        <a14:foregroundMark x1="81040" y1="83654" x2="86800" y2="78606"/>
                        <a14:foregroundMark x1="86800" y1="78606" x2="94000" y2="64263"/>
                        <a14:foregroundMark x1="94000" y1="64263" x2="94960" y2="46074"/>
                        <a14:foregroundMark x1="94960" y1="46074" x2="92320" y2="30769"/>
                        <a14:foregroundMark x1="92320" y1="30769" x2="84560" y2="17468"/>
                        <a14:foregroundMark x1="84560" y1="17468" x2="72240" y2="8814"/>
                        <a14:foregroundMark x1="72240" y1="8814" x2="58080" y2="3686"/>
                        <a14:foregroundMark x1="58080" y1="3686" x2="39680" y2="4167"/>
                        <a14:foregroundMark x1="39680" y1="4167" x2="38000" y2="4808"/>
                        <a14:foregroundMark x1="65840" y1="39263" x2="64080" y2="56971"/>
                        <a14:foregroundMark x1="64080" y1="56971" x2="66240" y2="58173"/>
                        <a14:foregroundMark x1="27440" y1="43269" x2="22400" y2="48077"/>
                        <a14:foregroundMark x1="22400" y1="48077" x2="30800" y2="51362"/>
                        <a14:foregroundMark x1="30800" y1="51362" x2="26240" y2="50080"/>
                        <a14:foregroundMark x1="26480" y1="45994" x2="26240" y2="45032"/>
                        <a14:foregroundMark x1="27600" y1="52564" x2="27600" y2="52564"/>
                        <a14:foregroundMark x1="24880" y1="83654" x2="55440" y2="74599"/>
                        <a14:foregroundMark x1="55440" y1="74599" x2="74320" y2="74359"/>
                        <a14:foregroundMark x1="74320" y1="74359" x2="79920" y2="74760"/>
                        <a14:foregroundMark x1="41920" y1="71074" x2="40960" y2="79647"/>
                        <a14:foregroundMark x1="40960" y1="79647" x2="41520" y2="78686"/>
                        <a14:foregroundMark x1="43440" y1="2324" x2="52320" y2="2163"/>
                        <a14:foregroundMark x1="52320" y1="2163" x2="56720" y2="2724"/>
                        <a14:foregroundMark x1="5600" y1="32853" x2="3520" y2="55128"/>
                        <a14:foregroundMark x1="3520" y1="55128" x2="7840" y2="70272"/>
                        <a14:foregroundMark x1="7840" y1="70272" x2="14320" y2="80208"/>
                        <a14:foregroundMark x1="7760" y1="70753" x2="4480" y2="64423"/>
                        <a14:foregroundMark x1="4480" y1="64423" x2="4080" y2="35737"/>
                        <a14:foregroundMark x1="2960" y1="47516" x2="2320" y2="54567"/>
                        <a14:foregroundMark x1="2320" y1="54567" x2="3920" y2="57212"/>
                        <a14:foregroundMark x1="92480" y1="34615" x2="96080" y2="58734"/>
                        <a14:foregroundMark x1="96080" y1="58734" x2="95520" y2="63942"/>
                        <a14:foregroundMark x1="97040" y1="53526" x2="95920" y2="47115"/>
                        <a14:foregroundMark x1="45360" y1="97035" x2="52800" y2="97196"/>
                        <a14:foregroundMark x1="52800" y1="97196" x2="71440" y2="91426"/>
                        <a14:foregroundMark x1="49600" y1="1522" x2="49600" y2="1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1" y="5355286"/>
            <a:ext cx="457933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918921-427E-47AF-98CB-B9ED510CA7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00" b="95793" l="9793" r="89793">
                        <a14:foregroundMark x1="49241" y1="9061" x2="49241" y2="9061"/>
                        <a14:foregroundMark x1="20828" y1="50809" x2="20828" y2="50809"/>
                        <a14:foregroundMark x1="40828" y1="51618" x2="40828" y2="51618"/>
                        <a14:foregroundMark x1="72828" y1="53883" x2="72828" y2="53883"/>
                        <a14:foregroundMark x1="66345" y1="72492" x2="66345" y2="72492"/>
                        <a14:foregroundMark x1="52138" y1="95793" x2="52138" y2="95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02" t="8018" r="13160" b="2741"/>
          <a:stretch/>
        </p:blipFill>
        <p:spPr>
          <a:xfrm>
            <a:off x="584026" y="3833137"/>
            <a:ext cx="455805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2A3978-BBE6-4EDC-852C-12576C4BED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81" b="99206" l="2381" r="95767">
                        <a14:foregroundMark x1="8201" y1="50000" x2="8201" y2="50000"/>
                        <a14:foregroundMark x1="2910" y1="48413" x2="2910" y2="48413"/>
                        <a14:foregroundMark x1="44709" y1="7672" x2="44709" y2="7672"/>
                        <a14:foregroundMark x1="54233" y1="2381" x2="54233" y2="2381"/>
                        <a14:foregroundMark x1="96561" y1="48148" x2="96561" y2="48148"/>
                        <a14:foregroundMark x1="46296" y1="93651" x2="46296" y2="93651"/>
                        <a14:foregroundMark x1="51323" y1="99206" x2="51323" y2="99206"/>
                        <a14:foregroundMark x1="50529" y1="42857" x2="49735" y2="664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759" y="4340520"/>
            <a:ext cx="4572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9085AF-B147-4E6D-AF31-5D310BAA09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93" b="96281" l="3306" r="98554">
                        <a14:foregroundMark x1="35331" y1="21694" x2="35331" y2="21694"/>
                        <a14:foregroundMark x1="42562" y1="21694" x2="44008" y2="35744"/>
                        <a14:foregroundMark x1="44008" y1="35744" x2="52893" y2="27893"/>
                        <a14:foregroundMark x1="52893" y1="27893" x2="20248" y2="52479"/>
                        <a14:foregroundMark x1="20248" y1="52479" x2="22107" y2="82025"/>
                        <a14:foregroundMark x1="22107" y1="82025" x2="48967" y2="87397"/>
                        <a14:foregroundMark x1="48967" y1="87397" x2="52893" y2="76033"/>
                        <a14:foregroundMark x1="52893" y1="76033" x2="65289" y2="80785"/>
                        <a14:foregroundMark x1="65289" y1="80785" x2="79752" y2="71694"/>
                        <a14:foregroundMark x1="79752" y1="71694" x2="84917" y2="61157"/>
                        <a14:foregroundMark x1="84917" y1="61157" x2="82645" y2="47727"/>
                        <a14:foregroundMark x1="82645" y1="47727" x2="75620" y2="55579"/>
                        <a14:foregroundMark x1="75620" y1="55579" x2="90289" y2="47314"/>
                        <a14:foregroundMark x1="90289" y1="47314" x2="90496" y2="36157"/>
                        <a14:foregroundMark x1="90496" y1="36157" x2="77066" y2="25620"/>
                        <a14:foregroundMark x1="77066" y1="25620" x2="65909" y2="31818"/>
                        <a14:foregroundMark x1="65909" y1="31818" x2="65083" y2="20041"/>
                        <a14:foregroundMark x1="65083" y1="20041" x2="48760" y2="10950"/>
                        <a14:foregroundMark x1="48760" y1="10950" x2="39256" y2="15289"/>
                        <a14:foregroundMark x1="39256" y1="15289" x2="44421" y2="26240"/>
                        <a14:foregroundMark x1="44421" y1="26240" x2="35950" y2="26860"/>
                        <a14:foregroundMark x1="19628" y1="20041" x2="12397" y2="29339"/>
                        <a14:foregroundMark x1="12397" y1="29339" x2="8884" y2="41529"/>
                        <a14:foregroundMark x1="8884" y1="41529" x2="19008" y2="77893"/>
                        <a14:foregroundMark x1="19008" y1="77893" x2="39669" y2="94835"/>
                        <a14:foregroundMark x1="39669" y1="94835" x2="72934" y2="85744"/>
                        <a14:foregroundMark x1="72934" y1="85744" x2="80785" y2="76446"/>
                        <a14:foregroundMark x1="80785" y1="76446" x2="72727" y2="68388"/>
                        <a14:foregroundMark x1="72727" y1="68388" x2="71488" y2="53926"/>
                        <a14:foregroundMark x1="84504" y1="39876" x2="54132" y2="44835"/>
                        <a14:foregroundMark x1="54132" y1="44835" x2="46901" y2="48347"/>
                        <a14:foregroundMark x1="27066" y1="67149" x2="15083" y2="40496"/>
                        <a14:foregroundMark x1="15083" y1="40496" x2="12603" y2="36983"/>
                        <a14:foregroundMark x1="32645" y1="21074" x2="39050" y2="34711"/>
                        <a14:foregroundMark x1="39050" y1="34711" x2="17149" y2="34091"/>
                        <a14:foregroundMark x1="17149" y1="34091" x2="12190" y2="35331"/>
                        <a14:foregroundMark x1="23347" y1="18802" x2="43182" y2="9711"/>
                        <a14:foregroundMark x1="43182" y1="9711" x2="55785" y2="8471"/>
                        <a14:foregroundMark x1="55785" y1="8471" x2="67355" y2="10950"/>
                        <a14:foregroundMark x1="67355" y1="10950" x2="85331" y2="24587"/>
                        <a14:foregroundMark x1="85331" y1="24587" x2="90909" y2="34711"/>
                        <a14:foregroundMark x1="90909" y1="34711" x2="93802" y2="46694"/>
                        <a14:foregroundMark x1="93802" y1="46694" x2="90702" y2="68802"/>
                        <a14:foregroundMark x1="90702" y1="68802" x2="77066" y2="86364"/>
                        <a14:foregroundMark x1="77066" y1="86364" x2="56405" y2="94215"/>
                        <a14:foregroundMark x1="56405" y1="94215" x2="45661" y2="95661"/>
                        <a14:foregroundMark x1="45661" y1="95661" x2="34504" y2="93802"/>
                        <a14:foregroundMark x1="34504" y1="93802" x2="24793" y2="88430"/>
                        <a14:foregroundMark x1="24793" y1="88430" x2="10537" y2="70868"/>
                        <a14:foregroundMark x1="10537" y1="70868" x2="6198" y2="59504"/>
                        <a14:foregroundMark x1="6198" y1="59504" x2="7231" y2="38223"/>
                        <a14:foregroundMark x1="7231" y1="38223" x2="12190" y2="28099"/>
                        <a14:foregroundMark x1="12190" y1="28099" x2="20248" y2="21281"/>
                        <a14:foregroundMark x1="20248" y1="21281" x2="30579" y2="27686"/>
                        <a14:foregroundMark x1="30579" y1="27686" x2="33058" y2="17355"/>
                        <a14:foregroundMark x1="33058" y1="17355" x2="22934" y2="14050"/>
                        <a14:foregroundMark x1="22934" y1="14050" x2="44215" y2="4959"/>
                        <a14:foregroundMark x1="44215" y1="4959" x2="56405" y2="3926"/>
                        <a14:foregroundMark x1="56405" y1="3926" x2="77273" y2="10950"/>
                        <a14:foregroundMark x1="77273" y1="10950" x2="85331" y2="19008"/>
                        <a14:foregroundMark x1="85331" y1="19008" x2="90289" y2="29132"/>
                        <a14:foregroundMark x1="90289" y1="29132" x2="91942" y2="41529"/>
                        <a14:foregroundMark x1="91942" y1="41529" x2="87397" y2="63843"/>
                        <a14:foregroundMark x1="87397" y1="63843" x2="79959" y2="77479"/>
                        <a14:foregroundMark x1="95248" y1="38430" x2="97314" y2="48967"/>
                        <a14:foregroundMark x1="97314" y1="48967" x2="90909" y2="70455"/>
                        <a14:foregroundMark x1="90909" y1="70455" x2="84504" y2="79959"/>
                        <a14:foregroundMark x1="84504" y1="79959" x2="66116" y2="92562"/>
                        <a14:foregroundMark x1="66116" y1="92562" x2="44215" y2="96281"/>
                        <a14:foregroundMark x1="44215" y1="96281" x2="41116" y2="95248"/>
                        <a14:foregroundMark x1="9504" y1="71281" x2="4545" y2="60537"/>
                        <a14:foregroundMark x1="4545" y1="60537" x2="5579" y2="38017"/>
                        <a14:foregroundMark x1="5579" y1="38017" x2="17769" y2="17769"/>
                        <a14:foregroundMark x1="17769" y1="17769" x2="24793" y2="10124"/>
                        <a14:foregroundMark x1="24793" y1="10124" x2="45661" y2="4545"/>
                        <a14:foregroundMark x1="45661" y1="4545" x2="67149" y2="8678"/>
                        <a14:foregroundMark x1="49793" y1="3099" x2="42769" y2="3512"/>
                        <a14:foregroundMark x1="4545" y1="41942" x2="3719" y2="54132"/>
                        <a14:foregroundMark x1="3719" y1="54132" x2="6818" y2="63430"/>
                        <a14:foregroundMark x1="94628" y1="35331" x2="96281" y2="57231"/>
                        <a14:foregroundMark x1="96281" y1="57231" x2="93182" y2="65909"/>
                        <a14:foregroundMark x1="98554" y1="51446" x2="96488" y2="44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4847903"/>
            <a:ext cx="457200" cy="457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D9FAD39-6CB3-4F3E-B8A6-2133FA5F7EE6}"/>
              </a:ext>
            </a:extLst>
          </p:cNvPr>
          <p:cNvSpPr txBox="1"/>
          <p:nvPr/>
        </p:nvSpPr>
        <p:spPr>
          <a:xfrm>
            <a:off x="1131799" y="3817083"/>
            <a:ext cx="5918200" cy="4934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>
                <a:solidFill>
                  <a:srgbClr val="FB6400"/>
                </a:solidFill>
                <a:latin typeface="Gotham Narrow Bold" pitchFamily="2" charset="0"/>
              </a:rPr>
              <a:t>oces.okstate.edu/</a:t>
            </a:r>
            <a:r>
              <a:rPr lang="en-US" sz="2000" b="1" dirty="0" err="1">
                <a:solidFill>
                  <a:srgbClr val="FB6400"/>
                </a:solidFill>
                <a:latin typeface="Gotham Narrow Bold" pitchFamily="2" charset="0"/>
              </a:rPr>
              <a:t>nwareaextension</a:t>
            </a:r>
            <a:endParaRPr lang="en-US" sz="2000" b="1" dirty="0">
              <a:solidFill>
                <a:srgbClr val="FB6400"/>
              </a:solidFill>
              <a:latin typeface="Gotham Narrow Bol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8DEA-1DBA-43D0-816A-8AAD5B99AED4}"/>
              </a:ext>
            </a:extLst>
          </p:cNvPr>
          <p:cNvSpPr txBox="1"/>
          <p:nvPr/>
        </p:nvSpPr>
        <p:spPr>
          <a:xfrm>
            <a:off x="1131799" y="4323770"/>
            <a:ext cx="5918200" cy="4934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 err="1">
                <a:solidFill>
                  <a:srgbClr val="FB6400"/>
                </a:solidFill>
                <a:latin typeface="Gotham Narrow Bold" pitchFamily="2" charset="0"/>
              </a:rPr>
              <a:t>nwosuext</a:t>
            </a:r>
            <a:endParaRPr lang="en-US" sz="2000" b="1" dirty="0">
              <a:solidFill>
                <a:srgbClr val="FB6400"/>
              </a:solidFill>
              <a:latin typeface="Gotham Narrow Bol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1420A6-6770-443E-91AF-B4ABC41A4D45}"/>
              </a:ext>
            </a:extLst>
          </p:cNvPr>
          <p:cNvSpPr txBox="1"/>
          <p:nvPr/>
        </p:nvSpPr>
        <p:spPr>
          <a:xfrm>
            <a:off x="1131799" y="4830457"/>
            <a:ext cx="5918200" cy="4934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 err="1">
                <a:solidFill>
                  <a:srgbClr val="FB6400"/>
                </a:solidFill>
                <a:latin typeface="Gotham Narrow Bold" pitchFamily="2" charset="0"/>
              </a:rPr>
              <a:t>NW_OSU_Ext</a:t>
            </a:r>
            <a:endParaRPr lang="en-US" sz="2000" b="1" dirty="0">
              <a:solidFill>
                <a:srgbClr val="FB6400"/>
              </a:solidFill>
              <a:latin typeface="Gotham Narrow Bold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E8A488-0F00-4E90-B18D-1EB6CCAFAEFB}"/>
              </a:ext>
            </a:extLst>
          </p:cNvPr>
          <p:cNvSpPr txBox="1"/>
          <p:nvPr/>
        </p:nvSpPr>
        <p:spPr>
          <a:xfrm>
            <a:off x="1131799" y="5337144"/>
            <a:ext cx="5918200" cy="49348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2000" b="1" dirty="0">
                <a:solidFill>
                  <a:srgbClr val="FB6400"/>
                </a:solidFill>
                <a:latin typeface="Gotham Narrow Bold" pitchFamily="2" charset="0"/>
              </a:rPr>
              <a:t>Extension Experience 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0E3F3E1-60EB-4A43-A0DF-93FFE7DA4CF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0459" y="1463179"/>
            <a:ext cx="3817082" cy="271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15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571500" y="538619"/>
            <a:ext cx="1148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ODAFF Categories and CEUs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297CD-5450-7441-A033-60CDC02876B0}"/>
              </a:ext>
            </a:extLst>
          </p:cNvPr>
          <p:cNvSpPr txBox="1"/>
          <p:nvPr/>
        </p:nvSpPr>
        <p:spPr>
          <a:xfrm>
            <a:off x="876821" y="1308060"/>
            <a:ext cx="11315179" cy="4064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Each category expires on a set year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No more than ½ of CEUs earned in any 1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yr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CEU’s obtained in at least 3 of the 5 years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CEU’s prorated, based on year certified 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Cannot get any CEUs the year you certify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E4873D-C866-4E17-A53F-DBC9A4698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84987"/>
              </p:ext>
            </p:extLst>
          </p:nvPr>
        </p:nvGraphicFramePr>
        <p:xfrm>
          <a:off x="288535" y="1479682"/>
          <a:ext cx="11763557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19865">
                  <a:extLst>
                    <a:ext uri="{9D8B030D-6E8A-4147-A177-3AD203B41FA5}">
                      <a16:colId xmlns:a16="http://schemas.microsoft.com/office/drawing/2014/main" val="2403684228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51648000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1127967245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4171740158"/>
                    </a:ext>
                  </a:extLst>
                </a:gridCol>
                <a:gridCol w="2488992">
                  <a:extLst>
                    <a:ext uri="{9D8B030D-6E8A-4147-A177-3AD203B41FA5}">
                      <a16:colId xmlns:a16="http://schemas.microsoft.com/office/drawing/2014/main" val="723173829"/>
                    </a:ext>
                  </a:extLst>
                </a:gridCol>
              </a:tblGrid>
              <a:tr h="893233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Cycle Expires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CEU per Year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5-year Total CEU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Max CEU in any 1 year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2042423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200">
                          <a:latin typeface="Gotham Narrow Bold"/>
                        </a:rPr>
                        <a:t>Ag Plant</a:t>
                      </a:r>
                      <a:endParaRPr lang="en-US" sz="3200" dirty="0">
                        <a:latin typeface="Gotham Narrow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42022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16*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30588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Aerial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37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Seed 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525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Fumigation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Gotham Narrow Bold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8762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A85EF7-9B2E-4636-9864-A0E54EF8F990}"/>
              </a:ext>
            </a:extLst>
          </p:cNvPr>
          <p:cNvSpPr txBox="1"/>
          <p:nvPr/>
        </p:nvSpPr>
        <p:spPr>
          <a:xfrm>
            <a:off x="571500" y="538619"/>
            <a:ext cx="1148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Category Cycles &amp; CEU Calculations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FCF97-D86C-4A0C-A43D-5F6815621D77}"/>
              </a:ext>
            </a:extLst>
          </p:cNvPr>
          <p:cNvSpPr txBox="1"/>
          <p:nvPr/>
        </p:nvSpPr>
        <p:spPr>
          <a:xfrm>
            <a:off x="288535" y="5943599"/>
            <a:ext cx="7841989" cy="8583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100" marR="0" lvl="0" indent="-2921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* Private Applicators not allowed to get CEU’s till 2020, but next certification cycle will be same as Ag Plant.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10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E4873D-C866-4E17-A53F-DBC9A4698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11595"/>
              </p:ext>
            </p:extLst>
          </p:nvPr>
        </p:nvGraphicFramePr>
        <p:xfrm>
          <a:off x="288535" y="1479681"/>
          <a:ext cx="11763555" cy="48396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43665">
                  <a:extLst>
                    <a:ext uri="{9D8B030D-6E8A-4147-A177-3AD203B41FA5}">
                      <a16:colId xmlns:a16="http://schemas.microsoft.com/office/drawing/2014/main" val="2403684228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2516480005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60447559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3221748333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3889246743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1127967245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2746860079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4171740158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68182913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723173829"/>
                    </a:ext>
                  </a:extLst>
                </a:gridCol>
                <a:gridCol w="841989">
                  <a:extLst>
                    <a:ext uri="{9D8B030D-6E8A-4147-A177-3AD203B41FA5}">
                      <a16:colId xmlns:a16="http://schemas.microsoft.com/office/drawing/2014/main" val="786834492"/>
                    </a:ext>
                  </a:extLst>
                </a:gridCol>
              </a:tblGrid>
              <a:tr h="95520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Category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Gotham Narrow Bold"/>
                        </a:rPr>
                        <a:t>Certified 5 years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otham Narrow Bold"/>
                          <a:ea typeface="+mn-ea"/>
                          <a:cs typeface="+mn-cs"/>
                        </a:rPr>
                        <a:t>Certified 4 years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otham Narrow Bold"/>
                          <a:ea typeface="+mn-ea"/>
                          <a:cs typeface="+mn-cs"/>
                        </a:rPr>
                        <a:t>Certified 3 years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otham Narrow Bold"/>
                          <a:ea typeface="+mn-ea"/>
                          <a:cs typeface="+mn-cs"/>
                        </a:rPr>
                        <a:t>Certified 2 years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Gotham Narrow Bold"/>
                          <a:ea typeface="+mn-ea"/>
                          <a:cs typeface="+mn-cs"/>
                        </a:rPr>
                        <a:t>Certified 1 year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24237"/>
                  </a:ext>
                </a:extLst>
              </a:tr>
              <a:tr h="859683">
                <a:tc>
                  <a:txBody>
                    <a:bodyPr/>
                    <a:lstStyle/>
                    <a:p>
                      <a:endParaRPr lang="en-US" sz="3200" dirty="0">
                        <a:latin typeface="Gotham Narrow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Year Cert.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# CEU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Year Cert.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# CEU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Year Cert.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# CEU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Year Cert.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# CEU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Year Cert.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otham Narrow Bold"/>
                        </a:rPr>
                        <a:t># CEU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0010501"/>
                  </a:ext>
                </a:extLst>
              </a:tr>
              <a:tr h="60496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Ag Plant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420221"/>
                  </a:ext>
                </a:extLst>
              </a:tr>
              <a:tr h="60496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16*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490586"/>
                  </a:ext>
                </a:extLst>
              </a:tr>
              <a:tr h="60496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Aerial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3707"/>
                  </a:ext>
                </a:extLst>
              </a:tr>
              <a:tr h="60496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Seed Treatment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3525516"/>
                  </a:ext>
                </a:extLst>
              </a:tr>
              <a:tr h="60496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Gotham Narrow Bold"/>
                        </a:rPr>
                        <a:t>Fumigation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300" dirty="0">
                          <a:latin typeface="Gotham Narrow Bold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300" b="1" dirty="0">
                          <a:latin typeface="Gotham Narrow Bold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38762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A85EF7-9B2E-4636-9864-A0E54EF8F990}"/>
              </a:ext>
            </a:extLst>
          </p:cNvPr>
          <p:cNvSpPr txBox="1"/>
          <p:nvPr/>
        </p:nvSpPr>
        <p:spPr>
          <a:xfrm>
            <a:off x="571500" y="538619"/>
            <a:ext cx="1148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Prorated Chart – # of CEUs Needed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D1233-4D18-456E-8F54-ECE18B0305E9}"/>
              </a:ext>
            </a:extLst>
          </p:cNvPr>
          <p:cNvSpPr txBox="1"/>
          <p:nvPr/>
        </p:nvSpPr>
        <p:spPr>
          <a:xfrm>
            <a:off x="301235" y="6375398"/>
            <a:ext cx="7841989" cy="482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92100" marR="0" lvl="0" indent="-2921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* Private Applicators not allowed to get CEU’s till 2020.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90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A6FEE3-5537-42E8-BE73-4C0866F46F57}"/>
              </a:ext>
            </a:extLst>
          </p:cNvPr>
          <p:cNvSpPr txBox="1"/>
          <p:nvPr/>
        </p:nvSpPr>
        <p:spPr>
          <a:xfrm>
            <a:off x="571500" y="538619"/>
            <a:ext cx="1148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3666A"/>
                </a:solidFill>
                <a:latin typeface="Gotham Narrow Bold" pitchFamily="2" charset="0"/>
              </a:rPr>
              <a:t>Private Applicator Recertification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94EF8-5E26-4F41-B256-463EA512055F}"/>
              </a:ext>
            </a:extLst>
          </p:cNvPr>
          <p:cNvSpPr txBox="1"/>
          <p:nvPr/>
        </p:nvSpPr>
        <p:spPr>
          <a:xfrm>
            <a:off x="571500" y="1308059"/>
            <a:ext cx="5219179" cy="4598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4400" b="1" u="sng" dirty="0">
                <a:latin typeface="Gotham Narrow Book" pitchFamily="2" charset="0"/>
              </a:rPr>
              <a:t>Retest</a:t>
            </a:r>
          </a:p>
          <a:p>
            <a:pPr>
              <a:lnSpc>
                <a:spcPct val="125000"/>
              </a:lnSpc>
            </a:pPr>
            <a:r>
              <a:rPr lang="en-US" sz="4400" dirty="0">
                <a:latin typeface="Gotham Narrow Book" pitchFamily="2" charset="0"/>
              </a:rPr>
              <a:t>$65 Exam </a:t>
            </a:r>
          </a:p>
          <a:p>
            <a:pPr>
              <a:lnSpc>
                <a:spcPct val="125000"/>
              </a:lnSpc>
            </a:pPr>
            <a:r>
              <a:rPr lang="en-US" sz="4400" dirty="0">
                <a:latin typeface="Gotham Narrow Book" pitchFamily="2" charset="0"/>
              </a:rPr>
              <a:t>License included</a:t>
            </a:r>
          </a:p>
          <a:p>
            <a:pPr>
              <a:lnSpc>
                <a:spcPct val="125000"/>
              </a:lnSpc>
            </a:pPr>
            <a:r>
              <a:rPr lang="en-US" sz="4400" dirty="0">
                <a:latin typeface="Gotham Narrow Book" pitchFamily="2" charset="0"/>
              </a:rPr>
              <a:t>Travel to testing site</a:t>
            </a:r>
          </a:p>
          <a:p>
            <a:pPr>
              <a:lnSpc>
                <a:spcPct val="125000"/>
              </a:lnSpc>
            </a:pPr>
            <a:r>
              <a:rPr lang="en-US" sz="4400" dirty="0">
                <a:latin typeface="Gotham Narrow Book" pitchFamily="2" charset="0"/>
              </a:rPr>
              <a:t>Proctored exam</a:t>
            </a:r>
          </a:p>
          <a:p>
            <a:pPr>
              <a:lnSpc>
                <a:spcPct val="125000"/>
              </a:lnSpc>
            </a:pPr>
            <a:endParaRPr lang="en-US" sz="4400" dirty="0">
              <a:latin typeface="Gotham Narrow Book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DAFEA-F4EE-44C6-A08B-D5B11B1FA91D}"/>
              </a:ext>
            </a:extLst>
          </p:cNvPr>
          <p:cNvSpPr txBox="1"/>
          <p:nvPr/>
        </p:nvSpPr>
        <p:spPr>
          <a:xfrm>
            <a:off x="5882601" y="1308059"/>
            <a:ext cx="6068099" cy="4598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4400" b="1" u="sng" dirty="0">
                <a:latin typeface="Gotham Narrow Book" pitchFamily="2" charset="0"/>
              </a:rPr>
              <a:t>CEU’s</a:t>
            </a:r>
          </a:p>
          <a:p>
            <a:pPr>
              <a:lnSpc>
                <a:spcPct val="125000"/>
              </a:lnSpc>
            </a:pPr>
            <a:r>
              <a:rPr lang="en-US" sz="4400" dirty="0">
                <a:latin typeface="Gotham Narrow Book" pitchFamily="2" charset="0"/>
              </a:rPr>
              <a:t>$20 re-license fee</a:t>
            </a:r>
          </a:p>
          <a:p>
            <a:pPr>
              <a:lnSpc>
                <a:spcPct val="125000"/>
              </a:lnSpc>
            </a:pPr>
            <a:r>
              <a:rPr lang="en-US" sz="4400" dirty="0">
                <a:latin typeface="Gotham Narrow Book" pitchFamily="2" charset="0"/>
              </a:rPr>
              <a:t>Commit 20+ hours</a:t>
            </a:r>
          </a:p>
          <a:p>
            <a:pPr>
              <a:lnSpc>
                <a:spcPct val="125000"/>
              </a:lnSpc>
            </a:pPr>
            <a:r>
              <a:rPr lang="en-US" sz="4400" dirty="0">
                <a:latin typeface="Gotham Narrow Book" pitchFamily="2" charset="0"/>
              </a:rPr>
              <a:t>Multiple meetings </a:t>
            </a:r>
          </a:p>
          <a:p>
            <a:pPr>
              <a:lnSpc>
                <a:spcPct val="125000"/>
              </a:lnSpc>
            </a:pPr>
            <a:r>
              <a:rPr lang="en-US" sz="4400" dirty="0">
                <a:latin typeface="Gotham Narrow Book" pitchFamily="2" charset="0"/>
              </a:rPr>
              <a:t>Long-term commitment </a:t>
            </a:r>
          </a:p>
        </p:txBody>
      </p:sp>
    </p:spTree>
    <p:extLst>
      <p:ext uri="{BB962C8B-B14F-4D97-AF65-F5344CB8AC3E}">
        <p14:creationId xmlns:p14="http://schemas.microsoft.com/office/powerpoint/2010/main" val="42645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D074894-0E99-894A-9B1A-0D7C79F5F6D7}"/>
              </a:ext>
            </a:extLst>
          </p:cNvPr>
          <p:cNvSpPr txBox="1"/>
          <p:nvPr/>
        </p:nvSpPr>
        <p:spPr>
          <a:xfrm>
            <a:off x="215900" y="538619"/>
            <a:ext cx="11760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otham Narrow Bold" pitchFamily="2" charset="0"/>
                <a:ea typeface="+mn-ea"/>
                <a:cs typeface="+mn-cs"/>
              </a:rPr>
              <a:t>Check CEUs and Current Certifications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0" y="19299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FB6400"/>
                </a:solidFill>
                <a:effectLst/>
                <a:uLnTx/>
                <a:uFillTx/>
                <a:latin typeface="FjallaOne" panose="02000506040000020004" pitchFamily="2" charset="77"/>
                <a:ea typeface="+mn-ea"/>
                <a:cs typeface="+mn-cs"/>
              </a:rPr>
              <a:t>kellysolutions.com/OK/applicators/login.asp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02D88-4FC6-46F3-AF87-EF99BD6DD182}"/>
              </a:ext>
            </a:extLst>
          </p:cNvPr>
          <p:cNvSpPr txBox="1"/>
          <p:nvPr/>
        </p:nvSpPr>
        <p:spPr>
          <a:xfrm>
            <a:off x="438410" y="3429000"/>
            <a:ext cx="11315179" cy="1924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Currently not able to check Private CEUs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Gotham Narrow Book" pitchFamily="2" charset="0"/>
              </a:rPr>
              <a:t>ODAFF is in a transition phase to add it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Narrow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14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93D6E-F700-FB4D-8333-A087C39ACBA6}"/>
              </a:ext>
            </a:extLst>
          </p:cNvPr>
          <p:cNvSpPr txBox="1"/>
          <p:nvPr/>
        </p:nvSpPr>
        <p:spPr>
          <a:xfrm>
            <a:off x="575936" y="2155135"/>
            <a:ext cx="11040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B6400"/>
                </a:solidFill>
                <a:latin typeface="FjallaOne" panose="02000506040000020004" pitchFamily="2" charset="77"/>
              </a:rPr>
              <a:t>Offering CEUs</a:t>
            </a:r>
          </a:p>
        </p:txBody>
      </p:sp>
    </p:spTree>
    <p:extLst>
      <p:ext uri="{BB962C8B-B14F-4D97-AF65-F5344CB8AC3E}">
        <p14:creationId xmlns:p14="http://schemas.microsoft.com/office/powerpoint/2010/main" val="294176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 Template 2" id="{E7567C99-B98E-8A4B-A530-2F9B1CC5B8CF}" vid="{F10C8240-B11D-874B-8064-C9F59BD846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20005</TotalTime>
  <Words>1908</Words>
  <Application>Microsoft Office PowerPoint</Application>
  <PresentationFormat>Widescreen</PresentationFormat>
  <Paragraphs>344</Paragraphs>
  <Slides>38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FjallaOne</vt:lpstr>
      <vt:lpstr>Gotham Narrow Bold</vt:lpstr>
      <vt:lpstr>Gotham Narrow Book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Hiner, Gayle;Bushong, Josh</dc:creator>
  <cp:lastModifiedBy>Bushong, Josh</cp:lastModifiedBy>
  <cp:revision>303</cp:revision>
  <cp:lastPrinted>2021-03-26T13:58:13Z</cp:lastPrinted>
  <dcterms:created xsi:type="dcterms:W3CDTF">2019-10-16T20:23:14Z</dcterms:created>
  <dcterms:modified xsi:type="dcterms:W3CDTF">2021-04-22T14:36:48Z</dcterms:modified>
</cp:coreProperties>
</file>