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0"/>
  </p:notesMasterIdLst>
  <p:handoutMasterIdLst>
    <p:handoutMasterId r:id="rId21"/>
  </p:handoutMasterIdLst>
  <p:sldIdLst>
    <p:sldId id="274" r:id="rId5"/>
    <p:sldId id="272" r:id="rId6"/>
    <p:sldId id="279" r:id="rId7"/>
    <p:sldId id="280" r:id="rId8"/>
    <p:sldId id="271" r:id="rId9"/>
    <p:sldId id="270" r:id="rId10"/>
    <p:sldId id="269" r:id="rId11"/>
    <p:sldId id="268" r:id="rId12"/>
    <p:sldId id="278" r:id="rId13"/>
    <p:sldId id="282" r:id="rId14"/>
    <p:sldId id="283" r:id="rId15"/>
    <p:sldId id="275" r:id="rId16"/>
    <p:sldId id="284" r:id="rId17"/>
    <p:sldId id="277" r:id="rId18"/>
    <p:sldId id="276" r:id="rId19"/>
  </p:sldIdLst>
  <p:sldSz cx="12192000" cy="6858000"/>
  <p:notesSz cx="7023100" cy="9309100"/>
  <p:embeddedFontLst>
    <p:embeddedFont>
      <p:font typeface="Fjalla One" panose="02000506040000020004" pitchFamily="2" charset="0"/>
      <p:regular r:id="rId22"/>
    </p:embeddedFont>
    <p:embeddedFont>
      <p:font typeface="Roboto" panose="02000000000000000000"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CCFF"/>
    <a:srgbClr val="FFCCFF"/>
    <a:srgbClr val="99FFCC"/>
    <a:srgbClr val="FA6400"/>
    <a:srgbClr val="FB6400"/>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2" autoAdjust="0"/>
    <p:restoredTop sz="62834" autoAdjust="0"/>
  </p:normalViewPr>
  <p:slideViewPr>
    <p:cSldViewPr snapToGrid="0" snapToObjects="1">
      <p:cViewPr varScale="1">
        <p:scale>
          <a:sx n="50" d="100"/>
          <a:sy n="50" d="100"/>
        </p:scale>
        <p:origin x="970" y="48"/>
      </p:cViewPr>
      <p:guideLst>
        <p:guide orient="horz" pos="3384"/>
        <p:guide pos="360"/>
      </p:guideLst>
    </p:cSldViewPr>
  </p:slideViewPr>
  <p:outlineViewPr>
    <p:cViewPr>
      <p:scale>
        <a:sx n="33" d="100"/>
        <a:sy n="33" d="100"/>
      </p:scale>
      <p:origin x="0" y="-6974"/>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DC3ECE-3EBB-7349-B7DB-026CAB9BBE7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7635431A-35D0-E54C-BA6A-D287B3089B15}"/>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1D880320-50B5-844D-BAF9-F83C0C70D7BB}" type="datetimeFigureOut">
              <a:rPr lang="en-US" smtClean="0"/>
              <a:t>6/24/2025</a:t>
            </a:fld>
            <a:endParaRPr lang="en-US"/>
          </a:p>
        </p:txBody>
      </p:sp>
      <p:sp>
        <p:nvSpPr>
          <p:cNvPr id="4" name="Footer Placeholder 3">
            <a:extLst>
              <a:ext uri="{FF2B5EF4-FFF2-40B4-BE49-F238E27FC236}">
                <a16:creationId xmlns:a16="http://schemas.microsoft.com/office/drawing/2014/main" id="{8D3DC0CF-6E49-D845-81C1-F8C1D245C0DB}"/>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8E8310-0EB0-A648-BE90-68BCD358CD76}"/>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17DEFA2-1510-174A-94FC-9B33D54BB1D9}" type="slidenum">
              <a:rPr lang="en-US" smtClean="0"/>
              <a:t>‹#›</a:t>
            </a:fld>
            <a:endParaRPr lang="en-US"/>
          </a:p>
        </p:txBody>
      </p:sp>
    </p:spTree>
    <p:extLst>
      <p:ext uri="{BB962C8B-B14F-4D97-AF65-F5344CB8AC3E}">
        <p14:creationId xmlns:p14="http://schemas.microsoft.com/office/powerpoint/2010/main" val="1919035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9541749-9190-4A58-86AF-D953B7C8640F}" type="datetimeFigureOut">
              <a:rPr lang="en-US" smtClean="0"/>
              <a:t>6/24/2025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29C0828-9421-4883-9B45-3ECC6469AD52}" type="slidenum">
              <a:rPr lang="en-US" smtClean="0"/>
              <a:t>‹#›</a:t>
            </a:fld>
            <a:endParaRPr lang="en-US"/>
          </a:p>
        </p:txBody>
      </p:sp>
    </p:spTree>
    <p:extLst>
      <p:ext uri="{BB962C8B-B14F-4D97-AF65-F5344CB8AC3E}">
        <p14:creationId xmlns:p14="http://schemas.microsoft.com/office/powerpoint/2010/main" val="43505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C0828-9421-4883-9B45-3ECC6469AD52}" type="slidenum">
              <a:rPr lang="en-US" smtClean="0"/>
              <a:t>1</a:t>
            </a:fld>
            <a:endParaRPr lang="en-US"/>
          </a:p>
        </p:txBody>
      </p:sp>
    </p:spTree>
    <p:extLst>
      <p:ext uri="{BB962C8B-B14F-4D97-AF65-F5344CB8AC3E}">
        <p14:creationId xmlns:p14="http://schemas.microsoft.com/office/powerpoint/2010/main" val="165075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10</a:t>
            </a:fld>
            <a:endParaRPr lang="en-US"/>
          </a:p>
        </p:txBody>
      </p:sp>
    </p:spTree>
    <p:extLst>
      <p:ext uri="{BB962C8B-B14F-4D97-AF65-F5344CB8AC3E}">
        <p14:creationId xmlns:p14="http://schemas.microsoft.com/office/powerpoint/2010/main" val="191439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increasing Food Pantry Capacity, we reduce hunger, we increase hope, and we improve the health and well-being in the lives of all Oklahomans</a:t>
            </a:r>
          </a:p>
        </p:txBody>
      </p:sp>
      <p:sp>
        <p:nvSpPr>
          <p:cNvPr id="4" name="Slide Number Placeholder 3"/>
          <p:cNvSpPr>
            <a:spLocks noGrp="1"/>
          </p:cNvSpPr>
          <p:nvPr>
            <p:ph type="sldNum" sz="quarter" idx="5"/>
          </p:nvPr>
        </p:nvSpPr>
        <p:spPr/>
        <p:txBody>
          <a:bodyPr/>
          <a:lstStyle/>
          <a:p>
            <a:fld id="{B29C0828-9421-4883-9B45-3ECC6469AD52}" type="slidenum">
              <a:rPr lang="en-US" smtClean="0"/>
              <a:t>11</a:t>
            </a:fld>
            <a:endParaRPr lang="en-US"/>
          </a:p>
        </p:txBody>
      </p:sp>
    </p:spTree>
    <p:extLst>
      <p:ext uri="{BB962C8B-B14F-4D97-AF65-F5344CB8AC3E}">
        <p14:creationId xmlns:p14="http://schemas.microsoft.com/office/powerpoint/2010/main" val="251487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12</a:t>
            </a:fld>
            <a:endParaRPr lang="en-US"/>
          </a:p>
        </p:txBody>
      </p:sp>
    </p:spTree>
    <p:extLst>
      <p:ext uri="{BB962C8B-B14F-4D97-AF65-F5344CB8AC3E}">
        <p14:creationId xmlns:p14="http://schemas.microsoft.com/office/powerpoint/2010/main" val="3347675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13</a:t>
            </a:fld>
            <a:endParaRPr lang="en-US"/>
          </a:p>
        </p:txBody>
      </p:sp>
    </p:spTree>
    <p:extLst>
      <p:ext uri="{BB962C8B-B14F-4D97-AF65-F5344CB8AC3E}">
        <p14:creationId xmlns:p14="http://schemas.microsoft.com/office/powerpoint/2010/main" val="1618548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C0828-9421-4883-9B45-3ECC6469AD52}" type="slidenum">
              <a:rPr lang="en-US" smtClean="0"/>
              <a:t>14</a:t>
            </a:fld>
            <a:endParaRPr lang="en-US"/>
          </a:p>
        </p:txBody>
      </p:sp>
    </p:spTree>
    <p:extLst>
      <p:ext uri="{BB962C8B-B14F-4D97-AF65-F5344CB8AC3E}">
        <p14:creationId xmlns:p14="http://schemas.microsoft.com/office/powerpoint/2010/main" val="2932306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C0828-9421-4883-9B45-3ECC6469AD52}" type="slidenum">
              <a:rPr lang="en-US" smtClean="0"/>
              <a:t>15</a:t>
            </a:fld>
            <a:endParaRPr lang="en-US"/>
          </a:p>
        </p:txBody>
      </p:sp>
    </p:spTree>
    <p:extLst>
      <p:ext uri="{BB962C8B-B14F-4D97-AF65-F5344CB8AC3E}">
        <p14:creationId xmlns:p14="http://schemas.microsoft.com/office/powerpoint/2010/main" val="230084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Our goal is to take the first step to strengthen community well-being for all Oklahomans.</a:t>
            </a:r>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2</a:t>
            </a:fld>
            <a:endParaRPr lang="en-US"/>
          </a:p>
        </p:txBody>
      </p:sp>
    </p:spTree>
    <p:extLst>
      <p:ext uri="{BB962C8B-B14F-4D97-AF65-F5344CB8AC3E}">
        <p14:creationId xmlns:p14="http://schemas.microsoft.com/office/powerpoint/2010/main" val="68379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9C0828-9421-4883-9B45-3ECC6469AD52}" type="slidenum">
              <a:rPr lang="en-US" smtClean="0"/>
              <a:t>3</a:t>
            </a:fld>
            <a:endParaRPr lang="en-US"/>
          </a:p>
        </p:txBody>
      </p:sp>
    </p:spTree>
    <p:extLst>
      <p:ext uri="{BB962C8B-B14F-4D97-AF65-F5344CB8AC3E}">
        <p14:creationId xmlns:p14="http://schemas.microsoft.com/office/powerpoint/2010/main" val="254234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4</a:t>
            </a:fld>
            <a:endParaRPr lang="en-US"/>
          </a:p>
        </p:txBody>
      </p:sp>
    </p:spTree>
    <p:extLst>
      <p:ext uri="{BB962C8B-B14F-4D97-AF65-F5344CB8AC3E}">
        <p14:creationId xmlns:p14="http://schemas.microsoft.com/office/powerpoint/2010/main" val="128119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a:p>
            <a:endParaRPr lang="en-US" dirty="0"/>
          </a:p>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5</a:t>
            </a:fld>
            <a:endParaRPr lang="en-US"/>
          </a:p>
        </p:txBody>
      </p:sp>
    </p:spTree>
    <p:extLst>
      <p:ext uri="{BB962C8B-B14F-4D97-AF65-F5344CB8AC3E}">
        <p14:creationId xmlns:p14="http://schemas.microsoft.com/office/powerpoint/2010/main" val="2917747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a:t>
            </a:r>
            <a:r>
              <a:rPr lang="en-US" b="1" dirty="0"/>
              <a:t>food security </a:t>
            </a:r>
            <a:r>
              <a:rPr lang="en-US" dirty="0"/>
              <a:t>is a necessity, </a:t>
            </a:r>
            <a:r>
              <a:rPr lang="en-US" b="1" dirty="0"/>
              <a:t>nutrition security </a:t>
            </a:r>
            <a:r>
              <a:rPr lang="en-US" dirty="0"/>
              <a:t>BUILDS ON food security to further ensure access to foods that are not just calories but NUTRITIONAL calories, to support health and manage or prevent diseases.</a:t>
            </a:r>
          </a:p>
          <a:p>
            <a:endParaRPr lang="en-US" dirty="0"/>
          </a:p>
          <a:p>
            <a:r>
              <a:rPr lang="en-US" dirty="0"/>
              <a:t>An example of </a:t>
            </a:r>
            <a:r>
              <a:rPr lang="en-US" b="1" dirty="0"/>
              <a:t>food security </a:t>
            </a:r>
            <a:r>
              <a:rPr lang="en-US" dirty="0"/>
              <a:t>would be if a person was given a package of microwavable noodles and a can of soda for a meal.  Yes, it is technically food, however, there are few elements in that meal to provide the body with sufficient energy and nutrients it needs to sustain healthy functions.  </a:t>
            </a:r>
            <a:r>
              <a:rPr lang="en-US" b="1" dirty="0"/>
              <a:t>Nutrition security </a:t>
            </a:r>
            <a:r>
              <a:rPr lang="en-US" dirty="0"/>
              <a:t>is access to a balanced meal full of macro and micro nutrients that sustain and provide nutritional value to the body.</a:t>
            </a:r>
          </a:p>
          <a:p>
            <a:endParaRPr lang="en-US" dirty="0"/>
          </a:p>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6</a:t>
            </a:fld>
            <a:endParaRPr lang="en-US"/>
          </a:p>
        </p:txBody>
      </p:sp>
    </p:spTree>
    <p:extLst>
      <p:ext uri="{BB962C8B-B14F-4D97-AF65-F5344CB8AC3E}">
        <p14:creationId xmlns:p14="http://schemas.microsoft.com/office/powerpoint/2010/main" val="41886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There are many reasons one may need the help of a food pantry.  It is difficult for some to admit that they need help.  Some may have feelings of embarrassment, shame, and sadness.  Choice pantry systems preserve their dignity by giving these individuals or families a choice in what is offered them.  They deserve fresh, healthy food just like we all do.  They shouldn’t get “the leftovers”.  Some people are dealing with food allergies or food intolerances due to many reasons.  They may have dental health issues and can’t eat certain foods, they may have sensory issues to particular foods or don’t have a safe way to prepare what is given for example, no kitchen equipment or even a home.  Some may simply not have the knowledge or skill as to how to prepare the food item.  We see this often.  They may also have a chronic disease like CVD or diabetes and need the option of low carbohydrate choices or low-fat choices.  The Community Health Extension Program is working with many pantries on Food is Medicine Initiatives to help address the health issue.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introducing the pantry director to the assessment tools that can help to guide them into their food orders through a food bank or to look closer at their inventory. For example, looking at canned fruit--- Is it packed in heavy syrup or in its own juice?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at canned vegetables, broth, or soups---Could there be a better option such as no added salt varieties.  The assessment tool also looks at proper signage for recipients.  Is there signage?  Does it promote MyPlate?</a:t>
            </a:r>
          </a:p>
          <a:p>
            <a:endParaRPr lang="en-US" dirty="0"/>
          </a:p>
          <a:p>
            <a:endParaRPr lang="en-US" dirty="0"/>
          </a:p>
          <a:p>
            <a:r>
              <a:rPr lang="en-US" dirty="0"/>
              <a:t>Choice pantries reduce food waste as well.  </a:t>
            </a:r>
          </a:p>
          <a:p>
            <a:endParaRPr lang="en-US" dirty="0"/>
          </a:p>
          <a:p>
            <a:r>
              <a:rPr lang="en-US" dirty="0"/>
              <a:t>Choice pantries will have glass front refrigerators that pantry recipients can see what is offered.  They have shopping carts for them to shop for items they desire.  Volunteers assist them with their shopping experience.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7</a:t>
            </a:fld>
            <a:endParaRPr lang="en-US"/>
          </a:p>
        </p:txBody>
      </p:sp>
    </p:spTree>
    <p:extLst>
      <p:ext uri="{BB962C8B-B14F-4D97-AF65-F5344CB8AC3E}">
        <p14:creationId xmlns:p14="http://schemas.microsoft.com/office/powerpoint/2010/main" val="369833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4) The sustainability of a pantry relies on not just in-kind donations, volunteers and adequate space, it relies on finding other resources such as grants and the procurement of produce. Area food banks such as the Food Bank of Eastern OK and the Regional Food Bank don’t always have produce available for directors to purchase.  Procuring locally grown sources of produce are key in keeping those items available at the pantry year-round.  One way to help would be to consider planting an extra row at your own home.  If you are gardener, who doesn’t have a surplus of zucchini in the summer in Oklahoma.  Consider donating what you can’t use to your local pantry.  If you are thinking of organizing a food drive at your church, school or place of work, consider asking the pantry director what they are in need of the most.  Often pantries not only need produce but protein items like eggs, milk or meats.</a:t>
            </a:r>
          </a:p>
          <a:p>
            <a:endParaRPr lang="en-US" dirty="0"/>
          </a:p>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8</a:t>
            </a:fld>
            <a:endParaRPr lang="en-US"/>
          </a:p>
        </p:txBody>
      </p:sp>
    </p:spTree>
    <p:extLst>
      <p:ext uri="{BB962C8B-B14F-4D97-AF65-F5344CB8AC3E}">
        <p14:creationId xmlns:p14="http://schemas.microsoft.com/office/powerpoint/2010/main" val="3055561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C0828-9421-4883-9B45-3ECC6469AD52}" type="slidenum">
              <a:rPr lang="en-US" smtClean="0"/>
              <a:t>9</a:t>
            </a:fld>
            <a:endParaRPr lang="en-US"/>
          </a:p>
        </p:txBody>
      </p:sp>
    </p:spTree>
    <p:extLst>
      <p:ext uri="{BB962C8B-B14F-4D97-AF65-F5344CB8AC3E}">
        <p14:creationId xmlns:p14="http://schemas.microsoft.com/office/powerpoint/2010/main" val="1786255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3867461" y="2822812"/>
            <a:ext cx="7342208" cy="1089529"/>
          </a:xfrm>
          <a:prstGeom prst="rect">
            <a:avLst/>
          </a:prstGeom>
        </p:spPr>
        <p:txBody>
          <a:bodyPr wrap="square" anchor="b">
            <a:spAutoFit/>
          </a:bodyPr>
          <a:lstStyle>
            <a:lvl1pPr algn="l">
              <a:defRPr sz="7200">
                <a:solidFill>
                  <a:schemeClr val="bg1"/>
                </a:solidFill>
                <a:latin typeface="Fjalla One" panose="02000506040000020004" pitchFamily="2" charset="0"/>
              </a:defRPr>
            </a:lvl1pPr>
          </a:lstStyle>
          <a:p>
            <a:r>
              <a:rPr lang="en-US" dirty="0"/>
              <a:t>PRESENTATION TITLE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3867461" y="3730017"/>
            <a:ext cx="6659301" cy="424732"/>
          </a:xfrm>
          <a:prstGeom prst="rect">
            <a:avLst/>
          </a:prstGeom>
        </p:spPr>
        <p:txBody>
          <a:bodyPr wrap="square">
            <a:spAutoFit/>
          </a:bodyPr>
          <a:lstStyle>
            <a:lvl1pPr marL="0" indent="0" algn="l">
              <a:buNone/>
              <a:defRPr sz="2400" b="1">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D43F3DA1-6CB4-9C42-85A8-BB52F35FEB66}"/>
              </a:ext>
            </a:extLst>
          </p:cNvPr>
          <p:cNvSpPr>
            <a:spLocks noGrp="1"/>
          </p:cNvSpPr>
          <p:nvPr>
            <p:ph sz="half" idx="10" hasCustomPrompt="1"/>
          </p:nvPr>
        </p:nvSpPr>
        <p:spPr>
          <a:xfrm>
            <a:off x="571500" y="2297313"/>
            <a:ext cx="10734804" cy="2677656"/>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63666A"/>
                </a:solidFill>
                <a:latin typeface="Roboto" panose="02000000000000000000" pitchFamily="2" charset="0"/>
                <a:ea typeface="Roboto" panose="02000000000000000000" pitchFamily="2" charset="0"/>
              </a:defRPr>
            </a:lvl1pPr>
            <a:lvl2pPr marL="457200" indent="0">
              <a:lnSpc>
                <a:spcPct val="100000"/>
              </a:lnSpc>
              <a:spcBef>
                <a:spcPts val="0"/>
              </a:spcBef>
              <a:buFont typeface="Arial" panose="020B0604020202020204" pitchFamily="34" charset="0"/>
              <a:buNone/>
              <a:defRPr sz="24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sz="2400" b="1" dirty="0">
                <a:solidFill>
                  <a:srgbClr val="63666A"/>
                </a:solidFill>
                <a:latin typeface="Roboto" panose="02000000000000000000" pitchFamily="2" charset="0"/>
                <a:ea typeface="Roboto" panose="02000000000000000000" pitchFamily="2" charset="0"/>
              </a:rPr>
              <a:t>O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C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E | </a:t>
            </a:r>
            <a:r>
              <a:rPr lang="en-US" sz="2400" dirty="0" err="1">
                <a:solidFill>
                  <a:srgbClr val="63666A"/>
                </a:solidFill>
                <a:latin typeface="Roboto" panose="02000000000000000000" pitchFamily="2" charset="0"/>
                <a:ea typeface="Roboto" panose="02000000000000000000" pitchFamily="2" charset="0"/>
              </a:rPr>
              <a:t>name.presenter@okstate.edu</a:t>
            </a:r>
            <a:endParaRPr lang="en-US" sz="2400" dirty="0">
              <a:solidFill>
                <a:srgbClr val="63666A"/>
              </a:solidFill>
              <a:latin typeface="Roboto" panose="02000000000000000000" pitchFamily="2" charset="0"/>
              <a:ea typeface="Roboto" panose="02000000000000000000" pitchFamily="2" charset="0"/>
            </a:endParaRPr>
          </a:p>
          <a:p>
            <a:r>
              <a:rPr lang="en-US" sz="2400" dirty="0">
                <a:solidFill>
                  <a:srgbClr val="63666A"/>
                </a:solidFill>
                <a:latin typeface="Roboto" panose="02000000000000000000" pitchFamily="2" charset="0"/>
                <a:ea typeface="Roboto" panose="02000000000000000000" pitchFamily="2" charset="0"/>
              </a:rPr>
              <a:t>Address Goes Here</a:t>
            </a:r>
          </a:p>
          <a:p>
            <a:r>
              <a:rPr lang="en-US" sz="2400" dirty="0">
                <a:solidFill>
                  <a:srgbClr val="63666A"/>
                </a:solidFill>
                <a:latin typeface="Roboto" panose="02000000000000000000" pitchFamily="2" charset="0"/>
                <a:ea typeface="Roboto" panose="02000000000000000000" pitchFamily="2" charset="0"/>
              </a:rPr>
              <a:t>City, State</a:t>
            </a:r>
          </a:p>
          <a:p>
            <a:endParaRPr lang="en-US" sz="2400" dirty="0">
              <a:solidFill>
                <a:schemeClr val="accent6"/>
              </a:solidFill>
              <a:latin typeface="Roboto" panose="02000000000000000000" pitchFamily="2" charset="0"/>
              <a:ea typeface="Roboto" panose="02000000000000000000" pitchFamily="2" charset="0"/>
            </a:endParaRPr>
          </a:p>
          <a:p>
            <a:r>
              <a:rPr lang="en-US" sz="2400" b="1" dirty="0" err="1">
                <a:solidFill>
                  <a:srgbClr val="FB6400"/>
                </a:solidFill>
                <a:latin typeface="Roboto" panose="02000000000000000000" pitchFamily="2" charset="0"/>
                <a:ea typeface="Roboto" panose="02000000000000000000" pitchFamily="2" charset="0"/>
              </a:rPr>
              <a:t>brand.okstate.edu</a:t>
            </a:r>
            <a:r>
              <a:rPr lang="en-US" sz="2400" b="1" dirty="0">
                <a:solidFill>
                  <a:srgbClr val="FB6400"/>
                </a:solidFill>
                <a:latin typeface="Roboto" panose="02000000000000000000" pitchFamily="2" charset="0"/>
                <a:ea typeface="Roboto" panose="02000000000000000000" pitchFamily="2" charset="0"/>
              </a:rPr>
              <a:t> (or other dept. specific URL)</a:t>
            </a:r>
          </a:p>
        </p:txBody>
      </p:sp>
      <p:sp>
        <p:nvSpPr>
          <p:cNvPr id="11" name="Title 1">
            <a:extLst>
              <a:ext uri="{FF2B5EF4-FFF2-40B4-BE49-F238E27FC236}">
                <a16:creationId xmlns:a16="http://schemas.microsoft.com/office/drawing/2014/main" id="{2F025E6B-6933-E642-8A00-1E465ECF39F1}"/>
              </a:ext>
            </a:extLst>
          </p:cNvPr>
          <p:cNvSpPr>
            <a:spLocks noGrp="1"/>
          </p:cNvSpPr>
          <p:nvPr>
            <p:ph type="title" hasCustomPrompt="1"/>
          </p:nvPr>
        </p:nvSpPr>
        <p:spPr>
          <a:xfrm>
            <a:off x="578553" y="624279"/>
            <a:ext cx="10515600" cy="964880"/>
          </a:xfrm>
          <a:prstGeom prst="rect">
            <a:avLst/>
          </a:prstGeom>
        </p:spPr>
        <p:txBody>
          <a:bodyPr>
            <a:spAutoFit/>
          </a:bodyPr>
          <a:lstStyle>
            <a:lvl1pPr algn="l">
              <a:defRPr sz="6300">
                <a:solidFill>
                  <a:srgbClr val="63666A"/>
                </a:solidFill>
                <a:latin typeface="Fjalla One" panose="02000506040000020004" pitchFamily="2" charset="0"/>
              </a:defRPr>
            </a:lvl1pPr>
          </a:lstStyle>
          <a:p>
            <a:r>
              <a:rPr lang="en-US" dirty="0"/>
              <a:t>NAME OF PRESENTER</a:t>
            </a:r>
          </a:p>
        </p:txBody>
      </p:sp>
      <p:sp>
        <p:nvSpPr>
          <p:cNvPr id="15" name="Text Placeholder 2">
            <a:extLst>
              <a:ext uri="{FF2B5EF4-FFF2-40B4-BE49-F238E27FC236}">
                <a16:creationId xmlns:a16="http://schemas.microsoft.com/office/drawing/2014/main" id="{232D6B34-2CBA-4A4F-B365-660BB88B8C1C}"/>
              </a:ext>
            </a:extLst>
          </p:cNvPr>
          <p:cNvSpPr>
            <a:spLocks noGrp="1"/>
          </p:cNvSpPr>
          <p:nvPr>
            <p:ph type="body" idx="1" hasCustomPrompt="1"/>
          </p:nvPr>
        </p:nvSpPr>
        <p:spPr>
          <a:xfrm>
            <a:off x="579136" y="1500447"/>
            <a:ext cx="10515600" cy="507831"/>
          </a:xfrm>
          <a:prstGeom prst="rect">
            <a:avLst/>
          </a:prstGeom>
        </p:spPr>
        <p:txBody>
          <a:bodyPr>
            <a:spAutoFit/>
          </a:bodyPr>
          <a:lstStyle>
            <a:lvl1pPr marL="0" indent="0">
              <a:buNone/>
              <a:defRPr sz="3000" b="1">
                <a:solidFill>
                  <a:srgbClr val="FA6400"/>
                </a:solidFill>
                <a:latin typeface="Rubik" pitchFamily="2" charset="-79"/>
                <a:ea typeface="Roboto" panose="02000000000000000000" pitchFamily="2" charset="0"/>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Department of This Slide Goes Last </a:t>
            </a:r>
          </a:p>
        </p:txBody>
      </p:sp>
    </p:spTree>
    <p:extLst>
      <p:ext uri="{BB962C8B-B14F-4D97-AF65-F5344CB8AC3E}">
        <p14:creationId xmlns:p14="http://schemas.microsoft.com/office/powerpoint/2010/main" val="312413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hasCustomPrompt="1"/>
          </p:nvPr>
        </p:nvSpPr>
        <p:spPr>
          <a:xfrm>
            <a:off x="838200" y="2983745"/>
            <a:ext cx="10515600" cy="964880"/>
          </a:xfrm>
          <a:prstGeom prst="rect">
            <a:avLst/>
          </a:prstGeom>
        </p:spPr>
        <p:txBody>
          <a:bodyPr>
            <a:spAutoFit/>
          </a:bodyPr>
          <a:lstStyle>
            <a:lvl1pPr algn="ctr">
              <a:defRPr sz="63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7FABCD1-185E-FF49-BF3D-44CC17AA40FF}"/>
              </a:ext>
            </a:extLst>
          </p:cNvPr>
          <p:cNvSpPr>
            <a:spLocks noGrp="1"/>
          </p:cNvSpPr>
          <p:nvPr>
            <p:ph sz="half" idx="11" hasCustomPrompt="1"/>
          </p:nvPr>
        </p:nvSpPr>
        <p:spPr>
          <a:xfrm>
            <a:off x="876822" y="1857048"/>
            <a:ext cx="10734804"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dirty="0">
                <a:latin typeface="Roboto" panose="02000000000000000000" pitchFamily="2" charset="0"/>
                <a:ea typeface="Roboto" panose="02000000000000000000" pitchFamily="2" charset="0"/>
              </a:rPr>
              <a:t>Opening slide</a:t>
            </a:r>
          </a:p>
          <a:p>
            <a:pPr lvl="1">
              <a:lnSpc>
                <a:spcPct val="125000"/>
              </a:lnSpc>
            </a:pPr>
            <a:endParaRPr lang="en-US" dirty="0">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hasCustomPrompt="1"/>
          </p:nvPr>
        </p:nvSpPr>
        <p:spPr>
          <a:xfrm>
            <a:off x="567847" y="132869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0373" y="603850"/>
            <a:ext cx="10515600" cy="757130"/>
          </a:xfrm>
          <a:prstGeom prst="rect">
            <a:avLst/>
          </a:prstGeom>
        </p:spPr>
        <p:txBody>
          <a:bodyPr anchor="b">
            <a:spAutoFit/>
          </a:bodyPr>
          <a:lstStyle>
            <a:lvl1pPr>
              <a:defRPr sz="48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E623051-D3F7-CF49-875A-42D2D7BE4ADB}"/>
              </a:ext>
            </a:extLst>
          </p:cNvPr>
          <p:cNvSpPr>
            <a:spLocks noGrp="1"/>
          </p:cNvSpPr>
          <p:nvPr>
            <p:ph sz="half" idx="10" hasCustomPrompt="1"/>
          </p:nvPr>
        </p:nvSpPr>
        <p:spPr>
          <a:xfrm>
            <a:off x="876822" y="1123268"/>
            <a:ext cx="10734804" cy="4346703"/>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p:txBody>
      </p:sp>
      <p:sp>
        <p:nvSpPr>
          <p:cNvPr id="10" name="Text Placeholder 2">
            <a:extLst>
              <a:ext uri="{FF2B5EF4-FFF2-40B4-BE49-F238E27FC236}">
                <a16:creationId xmlns:a16="http://schemas.microsoft.com/office/drawing/2014/main" id="{07701DD8-0362-BB47-9BD0-8DA9DD48348D}"/>
              </a:ext>
            </a:extLst>
          </p:cNvPr>
          <p:cNvSpPr>
            <a:spLocks noGrp="1"/>
          </p:cNvSpPr>
          <p:nvPr>
            <p:ph type="body" idx="1"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A841D53-C854-B94C-ADB1-420D936BB28B}"/>
              </a:ext>
            </a:extLst>
          </p:cNvPr>
          <p:cNvSpPr>
            <a:spLocks noGrp="1"/>
          </p:cNvSpPr>
          <p:nvPr>
            <p:ph type="pic" idx="1"/>
          </p:nvPr>
        </p:nvSpPr>
        <p:spPr>
          <a:xfrm>
            <a:off x="988291" y="1115395"/>
            <a:ext cx="3888509"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Content Placeholder 2">
            <a:extLst>
              <a:ext uri="{FF2B5EF4-FFF2-40B4-BE49-F238E27FC236}">
                <a16:creationId xmlns:a16="http://schemas.microsoft.com/office/drawing/2014/main" id="{D17F29AA-73C0-F940-B06A-CF1CBD6A585C}"/>
              </a:ext>
            </a:extLst>
          </p:cNvPr>
          <p:cNvSpPr>
            <a:spLocks noGrp="1"/>
          </p:cNvSpPr>
          <p:nvPr>
            <p:ph sz="half" idx="10" hasCustomPrompt="1"/>
          </p:nvPr>
        </p:nvSpPr>
        <p:spPr>
          <a:xfrm>
            <a:off x="5107708" y="1123268"/>
            <a:ext cx="6503918" cy="3654205"/>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p:txBody>
      </p:sp>
      <p:sp>
        <p:nvSpPr>
          <p:cNvPr id="20" name="Text Placeholder 2">
            <a:extLst>
              <a:ext uri="{FF2B5EF4-FFF2-40B4-BE49-F238E27FC236}">
                <a16:creationId xmlns:a16="http://schemas.microsoft.com/office/drawing/2014/main" id="{D287506E-38A0-8144-8203-98E0F8912F73}"/>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15BB22-2CFF-974B-A221-8EE500F04CBD}"/>
              </a:ext>
            </a:extLst>
          </p:cNvPr>
          <p:cNvSpPr>
            <a:spLocks noGrp="1"/>
          </p:cNvSpPr>
          <p:nvPr>
            <p:ph sz="half" idx="11" hasCustomPrompt="1"/>
          </p:nvPr>
        </p:nvSpPr>
        <p:spPr>
          <a:xfrm>
            <a:off x="8632920" y="1123268"/>
            <a:ext cx="2975628"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Use this slide for multiple images</a:t>
            </a:r>
          </a:p>
          <a:p>
            <a:pPr lvl="1">
              <a:lnSpc>
                <a:spcPct val="125000"/>
              </a:lnSpc>
            </a:pPr>
            <a:r>
              <a:rPr lang="en-US" dirty="0">
                <a:latin typeface="Roboto" panose="02000000000000000000" pitchFamily="2" charset="0"/>
                <a:ea typeface="Roboto" panose="02000000000000000000" pitchFamily="2" charset="0"/>
              </a:rPr>
              <a:t>If they absolutely require text</a:t>
            </a:r>
          </a:p>
          <a:p>
            <a:pPr lvl="1">
              <a:lnSpc>
                <a:spcPct val="125000"/>
              </a:lnSpc>
            </a:pPr>
            <a:r>
              <a:rPr lang="en-US" dirty="0">
                <a:latin typeface="Roboto" panose="02000000000000000000" pitchFamily="2" charset="0"/>
                <a:ea typeface="Roboto" panose="02000000000000000000" pitchFamily="2" charset="0"/>
              </a:rPr>
              <a:t>Otherwise, use next slide for multiples</a:t>
            </a:r>
          </a:p>
        </p:txBody>
      </p:sp>
      <p:sp>
        <p:nvSpPr>
          <p:cNvPr id="10" name="Picture Placeholder 2">
            <a:extLst>
              <a:ext uri="{FF2B5EF4-FFF2-40B4-BE49-F238E27FC236}">
                <a16:creationId xmlns:a16="http://schemas.microsoft.com/office/drawing/2014/main" id="{8CFC7C7B-A81D-8F42-B720-BE8A6EE73984}"/>
              </a:ext>
            </a:extLst>
          </p:cNvPr>
          <p:cNvSpPr>
            <a:spLocks noGrp="1"/>
          </p:cNvSpPr>
          <p:nvPr>
            <p:ph type="pic" idx="10"/>
          </p:nvPr>
        </p:nvSpPr>
        <p:spPr>
          <a:xfrm>
            <a:off x="4815224" y="1115395"/>
            <a:ext cx="359294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DA85B192-A76B-8942-81DB-93DFBE6505C9}"/>
              </a:ext>
            </a:extLst>
          </p:cNvPr>
          <p:cNvSpPr>
            <a:spLocks noGrp="1"/>
          </p:cNvSpPr>
          <p:nvPr>
            <p:ph type="pic" idx="1"/>
          </p:nvPr>
        </p:nvSpPr>
        <p:spPr>
          <a:xfrm>
            <a:off x="988291" y="1115395"/>
            <a:ext cx="359294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2">
            <a:extLst>
              <a:ext uri="{FF2B5EF4-FFF2-40B4-BE49-F238E27FC236}">
                <a16:creationId xmlns:a16="http://schemas.microsoft.com/office/drawing/2014/main" id="{612A7109-F5AB-344A-B402-1951F658631D}"/>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8BE13B-3AB9-3C40-97DD-CC1DDF8E1548}"/>
              </a:ext>
            </a:extLst>
          </p:cNvPr>
          <p:cNvSpPr>
            <a:spLocks noGrp="1"/>
          </p:cNvSpPr>
          <p:nvPr>
            <p:ph type="pic" idx="13"/>
          </p:nvPr>
        </p:nvSpPr>
        <p:spPr>
          <a:xfrm>
            <a:off x="7723116" y="1115396"/>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EFD3A0D6-8F13-674B-B631-25C8BAED01D7}"/>
              </a:ext>
            </a:extLst>
          </p:cNvPr>
          <p:cNvSpPr>
            <a:spLocks noGrp="1"/>
          </p:cNvSpPr>
          <p:nvPr>
            <p:ph type="pic" idx="1"/>
          </p:nvPr>
        </p:nvSpPr>
        <p:spPr>
          <a:xfrm>
            <a:off x="988291" y="1115395"/>
            <a:ext cx="650391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8F5E4A3-FA53-E040-8F7C-8F2762C90CCA}"/>
              </a:ext>
            </a:extLst>
          </p:cNvPr>
          <p:cNvSpPr>
            <a:spLocks noGrp="1"/>
          </p:cNvSpPr>
          <p:nvPr>
            <p:ph type="pic" idx="15"/>
          </p:nvPr>
        </p:nvSpPr>
        <p:spPr>
          <a:xfrm>
            <a:off x="7723116" y="3361885"/>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0553C7A3-2726-4D47-8F2B-1B72E1B0DF53}"/>
              </a:ext>
            </a:extLst>
          </p:cNvPr>
          <p:cNvSpPr>
            <a:spLocks noGrp="1"/>
          </p:cNvSpPr>
          <p:nvPr>
            <p:ph type="body" idx="14"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34493D-59DC-1448-928C-69E9DA0E6D11}"/>
              </a:ext>
            </a:extLst>
          </p:cNvPr>
          <p:cNvSpPr>
            <a:spLocks noGrp="1"/>
          </p:cNvSpPr>
          <p:nvPr>
            <p:ph sz="half" idx="11" hasCustomPrompt="1"/>
          </p:nvPr>
        </p:nvSpPr>
        <p:spPr>
          <a:xfrm>
            <a:off x="876822" y="1123269"/>
            <a:ext cx="10734804" cy="412869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Last slide in each section</a:t>
            </a:r>
          </a:p>
          <a:p>
            <a:pPr lvl="1">
              <a:lnSpc>
                <a:spcPct val="125000"/>
              </a:lnSpc>
            </a:pPr>
            <a:r>
              <a:rPr lang="en-US" dirty="0">
                <a:latin typeface="Roboto" panose="02000000000000000000" pitchFamily="2" charset="0"/>
                <a:ea typeface="Roboto" panose="02000000000000000000" pitchFamily="2" charset="0"/>
              </a:rPr>
              <a:t>Last slide in each section</a:t>
            </a:r>
          </a:p>
        </p:txBody>
      </p:sp>
      <p:sp>
        <p:nvSpPr>
          <p:cNvPr id="9" name="Text Placeholder 2">
            <a:extLst>
              <a:ext uri="{FF2B5EF4-FFF2-40B4-BE49-F238E27FC236}">
                <a16:creationId xmlns:a16="http://schemas.microsoft.com/office/drawing/2014/main" id="{1E40A9BD-8308-AD4C-A77C-2CBE92CD8D71}"/>
              </a:ext>
            </a:extLst>
          </p:cNvPr>
          <p:cNvSpPr>
            <a:spLocks noGrp="1"/>
          </p:cNvSpPr>
          <p:nvPr>
            <p:ph type="body" idx="14" hasCustomPrompt="1"/>
          </p:nvPr>
        </p:nvSpPr>
        <p:spPr>
          <a:xfrm>
            <a:off x="567847" y="594917"/>
            <a:ext cx="10515600" cy="424732"/>
          </a:xfrm>
          <a:prstGeom prst="rect">
            <a:avLst/>
          </a:prstGeom>
          <a:noFill/>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69F33-A752-288E-3ADA-2D940581704F}"/>
              </a:ext>
            </a:extLst>
          </p:cNvPr>
          <p:cNvPicPr>
            <a:picLocks noChangeAspect="1"/>
          </p:cNvPicPr>
          <p:nvPr userDrawn="1"/>
        </p:nvPicPr>
        <p:blipFill>
          <a:blip r:embed="rId3"/>
          <a:stretch>
            <a:fillRect/>
          </a:stretch>
        </p:blipFill>
        <p:spPr>
          <a:xfrm>
            <a:off x="698500" y="225287"/>
            <a:ext cx="10795000" cy="5334000"/>
          </a:xfrm>
          <a:prstGeom prst="rect">
            <a:avLst/>
          </a:prstGeom>
        </p:spPr>
      </p:pic>
    </p:spTree>
    <p:extLst>
      <p:ext uri="{BB962C8B-B14F-4D97-AF65-F5344CB8AC3E}">
        <p14:creationId xmlns:p14="http://schemas.microsoft.com/office/powerpoint/2010/main" val="232153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endhungerinamerica.org/getting-started/client-choice-food-pantries/" TargetMode="External"/><Relationship Id="rId7" Type="http://schemas.openxmlformats.org/officeDocument/2006/relationships/hyperlink" Target="https://www.feedam.org/blog-posts/the-power-of-food-pantries-a-lifeline-for-struggling-familie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easyhealthyfoods.com/what-do-volunteers-do-at-a-food-pantry/" TargetMode="External"/><Relationship Id="rId5" Type="http://schemas.openxmlformats.org/officeDocument/2006/relationships/hyperlink" Target="file:///C:\Users\User\Downloads\Nutrition-Environment-Food-Pantry-Assessment-Tool.pdf" TargetMode="External"/><Relationship Id="rId4" Type="http://schemas.openxmlformats.org/officeDocument/2006/relationships/hyperlink" Target="https://www.hungerfreeok.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tammy.perry@okstate.edu"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mailto:Deana.hildebrand@okstate.edu" TargetMode="External"/><Relationship Id="rId5" Type="http://schemas.openxmlformats.org/officeDocument/2006/relationships/hyperlink" Target="mailto:Kelsey.ratcliff@okstate.edu" TargetMode="External"/><Relationship Id="rId4" Type="http://schemas.openxmlformats.org/officeDocument/2006/relationships/hyperlink" Target="mailto:Megan.monteith@okstate.edu"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creativecommons.org/licenses/by/3.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pixabay.com/en/aluminum-can-coca-cola-drink-87964/" TargetMode="External"/><Relationship Id="rId5" Type="http://schemas.openxmlformats.org/officeDocument/2006/relationships/image" Target="../media/image8.jpg"/><Relationship Id="rId4" Type="http://schemas.openxmlformats.org/officeDocument/2006/relationships/hyperlink" Target="https://foto.wuestenigel.com/schreibfeder-mit-tinte-in-einer-schachte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www.flickr.com/photos/41431665@N07/30701625743"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hyperlink" Target="https://localwiki.org/slo/Little_Free_Pantri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6A6C6DE-9F85-FA41-8057-81C0BA75DEE0}"/>
              </a:ext>
            </a:extLst>
          </p:cNvPr>
          <p:cNvSpPr>
            <a:spLocks noGrp="1"/>
          </p:cNvSpPr>
          <p:nvPr>
            <p:ph type="subTitle" idx="1"/>
          </p:nvPr>
        </p:nvSpPr>
        <p:spPr>
          <a:xfrm>
            <a:off x="3867461" y="4704080"/>
            <a:ext cx="6659301" cy="480131"/>
          </a:xfrm>
        </p:spPr>
        <p:txBody>
          <a:bodyPr/>
          <a:lstStyle/>
          <a:p>
            <a:r>
              <a:rPr lang="en-US" sz="2800" dirty="0"/>
              <a:t>A 2025 OHCE District Leader Lesson</a:t>
            </a:r>
          </a:p>
        </p:txBody>
      </p:sp>
      <p:sp>
        <p:nvSpPr>
          <p:cNvPr id="3" name="Title 2">
            <a:extLst>
              <a:ext uri="{FF2B5EF4-FFF2-40B4-BE49-F238E27FC236}">
                <a16:creationId xmlns:a16="http://schemas.microsoft.com/office/drawing/2014/main" id="{127D05E4-D074-5143-A737-8F4112F5C1FC}"/>
              </a:ext>
            </a:extLst>
          </p:cNvPr>
          <p:cNvSpPr>
            <a:spLocks noGrp="1"/>
          </p:cNvSpPr>
          <p:nvPr>
            <p:ph type="ctrTitle"/>
          </p:nvPr>
        </p:nvSpPr>
        <p:spPr>
          <a:xfrm>
            <a:off x="3867461" y="284480"/>
            <a:ext cx="7342208" cy="4287520"/>
          </a:xfrm>
        </p:spPr>
        <p:txBody>
          <a:bodyPr/>
          <a:lstStyle/>
          <a:p>
            <a:r>
              <a:rPr lang="en-US" dirty="0"/>
              <a:t>Working with Food Pantries-A Community Health Issue</a:t>
            </a:r>
          </a:p>
        </p:txBody>
      </p:sp>
    </p:spTree>
    <p:extLst>
      <p:ext uri="{BB962C8B-B14F-4D97-AF65-F5344CB8AC3E}">
        <p14:creationId xmlns:p14="http://schemas.microsoft.com/office/powerpoint/2010/main" val="58743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9BEDE3B-A969-CCD6-C224-4BFF82EADAAF}"/>
              </a:ext>
            </a:extLst>
          </p:cNvPr>
          <p:cNvSpPr/>
          <p:nvPr/>
        </p:nvSpPr>
        <p:spPr>
          <a:xfrm>
            <a:off x="8590873" y="620485"/>
            <a:ext cx="2917370" cy="4082143"/>
          </a:xfrm>
          <a:prstGeom prst="rect">
            <a:avLst/>
          </a:prstGeom>
          <a:solidFill>
            <a:srgbClr val="99CC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Food Pantry Resources</a:t>
            </a:r>
          </a:p>
        </p:txBody>
      </p:sp>
      <p:sp>
        <p:nvSpPr>
          <p:cNvPr id="23" name="Plus Sign 22" descr="A plus sign between advocating for choice pantry systems and food pantry resources.">
            <a:extLst>
              <a:ext uri="{FF2B5EF4-FFF2-40B4-BE49-F238E27FC236}">
                <a16:creationId xmlns:a16="http://schemas.microsoft.com/office/drawing/2014/main" id="{34D8758A-85A7-A816-7409-583E15B02F7B}"/>
              </a:ext>
              <a:ext uri="{C183D7F6-B498-43B3-948B-1728B52AA6E4}">
                <adec:decorative xmlns:adec="http://schemas.microsoft.com/office/drawing/2017/decorative" val="0"/>
              </a:ext>
            </a:extLst>
          </p:cNvPr>
          <p:cNvSpPr/>
          <p:nvPr/>
        </p:nvSpPr>
        <p:spPr>
          <a:xfrm>
            <a:off x="7688037" y="2400300"/>
            <a:ext cx="809625" cy="10287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7D966CE-0492-C6E6-3F74-C7DE4712D4CC}"/>
              </a:ext>
            </a:extLst>
          </p:cNvPr>
          <p:cNvSpPr/>
          <p:nvPr/>
        </p:nvSpPr>
        <p:spPr>
          <a:xfrm>
            <a:off x="4364491" y="604157"/>
            <a:ext cx="3230335" cy="4114800"/>
          </a:xfrm>
          <a:prstGeom prst="rect">
            <a:avLst/>
          </a:prstGeom>
          <a:solidFill>
            <a:srgbClr val="FFCC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Advocating for Choice Pantry Systems</a:t>
            </a:r>
          </a:p>
        </p:txBody>
      </p:sp>
      <p:sp>
        <p:nvSpPr>
          <p:cNvPr id="21" name="Plus Sign 20" descr="A plus sign between understanding nutrition security and advocating for choice pantry systems.">
            <a:extLst>
              <a:ext uri="{FF2B5EF4-FFF2-40B4-BE49-F238E27FC236}">
                <a16:creationId xmlns:a16="http://schemas.microsoft.com/office/drawing/2014/main" id="{32150C7F-6385-ECD0-3F91-0B06EE65B842}"/>
              </a:ext>
              <a:ext uri="{C183D7F6-B498-43B3-948B-1728B52AA6E4}">
                <adec:decorative xmlns:adec="http://schemas.microsoft.com/office/drawing/2017/decorative" val="0"/>
              </a:ext>
            </a:extLst>
          </p:cNvPr>
          <p:cNvSpPr/>
          <p:nvPr/>
        </p:nvSpPr>
        <p:spPr>
          <a:xfrm>
            <a:off x="3554866" y="2400300"/>
            <a:ext cx="800100" cy="94705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FD7BB4-A9F1-B296-F07E-5C0FA12CF5C6}"/>
              </a:ext>
            </a:extLst>
          </p:cNvPr>
          <p:cNvSpPr/>
          <p:nvPr/>
        </p:nvSpPr>
        <p:spPr>
          <a:xfrm>
            <a:off x="683757" y="572588"/>
            <a:ext cx="2777898" cy="4114800"/>
          </a:xfrm>
          <a:prstGeom prst="rect">
            <a:avLst/>
          </a:prstGeom>
          <a:solidFill>
            <a:srgbClr val="99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Understanding Nutrition Security</a:t>
            </a:r>
          </a:p>
        </p:txBody>
      </p:sp>
      <p:sp>
        <p:nvSpPr>
          <p:cNvPr id="2" name="Title 1">
            <a:extLst>
              <a:ext uri="{FF2B5EF4-FFF2-40B4-BE49-F238E27FC236}">
                <a16:creationId xmlns:a16="http://schemas.microsoft.com/office/drawing/2014/main" id="{065B6493-0E11-1C4D-521D-66A37E09E2DE}"/>
              </a:ext>
              <a:ext uri="{C183D7F6-B498-43B3-948B-1728B52AA6E4}">
                <adec:decorative xmlns:adec="http://schemas.microsoft.com/office/drawing/2017/decorative" val="0"/>
              </a:ext>
            </a:extLst>
          </p:cNvPr>
          <p:cNvSpPr>
            <a:spLocks noGrp="1"/>
          </p:cNvSpPr>
          <p:nvPr>
            <p:ph type="title" idx="4294967295"/>
          </p:nvPr>
        </p:nvSpPr>
        <p:spPr>
          <a:xfrm>
            <a:off x="-4922520" y="365125"/>
            <a:ext cx="4922520" cy="1325563"/>
          </a:xfrm>
          <a:prstGeom prst="rect">
            <a:avLst/>
          </a:prstGeom>
        </p:spPr>
        <p:txBody>
          <a:bodyPr/>
          <a:lstStyle/>
          <a:p>
            <a:r>
              <a:rPr lang="en-US" dirty="0"/>
              <a:t>Food</a:t>
            </a:r>
            <a:r>
              <a:rPr lang="en-US" baseline="0" dirty="0"/>
              <a:t> Pantry Equation</a:t>
            </a:r>
            <a:endParaRPr lang="en-US" dirty="0"/>
          </a:p>
        </p:txBody>
      </p:sp>
    </p:spTree>
    <p:extLst>
      <p:ext uri="{BB962C8B-B14F-4D97-AF65-F5344CB8AC3E}">
        <p14:creationId xmlns:p14="http://schemas.microsoft.com/office/powerpoint/2010/main" val="1429112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art 8">
            <a:extLst>
              <a:ext uri="{FF2B5EF4-FFF2-40B4-BE49-F238E27FC236}">
                <a16:creationId xmlns:a16="http://schemas.microsoft.com/office/drawing/2014/main" id="{A6C39A5B-99DD-5B01-BC96-B9D98484AEA2}"/>
              </a:ext>
            </a:extLst>
          </p:cNvPr>
          <p:cNvSpPr/>
          <p:nvPr/>
        </p:nvSpPr>
        <p:spPr>
          <a:xfrm>
            <a:off x="5584371" y="1012371"/>
            <a:ext cx="5208815" cy="3935185"/>
          </a:xfrm>
          <a:prstGeom prst="heart">
            <a:avLst/>
          </a:prstGeom>
          <a:solidFill>
            <a:srgbClr val="FF006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Increased Food Pantry Capacity</a:t>
            </a:r>
          </a:p>
        </p:txBody>
      </p:sp>
      <p:sp>
        <p:nvSpPr>
          <p:cNvPr id="8" name="Equals 7" descr="An equal sign.">
            <a:extLst>
              <a:ext uri="{FF2B5EF4-FFF2-40B4-BE49-F238E27FC236}">
                <a16:creationId xmlns:a16="http://schemas.microsoft.com/office/drawing/2014/main" id="{913BB356-776E-BF13-4255-E9C00C3D7036}"/>
              </a:ext>
            </a:extLst>
          </p:cNvPr>
          <p:cNvSpPr/>
          <p:nvPr/>
        </p:nvSpPr>
        <p:spPr>
          <a:xfrm>
            <a:off x="2220685" y="1845129"/>
            <a:ext cx="2449285" cy="1730828"/>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6879E06-8A6A-6D9F-9BB4-1B54A8C38DA9}"/>
              </a:ext>
            </a:extLst>
          </p:cNvPr>
          <p:cNvSpPr>
            <a:spLocks noGrp="1"/>
          </p:cNvSpPr>
          <p:nvPr>
            <p:ph type="title" idx="4294967295"/>
          </p:nvPr>
        </p:nvSpPr>
        <p:spPr>
          <a:xfrm>
            <a:off x="-5098869" y="68103"/>
            <a:ext cx="4748349" cy="1325563"/>
          </a:xfrm>
          <a:prstGeom prst="rect">
            <a:avLst/>
          </a:prstGeom>
        </p:spPr>
        <p:txBody>
          <a:bodyPr/>
          <a:lstStyle/>
          <a:p>
            <a:pPr rtl="0" eaLnBrk="1" latinLnBrk="0" hangingPunct="1"/>
            <a:r>
              <a:rPr lang="en-US" sz="4400" kern="1200" dirty="0">
                <a:solidFill>
                  <a:schemeClr val="tx1"/>
                </a:solidFill>
                <a:effectLst/>
                <a:latin typeface="+mj-lt"/>
                <a:ea typeface="+mj-ea"/>
                <a:cs typeface="+mj-cs"/>
              </a:rPr>
              <a:t>Increased Food Pantry Capacity</a:t>
            </a:r>
            <a:endParaRPr lang="en-US" dirty="0">
              <a:effectLst/>
            </a:endParaRPr>
          </a:p>
        </p:txBody>
      </p:sp>
    </p:spTree>
    <p:extLst>
      <p:ext uri="{BB962C8B-B14F-4D97-AF65-F5344CB8AC3E}">
        <p14:creationId xmlns:p14="http://schemas.microsoft.com/office/powerpoint/2010/main" val="10176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93F33A-04E0-FD40-ADDC-901EF419C10F}"/>
              </a:ext>
            </a:extLst>
          </p:cNvPr>
          <p:cNvSpPr>
            <a:spLocks noGrp="1"/>
          </p:cNvSpPr>
          <p:nvPr>
            <p:ph sz="half" idx="11"/>
          </p:nvPr>
        </p:nvSpPr>
        <p:spPr>
          <a:xfrm>
            <a:off x="876822" y="1123267"/>
            <a:ext cx="10734804" cy="6360074"/>
          </a:xfrm>
        </p:spPr>
        <p:txBody>
          <a:bodyPr/>
          <a:lstStyle/>
          <a:p>
            <a:r>
              <a:rPr lang="en-US" sz="2000" dirty="0">
                <a:hlinkClick r:id="rId3"/>
              </a:rPr>
              <a:t>https://www.endhungerinamerica.org/getting-started/client-choice-food-pantries/</a:t>
            </a:r>
            <a:endParaRPr lang="en-US" sz="2000" dirty="0"/>
          </a:p>
          <a:p>
            <a:endParaRPr lang="en-US" dirty="0"/>
          </a:p>
          <a:p>
            <a:r>
              <a:rPr lang="en-US" sz="2000" dirty="0"/>
              <a:t>Food Equality Initiative.org  The Gap:  Food Security and Nutrition Security-no link need to search</a:t>
            </a:r>
          </a:p>
          <a:p>
            <a:r>
              <a:rPr lang="en-US" sz="2000" dirty="0">
                <a:hlinkClick r:id="rId4"/>
              </a:rPr>
              <a:t>https://www.hungerfreeok.org/</a:t>
            </a:r>
            <a:endParaRPr lang="en-US" sz="2000" dirty="0"/>
          </a:p>
          <a:p>
            <a:r>
              <a:rPr lang="en-US" sz="2000" dirty="0"/>
              <a:t>Pantry Assessment Tool</a:t>
            </a:r>
          </a:p>
          <a:p>
            <a:r>
              <a:rPr lang="en-US" sz="2000" dirty="0">
                <a:hlinkClick r:id="rId5" action="ppaction://hlinkfile"/>
              </a:rPr>
              <a:t>file:///C:/Users/User/Downloads/Nutrition-Environment-Food-Pantry-Assessment-Tool.pdf</a:t>
            </a:r>
            <a:endParaRPr lang="en-US" sz="2000" dirty="0"/>
          </a:p>
          <a:p>
            <a:r>
              <a:rPr lang="en-US" sz="2000" dirty="0">
                <a:hlinkClick r:id="rId6"/>
              </a:rPr>
              <a:t>The Unsung Heroes of Food Pantries: What Do Volunteers Do? – </a:t>
            </a:r>
            <a:r>
              <a:rPr lang="en-US" sz="2000" dirty="0" err="1">
                <a:hlinkClick r:id="rId6"/>
              </a:rPr>
              <a:t>EasyHealthyFoods</a:t>
            </a:r>
            <a:endParaRPr lang="en-US" sz="2000" dirty="0"/>
          </a:p>
          <a:p>
            <a:r>
              <a:rPr lang="en-US" sz="2000" dirty="0">
                <a:hlinkClick r:id="rId7"/>
              </a:rPr>
              <a:t>The Power of Food Pantries: A Lifeline for Struggling Families - Feed America</a:t>
            </a:r>
            <a:endParaRPr lang="en-US" sz="2000" dirty="0"/>
          </a:p>
          <a:p>
            <a:endParaRPr lang="en-US" sz="2000" dirty="0"/>
          </a:p>
          <a:p>
            <a:endParaRPr lang="en-US" sz="2000" dirty="0"/>
          </a:p>
          <a:p>
            <a:endParaRPr lang="en-US" dirty="0"/>
          </a:p>
          <a:p>
            <a:endParaRPr lang="en-US" dirty="0"/>
          </a:p>
        </p:txBody>
      </p:sp>
      <p:sp>
        <p:nvSpPr>
          <p:cNvPr id="4" name="Text Placeholder 3">
            <a:extLst>
              <a:ext uri="{FF2B5EF4-FFF2-40B4-BE49-F238E27FC236}">
                <a16:creationId xmlns:a16="http://schemas.microsoft.com/office/drawing/2014/main" id="{97AFB7F8-DEF6-914D-9222-F8B208D35CCB}"/>
              </a:ext>
            </a:extLst>
          </p:cNvPr>
          <p:cNvSpPr>
            <a:spLocks noGrp="1"/>
          </p:cNvSpPr>
          <p:nvPr>
            <p:ph type="title" idx="4294967295"/>
          </p:nvPr>
        </p:nvSpPr>
        <p:spPr>
          <a:xfrm>
            <a:off x="567847" y="594917"/>
            <a:ext cx="1051560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B6400"/>
                </a:solidFill>
                <a:effectLst/>
                <a:uLnTx/>
                <a:uFillTx/>
                <a:latin typeface="Roboto" panose="02000000000000000000" pitchFamily="2" charset="0"/>
                <a:ea typeface="Roboto" panose="02000000000000000000" pitchFamily="2" charset="0"/>
                <a:cs typeface="+mn-cs"/>
              </a:rPr>
              <a:t>Resources and Handout Materials</a:t>
            </a:r>
          </a:p>
        </p:txBody>
      </p:sp>
    </p:spTree>
    <p:extLst>
      <p:ext uri="{BB962C8B-B14F-4D97-AF65-F5344CB8AC3E}">
        <p14:creationId xmlns:p14="http://schemas.microsoft.com/office/powerpoint/2010/main" val="1406444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974891-495E-9724-7BF2-5EC5C9C22598}"/>
              </a:ext>
            </a:extLst>
          </p:cNvPr>
          <p:cNvSpPr>
            <a:spLocks noGrp="1"/>
          </p:cNvSpPr>
          <p:nvPr>
            <p:ph sz="half" idx="11"/>
          </p:nvPr>
        </p:nvSpPr>
        <p:spPr>
          <a:xfrm>
            <a:off x="310242" y="179614"/>
            <a:ext cx="10874829" cy="5929187"/>
          </a:xfrm>
        </p:spPr>
        <p:txBody>
          <a:bodyPr/>
          <a:lstStyle/>
          <a:p>
            <a:pPr>
              <a:lnSpc>
                <a:spcPct val="100000"/>
              </a:lnSpc>
            </a:pPr>
            <a:r>
              <a:rPr lang="en-US" sz="2400" b="0" i="0" dirty="0">
                <a:solidFill>
                  <a:srgbClr val="000000"/>
                </a:solidFill>
                <a:effectLst/>
                <a:latin typeface="Times New Roman" panose="02020603050405020304" pitchFamily="18" charset="0"/>
              </a:rPr>
              <a:t>Tammy Perry, Area Health Disparities Specialist NE District </a:t>
            </a:r>
          </a:p>
          <a:p>
            <a:pPr>
              <a:lnSpc>
                <a:spcPct val="100000"/>
              </a:lnSpc>
            </a:pPr>
            <a:r>
              <a:rPr lang="en-US" sz="2400" b="0" i="0" dirty="0">
                <a:solidFill>
                  <a:srgbClr val="000000"/>
                </a:solidFill>
                <a:effectLst/>
                <a:latin typeface="Times New Roman" panose="02020603050405020304" pitchFamily="18" charset="0"/>
                <a:hlinkClick r:id="rId3"/>
              </a:rPr>
              <a:t>tammy.perry@okstate.edu</a:t>
            </a:r>
            <a:endParaRPr lang="en-US" sz="2400" b="0" i="0" dirty="0">
              <a:solidFill>
                <a:srgbClr val="000000"/>
              </a:solidFill>
              <a:effectLst/>
              <a:latin typeface="Times New Roman" panose="02020603050405020304" pitchFamily="18" charset="0"/>
            </a:endParaRPr>
          </a:p>
          <a:p>
            <a:pPr>
              <a:lnSpc>
                <a:spcPct val="100000"/>
              </a:lnSpc>
            </a:pPr>
            <a:br>
              <a:rPr lang="en-US" sz="2400" b="0" i="0" dirty="0">
                <a:solidFill>
                  <a:srgbClr val="000000"/>
                </a:solidFill>
                <a:effectLst/>
                <a:latin typeface="Times New Roman" panose="02020603050405020304" pitchFamily="18" charset="0"/>
              </a:rPr>
            </a:br>
            <a:r>
              <a:rPr lang="en-US" sz="2400" b="0" i="0" dirty="0">
                <a:solidFill>
                  <a:srgbClr val="000000"/>
                </a:solidFill>
                <a:effectLst/>
                <a:latin typeface="Times New Roman" panose="02020603050405020304" pitchFamily="18" charset="0"/>
              </a:rPr>
              <a:t>Megan Monteith, Ph.D., Area Health Disparities Specialist SW District </a:t>
            </a:r>
            <a:r>
              <a:rPr lang="en-US" sz="2400" b="0" i="0" dirty="0">
                <a:solidFill>
                  <a:srgbClr val="000000"/>
                </a:solidFill>
                <a:effectLst/>
                <a:latin typeface="Times New Roman" panose="02020603050405020304" pitchFamily="18" charset="0"/>
                <a:hlinkClick r:id="rId4"/>
              </a:rPr>
              <a:t>Megan.monteith@okstate.edu</a:t>
            </a:r>
            <a:endParaRPr lang="en-US" sz="2400" b="0" i="0" dirty="0">
              <a:solidFill>
                <a:srgbClr val="000000"/>
              </a:solidFill>
              <a:effectLst/>
              <a:latin typeface="Times New Roman" panose="02020603050405020304" pitchFamily="18" charset="0"/>
            </a:endParaRPr>
          </a:p>
          <a:p>
            <a:pPr>
              <a:lnSpc>
                <a:spcPct val="100000"/>
              </a:lnSpc>
            </a:pPr>
            <a:endParaRPr lang="en-US" sz="2400" b="0" i="0" dirty="0">
              <a:solidFill>
                <a:srgbClr val="000000"/>
              </a:solidFill>
              <a:effectLst/>
              <a:latin typeface="Times New Roman" panose="02020603050405020304" pitchFamily="18" charset="0"/>
            </a:endParaRPr>
          </a:p>
          <a:p>
            <a:pPr>
              <a:lnSpc>
                <a:spcPct val="100000"/>
              </a:lnSpc>
            </a:pPr>
            <a:r>
              <a:rPr lang="en-US" sz="2400" b="0" i="0" dirty="0">
                <a:solidFill>
                  <a:srgbClr val="000000"/>
                </a:solidFill>
                <a:effectLst/>
                <a:latin typeface="Times New Roman" panose="02020603050405020304" pitchFamily="18" charset="0"/>
              </a:rPr>
              <a:t>Kelsey Ratcliff, Area Health Disparities, Specialist SE District </a:t>
            </a:r>
            <a:r>
              <a:rPr lang="en-US" sz="2400" b="0" i="0" dirty="0">
                <a:solidFill>
                  <a:srgbClr val="000000"/>
                </a:solidFill>
                <a:effectLst/>
                <a:latin typeface="Times New Roman" panose="02020603050405020304" pitchFamily="18" charset="0"/>
                <a:hlinkClick r:id="rId5"/>
              </a:rPr>
              <a:t>Kelsey.ratcliff@okstate.edu</a:t>
            </a:r>
            <a:endParaRPr lang="en-US" sz="2400" b="0" i="0" dirty="0">
              <a:solidFill>
                <a:srgbClr val="000000"/>
              </a:solidFill>
              <a:effectLst/>
              <a:latin typeface="Times New Roman" panose="02020603050405020304" pitchFamily="18" charset="0"/>
            </a:endParaRPr>
          </a:p>
          <a:p>
            <a:pPr>
              <a:lnSpc>
                <a:spcPct val="100000"/>
              </a:lnSpc>
            </a:pPr>
            <a:endParaRPr lang="en-US" sz="2400" b="0" i="0" dirty="0">
              <a:solidFill>
                <a:srgbClr val="000000"/>
              </a:solidFill>
              <a:effectLst/>
              <a:latin typeface="Times New Roman" panose="02020603050405020304" pitchFamily="18" charset="0"/>
            </a:endParaRPr>
          </a:p>
          <a:p>
            <a:pPr>
              <a:lnSpc>
                <a:spcPct val="100000"/>
              </a:lnSpc>
            </a:pPr>
            <a:r>
              <a:rPr lang="en-US" sz="2400" b="0" i="0" dirty="0">
                <a:solidFill>
                  <a:srgbClr val="000000"/>
                </a:solidFill>
                <a:effectLst/>
                <a:latin typeface="Times New Roman" panose="02020603050405020304" pitchFamily="18" charset="0"/>
              </a:rPr>
              <a:t>Deana Hildebrand, Ph.D., R.D., Community Health Extension State Program Lead  </a:t>
            </a:r>
            <a:r>
              <a:rPr lang="en-US" sz="2400" b="0" i="0" dirty="0">
                <a:solidFill>
                  <a:srgbClr val="000000"/>
                </a:solidFill>
                <a:effectLst/>
                <a:latin typeface="Times New Roman" panose="02020603050405020304" pitchFamily="18" charset="0"/>
                <a:hlinkClick r:id="rId6"/>
              </a:rPr>
              <a:t>Deana.hildebrand@okstate.edu</a:t>
            </a:r>
            <a:endParaRPr lang="en-US" sz="2400" b="0" i="0" dirty="0">
              <a:solidFill>
                <a:srgbClr val="000000"/>
              </a:solidFill>
              <a:effectLst/>
              <a:latin typeface="Times New Roman" panose="02020603050405020304" pitchFamily="18" charset="0"/>
            </a:endParaRPr>
          </a:p>
          <a:p>
            <a:pPr>
              <a:lnSpc>
                <a:spcPct val="100000"/>
              </a:lnSpc>
            </a:pPr>
            <a:endParaRPr lang="en-US" sz="2800" dirty="0"/>
          </a:p>
          <a:p>
            <a:endParaRPr lang="en-US" dirty="0"/>
          </a:p>
        </p:txBody>
      </p:sp>
      <p:sp>
        <p:nvSpPr>
          <p:cNvPr id="3" name="Title 2">
            <a:extLst>
              <a:ext uri="{FF2B5EF4-FFF2-40B4-BE49-F238E27FC236}">
                <a16:creationId xmlns:a16="http://schemas.microsoft.com/office/drawing/2014/main" id="{B6B81668-F4BC-0246-4B15-AFB39BDFDE65}"/>
              </a:ext>
            </a:extLst>
          </p:cNvPr>
          <p:cNvSpPr>
            <a:spLocks noGrp="1"/>
          </p:cNvSpPr>
          <p:nvPr>
            <p:ph type="title" idx="4294967295"/>
          </p:nvPr>
        </p:nvSpPr>
        <p:spPr>
          <a:xfrm>
            <a:off x="-4556760" y="883285"/>
            <a:ext cx="2209800" cy="1325563"/>
          </a:xfrm>
          <a:prstGeom prst="rect">
            <a:avLst/>
          </a:prstGeom>
        </p:spPr>
        <p:txBody>
          <a:bodyPr/>
          <a:lstStyle/>
          <a:p>
            <a:r>
              <a:rPr lang="en-US" dirty="0"/>
              <a:t>Contacts</a:t>
            </a:r>
          </a:p>
        </p:txBody>
      </p:sp>
    </p:spTree>
    <p:extLst>
      <p:ext uri="{BB962C8B-B14F-4D97-AF65-F5344CB8AC3E}">
        <p14:creationId xmlns:p14="http://schemas.microsoft.com/office/powerpoint/2010/main" val="2416857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210B31-31DA-C7D5-626F-1D4C498208A2}"/>
              </a:ext>
              <a:ext uri="{C183D7F6-B498-43B3-948B-1728B52AA6E4}">
                <adec:decorative xmlns:adec="http://schemas.microsoft.com/office/drawing/2017/decorative" val="0"/>
              </a:ext>
            </a:extLst>
          </p:cNvPr>
          <p:cNvSpPr>
            <a:spLocks noGrp="1"/>
          </p:cNvSpPr>
          <p:nvPr>
            <p:ph type="title" idx="4294967295"/>
          </p:nvPr>
        </p:nvSpPr>
        <p:spPr>
          <a:xfrm>
            <a:off x="-4099560" y="121285"/>
            <a:ext cx="3840480" cy="1325563"/>
          </a:xfrm>
          <a:prstGeom prst="rect">
            <a:avLst/>
          </a:prstGeom>
        </p:spPr>
        <p:txBody>
          <a:bodyPr/>
          <a:lstStyle/>
          <a:p>
            <a:r>
              <a:rPr lang="en-US" dirty="0"/>
              <a:t>USDA Statement</a:t>
            </a:r>
          </a:p>
        </p:txBody>
      </p:sp>
    </p:spTree>
    <p:extLst>
      <p:ext uri="{BB962C8B-B14F-4D97-AF65-F5344CB8AC3E}">
        <p14:creationId xmlns:p14="http://schemas.microsoft.com/office/powerpoint/2010/main" val="71227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A28D76-AF4D-7548-9057-80EF63C66C01}"/>
              </a:ext>
            </a:extLst>
          </p:cNvPr>
          <p:cNvSpPr>
            <a:spLocks noGrp="1"/>
          </p:cNvSpPr>
          <p:nvPr>
            <p:ph sz="half" idx="10"/>
          </p:nvPr>
        </p:nvSpPr>
        <p:spPr>
          <a:xfrm>
            <a:off x="571500" y="2297313"/>
            <a:ext cx="10734804" cy="2677656"/>
          </a:xfrm>
        </p:spPr>
        <p:txBody>
          <a:bodyPr/>
          <a:lstStyle/>
          <a:p>
            <a:r>
              <a:rPr lang="en-US" b="1" dirty="0"/>
              <a:t>O | 918-686-7200</a:t>
            </a:r>
            <a:endParaRPr lang="en-US" dirty="0"/>
          </a:p>
          <a:p>
            <a:r>
              <a:rPr lang="en-US" b="1" dirty="0"/>
              <a:t>C | 918-577-0498</a:t>
            </a:r>
            <a:endParaRPr lang="en-US" dirty="0"/>
          </a:p>
          <a:p>
            <a:r>
              <a:rPr lang="en-US" b="1" dirty="0"/>
              <a:t>E | tammy.perry@okstate.edu</a:t>
            </a:r>
            <a:endParaRPr lang="en-US" dirty="0"/>
          </a:p>
          <a:p>
            <a:r>
              <a:rPr lang="en-US" dirty="0"/>
              <a:t>3007 Azalea Park Drive</a:t>
            </a:r>
          </a:p>
          <a:p>
            <a:r>
              <a:rPr lang="en-US" dirty="0"/>
              <a:t>Muskogee, OK 74401</a:t>
            </a:r>
          </a:p>
          <a:p>
            <a:endParaRPr lang="en-US" dirty="0">
              <a:solidFill>
                <a:schemeClr val="accent6"/>
              </a:solidFill>
            </a:endParaRPr>
          </a:p>
          <a:p>
            <a:endParaRPr lang="en-US" b="1" dirty="0">
              <a:solidFill>
                <a:srgbClr val="FB6400"/>
              </a:solidFill>
            </a:endParaRPr>
          </a:p>
        </p:txBody>
      </p:sp>
      <p:sp>
        <p:nvSpPr>
          <p:cNvPr id="4" name="Text Placeholder 3">
            <a:extLst>
              <a:ext uri="{FF2B5EF4-FFF2-40B4-BE49-F238E27FC236}">
                <a16:creationId xmlns:a16="http://schemas.microsoft.com/office/drawing/2014/main" id="{CC3F99A7-CD72-5546-998B-C6FCE509A01E}"/>
              </a:ext>
            </a:extLst>
          </p:cNvPr>
          <p:cNvSpPr>
            <a:spLocks noGrp="1"/>
          </p:cNvSpPr>
          <p:nvPr>
            <p:ph type="body" idx="1"/>
          </p:nvPr>
        </p:nvSpPr>
        <p:spPr/>
        <p:txBody>
          <a:bodyPr/>
          <a:lstStyle/>
          <a:p>
            <a:r>
              <a:rPr lang="en-US" dirty="0"/>
              <a:t>Area Health Disparities Specialist NED</a:t>
            </a:r>
          </a:p>
        </p:txBody>
      </p:sp>
      <p:sp>
        <p:nvSpPr>
          <p:cNvPr id="3" name="Title 2">
            <a:extLst>
              <a:ext uri="{FF2B5EF4-FFF2-40B4-BE49-F238E27FC236}">
                <a16:creationId xmlns:a16="http://schemas.microsoft.com/office/drawing/2014/main" id="{DA68A9C1-9AC8-FE4B-9266-F2C25CEA501B}"/>
              </a:ext>
            </a:extLst>
          </p:cNvPr>
          <p:cNvSpPr>
            <a:spLocks noGrp="1"/>
          </p:cNvSpPr>
          <p:nvPr>
            <p:ph type="title"/>
          </p:nvPr>
        </p:nvSpPr>
        <p:spPr/>
        <p:txBody>
          <a:bodyPr/>
          <a:lstStyle/>
          <a:p>
            <a:r>
              <a:rPr lang="en-US" dirty="0"/>
              <a:t>Tammy Perry</a:t>
            </a:r>
          </a:p>
        </p:txBody>
      </p:sp>
    </p:spTree>
    <p:extLst>
      <p:ext uri="{BB962C8B-B14F-4D97-AF65-F5344CB8AC3E}">
        <p14:creationId xmlns:p14="http://schemas.microsoft.com/office/powerpoint/2010/main" val="15332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klahoma Home Community Education logo.">
            <a:extLst>
              <a:ext uri="{FF2B5EF4-FFF2-40B4-BE49-F238E27FC236}">
                <a16:creationId xmlns:a16="http://schemas.microsoft.com/office/drawing/2014/main" id="{9C1E1438-08C1-EF4D-B060-C7AABAF143A7}"/>
              </a:ext>
            </a:extLst>
          </p:cNvPr>
          <p:cNvPicPr>
            <a:picLocks noChangeAspect="1"/>
          </p:cNvPicPr>
          <p:nvPr/>
        </p:nvPicPr>
        <p:blipFill>
          <a:blip r:embed="rId3"/>
          <a:stretch>
            <a:fillRect/>
          </a:stretch>
        </p:blipFill>
        <p:spPr>
          <a:xfrm>
            <a:off x="4275483" y="2830286"/>
            <a:ext cx="3024220" cy="2689891"/>
          </a:xfrm>
          <a:prstGeom prst="rect">
            <a:avLst/>
          </a:prstGeom>
        </p:spPr>
      </p:pic>
      <p:sp>
        <p:nvSpPr>
          <p:cNvPr id="3" name="Title 2">
            <a:extLst>
              <a:ext uri="{FF2B5EF4-FFF2-40B4-BE49-F238E27FC236}">
                <a16:creationId xmlns:a16="http://schemas.microsoft.com/office/drawing/2014/main" id="{146DE393-C5CC-5C4E-92D6-770C13710DAA}"/>
              </a:ext>
            </a:extLst>
          </p:cNvPr>
          <p:cNvSpPr>
            <a:spLocks noGrp="1"/>
          </p:cNvSpPr>
          <p:nvPr>
            <p:ph type="title"/>
          </p:nvPr>
        </p:nvSpPr>
        <p:spPr>
          <a:xfrm>
            <a:off x="838200" y="446314"/>
            <a:ext cx="10515600" cy="5073863"/>
          </a:xfrm>
        </p:spPr>
        <p:txBody>
          <a:bodyPr/>
          <a:lstStyle/>
          <a:p>
            <a:r>
              <a:rPr lang="en-US" dirty="0"/>
              <a:t>State Project 2025</a:t>
            </a:r>
            <a:br>
              <a:rPr lang="en-US" dirty="0"/>
            </a:br>
            <a:r>
              <a:rPr lang="en-US" dirty="0"/>
              <a:t> State Goals-Take the First Step</a:t>
            </a:r>
            <a:br>
              <a:rPr lang="en-US" dirty="0"/>
            </a:br>
            <a:br>
              <a:rPr lang="en-US" dirty="0"/>
            </a:br>
            <a:endParaRPr lang="en-US" dirty="0"/>
          </a:p>
        </p:txBody>
      </p:sp>
    </p:spTree>
    <p:extLst>
      <p:ext uri="{BB962C8B-B14F-4D97-AF65-F5344CB8AC3E}">
        <p14:creationId xmlns:p14="http://schemas.microsoft.com/office/powerpoint/2010/main" val="230333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4349-4227-B9E5-4D31-C56F7137CFC6}"/>
              </a:ext>
            </a:extLst>
          </p:cNvPr>
          <p:cNvSpPr>
            <a:spLocks noGrp="1"/>
          </p:cNvSpPr>
          <p:nvPr>
            <p:ph type="title"/>
          </p:nvPr>
        </p:nvSpPr>
        <p:spPr>
          <a:xfrm>
            <a:off x="838200" y="1600200"/>
            <a:ext cx="10515600" cy="3582519"/>
          </a:xfrm>
        </p:spPr>
        <p:txBody>
          <a:bodyPr/>
          <a:lstStyle/>
          <a:p>
            <a:r>
              <a:rPr lang="en-US" b="0" i="0" dirty="0">
                <a:solidFill>
                  <a:srgbClr val="000000"/>
                </a:solidFill>
                <a:effectLst/>
                <a:latin typeface="Times New Roman" panose="02020603050405020304" pitchFamily="18" charset="0"/>
              </a:rPr>
              <a:t>The State Project is about promoting awareness and advocating for education:</a:t>
            </a:r>
            <a:br>
              <a:rPr lang="en-US" b="0" i="0" dirty="0">
                <a:solidFill>
                  <a:srgbClr val="000000"/>
                </a:solidFill>
                <a:effectLst/>
                <a:latin typeface="Times New Roman" panose="02020603050405020304" pitchFamily="18" charset="0"/>
              </a:rPr>
            </a:br>
            <a:endParaRPr lang="en-US" dirty="0"/>
          </a:p>
        </p:txBody>
      </p:sp>
    </p:spTree>
    <p:extLst>
      <p:ext uri="{BB962C8B-B14F-4D97-AF65-F5344CB8AC3E}">
        <p14:creationId xmlns:p14="http://schemas.microsoft.com/office/powerpoint/2010/main" val="90591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705D-D9FC-4562-60E5-7F7125CF4BCC}"/>
              </a:ext>
            </a:extLst>
          </p:cNvPr>
          <p:cNvSpPr>
            <a:spLocks noGrp="1"/>
          </p:cNvSpPr>
          <p:nvPr>
            <p:ph type="title"/>
          </p:nvPr>
        </p:nvSpPr>
        <p:spPr>
          <a:xfrm>
            <a:off x="838200" y="326570"/>
            <a:ext cx="10515600" cy="6906506"/>
          </a:xfrm>
        </p:spPr>
        <p:txBody>
          <a:bodyPr/>
          <a:lstStyle/>
          <a:p>
            <a:pPr algn="l"/>
            <a:r>
              <a:rPr lang="en-US" sz="3600" b="0" i="0" dirty="0">
                <a:solidFill>
                  <a:srgbClr val="000000"/>
                </a:solidFill>
                <a:effectLst/>
                <a:latin typeface="Times New Roman" panose="02020603050405020304" pitchFamily="18" charset="0"/>
              </a:rPr>
              <a:t>· Encourage each county to establish a State Project   Chairperson and Committee.</a:t>
            </a:r>
            <a:br>
              <a:rPr lang="en-US" sz="3600" b="0" i="0" dirty="0">
                <a:solidFill>
                  <a:srgbClr val="000000"/>
                </a:solidFill>
                <a:effectLst/>
                <a:latin typeface="Times New Roman" panose="02020603050405020304" pitchFamily="18" charset="0"/>
              </a:rPr>
            </a:br>
            <a:r>
              <a:rPr lang="en-US" sz="3600" b="0" i="0" dirty="0">
                <a:solidFill>
                  <a:srgbClr val="000000"/>
                </a:solidFill>
                <a:effectLst/>
                <a:latin typeface="Times New Roman" panose="02020603050405020304" pitchFamily="18" charset="0"/>
              </a:rPr>
              <a:t>· Promote walkability of your community environments.</a:t>
            </a:r>
            <a:br>
              <a:rPr lang="en-US" sz="3600" b="0" i="0" dirty="0">
                <a:solidFill>
                  <a:srgbClr val="000000"/>
                </a:solidFill>
                <a:effectLst/>
                <a:latin typeface="Times New Roman" panose="02020603050405020304" pitchFamily="18" charset="0"/>
              </a:rPr>
            </a:br>
            <a:r>
              <a:rPr lang="en-US" sz="3600" b="0" i="0" dirty="0">
                <a:solidFill>
                  <a:srgbClr val="000000"/>
                </a:solidFill>
                <a:effectLst/>
                <a:latin typeface="Times New Roman" panose="02020603050405020304" pitchFamily="18" charset="0"/>
              </a:rPr>
              <a:t>· Increase affordable access to healthy food.</a:t>
            </a:r>
            <a:br>
              <a:rPr lang="en-US" sz="3600" b="0" i="0" dirty="0">
                <a:solidFill>
                  <a:srgbClr val="000000"/>
                </a:solidFill>
                <a:effectLst/>
                <a:latin typeface="Times New Roman" panose="02020603050405020304" pitchFamily="18" charset="0"/>
              </a:rPr>
            </a:br>
            <a:r>
              <a:rPr lang="en-US" sz="3600" b="0" i="0" dirty="0">
                <a:solidFill>
                  <a:srgbClr val="000000"/>
                </a:solidFill>
                <a:effectLst/>
                <a:latin typeface="Times New Roman" panose="02020603050405020304" pitchFamily="18" charset="0"/>
              </a:rPr>
              <a:t>· Recognize risk factors that lead to chronic conditions.</a:t>
            </a:r>
            <a:br>
              <a:rPr lang="en-US" sz="3600" b="0" i="0" dirty="0">
                <a:solidFill>
                  <a:srgbClr val="000000"/>
                </a:solidFill>
                <a:effectLst/>
                <a:latin typeface="Times New Roman" panose="02020603050405020304" pitchFamily="18" charset="0"/>
              </a:rPr>
            </a:br>
            <a:r>
              <a:rPr lang="en-US" sz="3600" b="0" i="0" dirty="0">
                <a:solidFill>
                  <a:srgbClr val="000000"/>
                </a:solidFill>
                <a:effectLst/>
                <a:latin typeface="Times New Roman" panose="02020603050405020304" pitchFamily="18" charset="0"/>
              </a:rPr>
              <a:t>· Create activities that are guided by state and leader lessons and goals.</a:t>
            </a:r>
            <a:br>
              <a:rPr lang="en-US" sz="3600" b="0" i="0" dirty="0">
                <a:solidFill>
                  <a:srgbClr val="000000"/>
                </a:solidFill>
                <a:effectLst/>
                <a:latin typeface="Times New Roman" panose="02020603050405020304" pitchFamily="18" charset="0"/>
              </a:rPr>
            </a:br>
            <a:r>
              <a:rPr lang="en-US" sz="3600" b="0" i="0" dirty="0">
                <a:solidFill>
                  <a:srgbClr val="000000"/>
                </a:solidFill>
                <a:effectLst/>
                <a:latin typeface="Times New Roman" panose="02020603050405020304" pitchFamily="18" charset="0"/>
              </a:rPr>
              <a:t>· Utilize OSU Education Specialists to assist with educational activities to implement action items:</a:t>
            </a:r>
            <a:br>
              <a:rPr lang="en-US" sz="3600" b="0" i="0" dirty="0">
                <a:solidFill>
                  <a:srgbClr val="000000"/>
                </a:solidFill>
                <a:effectLst/>
                <a:latin typeface="Times New Roman" panose="02020603050405020304" pitchFamily="18" charset="0"/>
              </a:rPr>
            </a:br>
            <a:br>
              <a:rPr lang="en-US" sz="2800" b="0" i="0" dirty="0">
                <a:solidFill>
                  <a:srgbClr val="000000"/>
                </a:solidFill>
                <a:effectLst/>
                <a:latin typeface="Times New Roman" panose="02020603050405020304" pitchFamily="18" charset="0"/>
              </a:rPr>
            </a:br>
            <a:br>
              <a:rPr lang="en-US" sz="2000" b="0" i="0" dirty="0">
                <a:solidFill>
                  <a:srgbClr val="000000"/>
                </a:solidFill>
                <a:effectLst/>
                <a:latin typeface="Times New Roman" panose="02020603050405020304" pitchFamily="18" charset="0"/>
              </a:rPr>
            </a:br>
            <a:br>
              <a:rPr lang="en-US" sz="2800" b="0" i="0" dirty="0">
                <a:solidFill>
                  <a:srgbClr val="000000"/>
                </a:solidFill>
                <a:effectLst/>
                <a:latin typeface="Times New Roman" panose="02020603050405020304" pitchFamily="18" charset="0"/>
              </a:rPr>
            </a:br>
            <a:br>
              <a:rPr lang="en-US" sz="2800" b="0" i="0" dirty="0">
                <a:solidFill>
                  <a:srgbClr val="000000"/>
                </a:solidFill>
                <a:effectLst/>
                <a:latin typeface="Times New Roman" panose="02020603050405020304" pitchFamily="18" charset="0"/>
              </a:rPr>
            </a:br>
            <a:endParaRPr lang="en-US" sz="2800" dirty="0"/>
          </a:p>
        </p:txBody>
      </p:sp>
    </p:spTree>
    <p:extLst>
      <p:ext uri="{BB962C8B-B14F-4D97-AF65-F5344CB8AC3E}">
        <p14:creationId xmlns:p14="http://schemas.microsoft.com/office/powerpoint/2010/main" val="135693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46C2D0-D1FB-F248-99A3-600AE0E63628}"/>
              </a:ext>
              <a:ext uri="{C183D7F6-B498-43B3-948B-1728B52AA6E4}">
                <adec:decorative xmlns:adec="http://schemas.microsoft.com/office/drawing/2017/decorative" val="0"/>
              </a:ext>
            </a:extLst>
          </p:cNvPr>
          <p:cNvSpPr>
            <a:spLocks noGrp="1"/>
          </p:cNvSpPr>
          <p:nvPr>
            <p:ph sz="half" idx="10"/>
          </p:nvPr>
        </p:nvSpPr>
        <p:spPr>
          <a:xfrm>
            <a:off x="571500" y="2297313"/>
            <a:ext cx="10734804" cy="2677656"/>
          </a:xfrm>
        </p:spPr>
        <p:txBody>
          <a:bodyPr wrap="square">
            <a:noAutofit/>
          </a:bodyPr>
          <a:lstStyle/>
          <a:p>
            <a:pPr>
              <a:spcAft>
                <a:spcPts val="600"/>
              </a:spcAft>
            </a:pPr>
            <a:r>
              <a:rPr lang="en-US" sz="3200" dirty="0">
                <a:latin typeface="Times New Roman" panose="02020603050405020304" pitchFamily="18" charset="0"/>
                <a:cs typeface="Times New Roman" panose="02020603050405020304" pitchFamily="18" charset="0"/>
              </a:rPr>
              <a:t>1) Understand the difference between food insecurity &amp; nutrition security</a:t>
            </a:r>
          </a:p>
          <a:p>
            <a:pPr>
              <a:spcAft>
                <a:spcPts val="600"/>
              </a:spcAft>
            </a:pPr>
            <a:endParaRPr lang="en-US" sz="3200" dirty="0">
              <a:latin typeface="Times New Roman" panose="02020603050405020304" pitchFamily="18" charset="0"/>
              <a:cs typeface="Times New Roman" panose="02020603050405020304" pitchFamily="18" charset="0"/>
            </a:endParaRPr>
          </a:p>
          <a:p>
            <a:pPr>
              <a:spcAft>
                <a:spcPts val="600"/>
              </a:spcAft>
            </a:pPr>
            <a:r>
              <a:rPr lang="en-US" sz="3200" dirty="0">
                <a:latin typeface="Times New Roman" panose="02020603050405020304" pitchFamily="18" charset="0"/>
                <a:cs typeface="Times New Roman" panose="02020603050405020304" pitchFamily="18" charset="0"/>
              </a:rPr>
              <a:t>2) Learn about choice pantry systems</a:t>
            </a:r>
          </a:p>
          <a:p>
            <a:pPr>
              <a:spcAft>
                <a:spcPts val="600"/>
              </a:spcAft>
            </a:pPr>
            <a:endParaRPr lang="en-US" sz="3200" dirty="0">
              <a:latin typeface="Times New Roman" panose="02020603050405020304" pitchFamily="18" charset="0"/>
              <a:cs typeface="Times New Roman" panose="02020603050405020304" pitchFamily="18" charset="0"/>
            </a:endParaRPr>
          </a:p>
          <a:p>
            <a:pPr>
              <a:spcAft>
                <a:spcPts val="600"/>
              </a:spcAft>
            </a:pPr>
            <a:r>
              <a:rPr lang="en-US" sz="3200" dirty="0">
                <a:latin typeface="Times New Roman" panose="02020603050405020304" pitchFamily="18" charset="0"/>
                <a:cs typeface="Times New Roman" panose="02020603050405020304" pitchFamily="18" charset="0"/>
              </a:rPr>
              <a:t>3) Assisting pantry directors with resource management</a:t>
            </a:r>
          </a:p>
        </p:txBody>
      </p:sp>
      <p:sp>
        <p:nvSpPr>
          <p:cNvPr id="3" name="Title 2">
            <a:extLst>
              <a:ext uri="{FF2B5EF4-FFF2-40B4-BE49-F238E27FC236}">
                <a16:creationId xmlns:a16="http://schemas.microsoft.com/office/drawing/2014/main" id="{F00F3489-8875-1342-A3F5-DD7D77814A44}"/>
              </a:ext>
            </a:extLst>
          </p:cNvPr>
          <p:cNvSpPr>
            <a:spLocks noGrp="1"/>
          </p:cNvSpPr>
          <p:nvPr>
            <p:ph type="title"/>
          </p:nvPr>
        </p:nvSpPr>
        <p:spPr>
          <a:xfrm>
            <a:off x="578553" y="624279"/>
            <a:ext cx="10515600" cy="964880"/>
          </a:xfrm>
        </p:spPr>
        <p:txBody>
          <a:bodyPr>
            <a:normAutofit/>
          </a:bodyPr>
          <a:lstStyle/>
          <a:p>
            <a:r>
              <a:rPr lang="en-US" sz="3000" dirty="0">
                <a:solidFill>
                  <a:srgbClr val="FA6400"/>
                </a:solidFill>
              </a:rPr>
              <a:t>Leader Lesson Objectives</a:t>
            </a:r>
            <a:br>
              <a:rPr lang="en-US" sz="3000" dirty="0"/>
            </a:br>
            <a:endParaRPr lang="en-US" sz="3000" dirty="0"/>
          </a:p>
        </p:txBody>
      </p:sp>
      <p:sp>
        <p:nvSpPr>
          <p:cNvPr id="5" name="Content Placeholder 4">
            <a:extLst>
              <a:ext uri="{FF2B5EF4-FFF2-40B4-BE49-F238E27FC236}">
                <a16:creationId xmlns:a16="http://schemas.microsoft.com/office/drawing/2014/main" id="{52CD3525-1D70-F744-8B80-5BB399D8ADB7}"/>
              </a:ext>
              <a:ext uri="{C183D7F6-B498-43B3-948B-1728B52AA6E4}">
                <adec:decorative xmlns:adec="http://schemas.microsoft.com/office/drawing/2017/decorative" val="1"/>
              </a:ext>
            </a:extLst>
          </p:cNvPr>
          <p:cNvSpPr>
            <a:spLocks noGrp="1"/>
          </p:cNvSpPr>
          <p:nvPr>
            <p:ph type="body" idx="1"/>
          </p:nvPr>
        </p:nvSpPr>
        <p:spPr>
          <a:xfrm>
            <a:off x="579136" y="1500447"/>
            <a:ext cx="10515600" cy="507831"/>
          </a:xfrm>
        </p:spPr>
        <p:txBody>
          <a:bodyPr>
            <a:normAutofit/>
          </a:bodyPr>
          <a:lstStyle/>
          <a:p>
            <a:pPr>
              <a:spcBef>
                <a:spcPts val="0"/>
              </a:spcBef>
              <a:spcAft>
                <a:spcPts val="600"/>
              </a:spcAft>
            </a:pPr>
            <a:r>
              <a:rPr lang="en-US" dirty="0"/>
              <a:t>	</a:t>
            </a:r>
            <a:endParaRPr lang="en-US"/>
          </a:p>
        </p:txBody>
      </p:sp>
    </p:spTree>
    <p:extLst>
      <p:ext uri="{BB962C8B-B14F-4D97-AF65-F5344CB8AC3E}">
        <p14:creationId xmlns:p14="http://schemas.microsoft.com/office/powerpoint/2010/main" val="111730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scoop in a bin of beans.">
            <a:extLst>
              <a:ext uri="{FF2B5EF4-FFF2-40B4-BE49-F238E27FC236}">
                <a16:creationId xmlns:a16="http://schemas.microsoft.com/office/drawing/2014/main" id="{529B515A-87B5-310A-ACB6-2F31514ADC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07251" y="2162835"/>
            <a:ext cx="2576196" cy="1713271"/>
          </a:xfrm>
          <a:prstGeom prst="rect">
            <a:avLst/>
          </a:prstGeom>
        </p:spPr>
      </p:pic>
      <p:pic>
        <p:nvPicPr>
          <p:cNvPr id="5" name="Picture 4" descr="A Sprite and Coca-Cola soda can are  upright while a Fanta soda can is on its side.">
            <a:extLst>
              <a:ext uri="{FF2B5EF4-FFF2-40B4-BE49-F238E27FC236}">
                <a16:creationId xmlns:a16="http://schemas.microsoft.com/office/drawing/2014/main" id="{67D65F76-9E7A-8A08-AE0C-B129CD051A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07356" y="2094271"/>
            <a:ext cx="2576196" cy="1713271"/>
          </a:xfrm>
          <a:prstGeom prst="rect">
            <a:avLst/>
          </a:prstGeom>
        </p:spPr>
      </p:pic>
      <p:sp>
        <p:nvSpPr>
          <p:cNvPr id="4" name="Content Placeholder 3">
            <a:extLst>
              <a:ext uri="{FF2B5EF4-FFF2-40B4-BE49-F238E27FC236}">
                <a16:creationId xmlns:a16="http://schemas.microsoft.com/office/drawing/2014/main" id="{047F7946-E1E8-CC44-A987-E84B5E8B9DBB}"/>
              </a:ext>
            </a:extLst>
          </p:cNvPr>
          <p:cNvSpPr>
            <a:spLocks noGrp="1"/>
          </p:cNvSpPr>
          <p:nvPr>
            <p:ph sz="half" idx="10"/>
          </p:nvPr>
        </p:nvSpPr>
        <p:spPr>
          <a:xfrm>
            <a:off x="876822" y="1123267"/>
            <a:ext cx="10734804" cy="3798476"/>
          </a:xfrm>
        </p:spPr>
        <p:txBody>
          <a:bodyPr/>
          <a:lstStyle/>
          <a:p>
            <a:r>
              <a:rPr lang="en-US" sz="2400" dirty="0"/>
              <a:t>Food Security: all people at all times have both physical and economic access to sufficient food that meet dietary needs and do not live in hunger</a:t>
            </a:r>
          </a:p>
          <a:p>
            <a:endParaRPr lang="en-US" sz="2400" dirty="0">
              <a:solidFill>
                <a:srgbClr val="7030A0"/>
              </a:solidFill>
            </a:endParaRPr>
          </a:p>
          <a:p>
            <a:pPr algn="ctr"/>
            <a:r>
              <a:rPr lang="en-US" sz="2400" b="1" u="sng" dirty="0">
                <a:solidFill>
                  <a:srgbClr val="7030A0"/>
                </a:solidFill>
              </a:rPr>
              <a:t>In comparison</a:t>
            </a:r>
          </a:p>
          <a:p>
            <a:endParaRPr lang="en-US" sz="2400" dirty="0"/>
          </a:p>
          <a:p>
            <a:r>
              <a:rPr lang="en-US" sz="2400" dirty="0"/>
              <a:t>Nutrition Security: having consistent access to safe, affordable, and healthy foods with nutrients essential to optimal health and well-being.</a:t>
            </a:r>
          </a:p>
        </p:txBody>
      </p:sp>
      <p:sp>
        <p:nvSpPr>
          <p:cNvPr id="3" name="Text Placeholder 2">
            <a:extLst>
              <a:ext uri="{FF2B5EF4-FFF2-40B4-BE49-F238E27FC236}">
                <a16:creationId xmlns:a16="http://schemas.microsoft.com/office/drawing/2014/main" id="{52568622-D2A9-3A47-B1D9-DB27BA62B846}"/>
              </a:ext>
            </a:extLst>
          </p:cNvPr>
          <p:cNvSpPr>
            <a:spLocks noGrp="1"/>
          </p:cNvSpPr>
          <p:nvPr>
            <p:ph type="title" idx="4294967295"/>
          </p:nvPr>
        </p:nvSpPr>
        <p:spPr>
          <a:xfrm>
            <a:off x="567847" y="594917"/>
            <a:ext cx="1051560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A6400"/>
                </a:solidFill>
                <a:effectLst/>
                <a:uLnTx/>
                <a:uFillTx/>
                <a:latin typeface="Roboto" panose="02000000000000000000" pitchFamily="2" charset="0"/>
                <a:ea typeface="Roboto" panose="02000000000000000000" pitchFamily="2" charset="0"/>
                <a:cs typeface="+mn-cs"/>
              </a:rPr>
              <a:t>Define Nutrition Security</a:t>
            </a:r>
          </a:p>
        </p:txBody>
      </p:sp>
      <p:sp>
        <p:nvSpPr>
          <p:cNvPr id="8" name="TextBox 7">
            <a:extLst>
              <a:ext uri="{FF2B5EF4-FFF2-40B4-BE49-F238E27FC236}">
                <a16:creationId xmlns:a16="http://schemas.microsoft.com/office/drawing/2014/main" id="{5CC61D09-F2E2-BF4E-870F-B8F177E0D786}"/>
              </a:ext>
            </a:extLst>
          </p:cNvPr>
          <p:cNvSpPr txBox="1"/>
          <p:nvPr/>
        </p:nvSpPr>
        <p:spPr>
          <a:xfrm>
            <a:off x="939912" y="6858000"/>
            <a:ext cx="10312176" cy="230832"/>
          </a:xfrm>
          <a:prstGeom prst="rect">
            <a:avLst/>
          </a:prstGeom>
          <a:noFill/>
        </p:spPr>
        <p:txBody>
          <a:bodyPr wrap="square" rtlCol="0">
            <a:spAutoFit/>
          </a:bodyPr>
          <a:lstStyle/>
          <a:p>
            <a:r>
              <a:rPr lang="en-US" sz="900">
                <a:hlinkClick r:id="rId4" tooltip="https://foto.wuestenigel.com/schreibfeder-mit-tinte-in-einer-schachtel/"/>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137060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One woman is moving a piece of paper while another woman is smiling next to her by a shopping cart.">
            <a:extLst>
              <a:ext uri="{FF2B5EF4-FFF2-40B4-BE49-F238E27FC236}">
                <a16:creationId xmlns:a16="http://schemas.microsoft.com/office/drawing/2014/main" id="{C73516FF-CDEE-3646-0C01-1E9806CFFCCC}"/>
              </a:ext>
            </a:extLst>
          </p:cNvPr>
          <p:cNvPicPr>
            <a:picLocks noGrp="1" noChangeAspect="1"/>
          </p:cNvPicPr>
          <p:nvPr>
            <p:ph sz="half" idx="10"/>
          </p:nvPr>
        </p:nvPicPr>
        <p:blipFill>
          <a:blip r:embed="rId3"/>
          <a:stretch>
            <a:fillRect/>
          </a:stretch>
        </p:blipFill>
        <p:spPr>
          <a:xfrm>
            <a:off x="5164535" y="924895"/>
            <a:ext cx="6613071" cy="4408714"/>
          </a:xfrm>
        </p:spPr>
      </p:pic>
      <p:pic>
        <p:nvPicPr>
          <p:cNvPr id="6" name="Picture Placeholder 5" descr="A woman is looking at food items on multiple shelves.">
            <a:extLst>
              <a:ext uri="{FF2B5EF4-FFF2-40B4-BE49-F238E27FC236}">
                <a16:creationId xmlns:a16="http://schemas.microsoft.com/office/drawing/2014/main" id="{E4F5C101-B6D9-007D-DCE0-3C4F660BAFB6}"/>
              </a:ext>
            </a:extLst>
          </p:cNvPr>
          <p:cNvPicPr>
            <a:picLocks noGrp="1" noChangeAspect="1"/>
          </p:cNvPicPr>
          <p:nvPr>
            <p:ph type="pic" idx="1"/>
          </p:nvPr>
        </p:nvPicPr>
        <p:blipFill>
          <a:blip r:embed="rId4">
            <a:extLst>
              <a:ext uri="{837473B0-CC2E-450A-ABE3-18F120FF3D39}">
                <a1611:picAttrSrcUrl xmlns:a1611="http://schemas.microsoft.com/office/drawing/2016/11/main" r:id="rId5"/>
              </a:ext>
            </a:extLst>
          </a:blip>
          <a:srcRect l="20083" r="20083"/>
          <a:stretch/>
        </p:blipFill>
        <p:spPr>
          <a:xfrm>
            <a:off x="988291" y="1115395"/>
            <a:ext cx="3888509" cy="4256705"/>
          </a:xfrm>
          <a:noFill/>
        </p:spPr>
      </p:pic>
      <p:sp>
        <p:nvSpPr>
          <p:cNvPr id="5" name="Text Placeholder 4">
            <a:extLst>
              <a:ext uri="{FF2B5EF4-FFF2-40B4-BE49-F238E27FC236}">
                <a16:creationId xmlns:a16="http://schemas.microsoft.com/office/drawing/2014/main" id="{1FD8587E-E5BF-614D-8AF4-3E04D6BF6ECF}"/>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A6400"/>
                </a:solidFill>
                <a:effectLst/>
                <a:uLnTx/>
                <a:uFillTx/>
                <a:latin typeface="Roboto" panose="02000000000000000000" pitchFamily="2" charset="0"/>
                <a:ea typeface="Roboto" panose="02000000000000000000" pitchFamily="2" charset="0"/>
                <a:cs typeface="+mn-cs"/>
              </a:rPr>
              <a:t>Choice Pantry Systems</a:t>
            </a:r>
          </a:p>
        </p:txBody>
      </p:sp>
    </p:spTree>
    <p:extLst>
      <p:ext uri="{BB962C8B-B14F-4D97-AF65-F5344CB8AC3E}">
        <p14:creationId xmlns:p14="http://schemas.microsoft.com/office/powerpoint/2010/main" val="45783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woman and man stand next to a wooden cabinet outside with pantry items on the shelves.">
            <a:extLst>
              <a:ext uri="{FF2B5EF4-FFF2-40B4-BE49-F238E27FC236}">
                <a16:creationId xmlns:a16="http://schemas.microsoft.com/office/drawing/2014/main" id="{5186D12D-0163-55DA-97B4-FB9D85E0F8EF}"/>
              </a:ext>
            </a:extLst>
          </p:cNvPr>
          <p:cNvPicPr>
            <a:picLocks noGrp="1" noChangeAspect="1"/>
          </p:cNvPicPr>
          <p:nvPr>
            <p:ph sz="half" idx="11"/>
          </p:nvPr>
        </p:nvPicPr>
        <p:blipFill>
          <a:blip r:embed="rId3">
            <a:extLst>
              <a:ext uri="{837473B0-CC2E-450A-ABE3-18F120FF3D39}">
                <a1611:picAttrSrcUrl xmlns:a1611="http://schemas.microsoft.com/office/drawing/2016/11/main" r:id="rId4"/>
              </a:ext>
            </a:extLst>
          </a:blip>
          <a:stretch>
            <a:fillRect/>
          </a:stretch>
        </p:blipFill>
        <p:spPr>
          <a:xfrm>
            <a:off x="8597994" y="820711"/>
            <a:ext cx="3470512" cy="5091216"/>
          </a:xfrm>
        </p:spPr>
      </p:pic>
      <p:pic>
        <p:nvPicPr>
          <p:cNvPr id="13" name="Picture Placeholder 12" descr="A refrigerator with coffee, juice, milk and other dairy products.">
            <a:extLst>
              <a:ext uri="{FF2B5EF4-FFF2-40B4-BE49-F238E27FC236}">
                <a16:creationId xmlns:a16="http://schemas.microsoft.com/office/drawing/2014/main" id="{BED24D0D-E488-CA17-1DFB-D74DC58992A5}"/>
              </a:ext>
            </a:extLst>
          </p:cNvPr>
          <p:cNvPicPr>
            <a:picLocks noGrp="1" noChangeAspect="1"/>
          </p:cNvPicPr>
          <p:nvPr>
            <p:ph type="pic" idx="10"/>
          </p:nvPr>
        </p:nvPicPr>
        <p:blipFill>
          <a:blip r:embed="rId5"/>
          <a:srcRect l="5573" r="5573"/>
          <a:stretch>
            <a:fillRect/>
          </a:stretch>
        </p:blipFill>
        <p:spPr>
          <a:xfrm rot="5400000">
            <a:off x="4264415" y="1617181"/>
            <a:ext cx="4562268" cy="3850956"/>
          </a:xfrm>
        </p:spPr>
      </p:pic>
      <p:pic>
        <p:nvPicPr>
          <p:cNvPr id="7" name="Picture Placeholder 6" descr="A hand is reaching into a bin of potatoes with other produce bins surrounding the potatoes on a table.">
            <a:extLst>
              <a:ext uri="{FF2B5EF4-FFF2-40B4-BE49-F238E27FC236}">
                <a16:creationId xmlns:a16="http://schemas.microsoft.com/office/drawing/2014/main" id="{D014C2B1-1787-AF7B-CDC5-CE7962114F3A}"/>
              </a:ext>
            </a:extLst>
          </p:cNvPr>
          <p:cNvPicPr>
            <a:picLocks noGrp="1" noChangeAspect="1"/>
          </p:cNvPicPr>
          <p:nvPr>
            <p:ph type="pic" idx="1"/>
          </p:nvPr>
        </p:nvPicPr>
        <p:blipFill>
          <a:blip r:embed="rId6"/>
          <a:srcRect l="21864" r="21864"/>
          <a:stretch>
            <a:fillRect/>
          </a:stretch>
        </p:blipFill>
        <p:spPr>
          <a:xfrm>
            <a:off x="567848" y="1261523"/>
            <a:ext cx="3925256" cy="4650404"/>
          </a:xfrm>
          <a:solidFill>
            <a:schemeClr val="accent1"/>
          </a:solidFill>
        </p:spPr>
      </p:pic>
      <p:sp>
        <p:nvSpPr>
          <p:cNvPr id="6" name="Text Placeholder 5">
            <a:extLst>
              <a:ext uri="{FF2B5EF4-FFF2-40B4-BE49-F238E27FC236}">
                <a16:creationId xmlns:a16="http://schemas.microsoft.com/office/drawing/2014/main" id="{B1B0A733-E7E7-7B45-AD0C-6A3A014D5478}"/>
              </a:ext>
            </a:extLst>
          </p:cNvPr>
          <p:cNvSpPr>
            <a:spLocks noGrp="1"/>
          </p:cNvSpPr>
          <p:nvPr>
            <p:ph type="title" idx="4294967295"/>
          </p:nvPr>
        </p:nvSpPr>
        <p:spPr>
          <a:xfrm>
            <a:off x="567847" y="594917"/>
            <a:ext cx="1051560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A6400"/>
                </a:solidFill>
                <a:effectLst/>
                <a:uLnTx/>
                <a:uFillTx/>
                <a:latin typeface="Roboto" panose="02000000000000000000" pitchFamily="2" charset="0"/>
                <a:ea typeface="Roboto" panose="02000000000000000000" pitchFamily="2" charset="0"/>
                <a:cs typeface="+mn-cs"/>
              </a:rPr>
              <a:t>Pantry Resource Management</a:t>
            </a:r>
          </a:p>
        </p:txBody>
      </p:sp>
    </p:spTree>
    <p:extLst>
      <p:ext uri="{BB962C8B-B14F-4D97-AF65-F5344CB8AC3E}">
        <p14:creationId xmlns:p14="http://schemas.microsoft.com/office/powerpoint/2010/main" val="159295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023205E-A93C-1E48-EBA3-1F6DEEE45A4D}"/>
              </a:ext>
            </a:extLst>
          </p:cNvPr>
          <p:cNvSpPr>
            <a:spLocks noGrp="1"/>
          </p:cNvSpPr>
          <p:nvPr>
            <p:ph type="pic" idx="1"/>
          </p:nvPr>
        </p:nvSpPr>
        <p:spPr>
          <a:xfrm>
            <a:off x="375920" y="1115395"/>
            <a:ext cx="11501119" cy="4716445"/>
          </a:xfrm>
        </p:spPr>
        <p:txBody>
          <a:bodyPr/>
          <a:lstStyle/>
          <a:p>
            <a:r>
              <a:rPr lang="en-US" dirty="0"/>
              <a:t>*Volunteer at a local food pantry</a:t>
            </a:r>
          </a:p>
          <a:p>
            <a:endParaRPr lang="en-US" dirty="0"/>
          </a:p>
          <a:p>
            <a:r>
              <a:rPr lang="en-US" dirty="0"/>
              <a:t>*Volunteer and or tour at the Food Bank of Eastern Oklahoma or The Regional Food Bank of Oklahoma</a:t>
            </a:r>
          </a:p>
          <a:p>
            <a:endParaRPr lang="en-US" dirty="0"/>
          </a:p>
          <a:p>
            <a:r>
              <a:rPr lang="en-US" dirty="0"/>
              <a:t>*Organize a food drive/spice drive, etc.</a:t>
            </a:r>
          </a:p>
          <a:p>
            <a:endParaRPr lang="en-US" dirty="0"/>
          </a:p>
          <a:p>
            <a:r>
              <a:rPr lang="en-US" dirty="0"/>
              <a:t>*Drive by Fruiting Activity</a:t>
            </a:r>
          </a:p>
          <a:p>
            <a:endParaRPr lang="en-US" dirty="0"/>
          </a:p>
          <a:p>
            <a:r>
              <a:rPr lang="en-US" dirty="0"/>
              <a:t>*Collaborate with FCS Educators to write CNEP PSE grants to assist pantries with equipment needs</a:t>
            </a:r>
          </a:p>
          <a:p>
            <a:endParaRPr lang="en-US" dirty="0"/>
          </a:p>
          <a:p>
            <a:r>
              <a:rPr lang="en-US" dirty="0"/>
              <a:t>*Create a healthy pantry cookbook using common items given to recipients of the pantry</a:t>
            </a:r>
          </a:p>
          <a:p>
            <a:endParaRPr lang="en-US" dirty="0"/>
          </a:p>
          <a:p>
            <a:r>
              <a:rPr lang="en-US" dirty="0"/>
              <a:t>*Research other sources of funding through FCS Educator OCES/OHCE Ambassador Grants </a:t>
            </a:r>
          </a:p>
          <a:p>
            <a:endParaRPr lang="en-US" dirty="0"/>
          </a:p>
          <a:p>
            <a:r>
              <a:rPr lang="en-US" dirty="0"/>
              <a:t> </a:t>
            </a:r>
          </a:p>
        </p:txBody>
      </p:sp>
      <p:sp>
        <p:nvSpPr>
          <p:cNvPr id="5" name="Text Placeholder 4">
            <a:extLst>
              <a:ext uri="{FF2B5EF4-FFF2-40B4-BE49-F238E27FC236}">
                <a16:creationId xmlns:a16="http://schemas.microsoft.com/office/drawing/2014/main" id="{BA1D3DC0-D622-2205-5070-47340D51DC16}"/>
              </a:ext>
            </a:extLst>
          </p:cNvPr>
          <p:cNvSpPr>
            <a:spLocks noGrp="1"/>
          </p:cNvSpPr>
          <p:nvPr>
            <p:ph type="title" idx="4294967295"/>
          </p:nvPr>
        </p:nvSpPr>
        <p:spPr>
          <a:xfrm>
            <a:off x="567847" y="594917"/>
            <a:ext cx="1051560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B6400"/>
                </a:solidFill>
                <a:effectLst/>
                <a:uLnTx/>
                <a:uFillTx/>
                <a:latin typeface="Roboto" panose="02000000000000000000" pitchFamily="2" charset="0"/>
                <a:ea typeface="Roboto" panose="02000000000000000000" pitchFamily="2" charset="0"/>
                <a:cs typeface="+mn-cs"/>
              </a:rPr>
              <a:t>Suggestions for OHCE Group Activities</a:t>
            </a:r>
          </a:p>
        </p:txBody>
      </p:sp>
    </p:spTree>
    <p:extLst>
      <p:ext uri="{BB962C8B-B14F-4D97-AF65-F5344CB8AC3E}">
        <p14:creationId xmlns:p14="http://schemas.microsoft.com/office/powerpoint/2010/main" val="1566554610"/>
      </p:ext>
    </p:extLst>
  </p:cSld>
  <p:clrMapOvr>
    <a:masterClrMapping/>
  </p:clrMapOvr>
</p:sld>
</file>

<file path=ppt/theme/theme1.xml><?xml version="1.0" encoding="utf-8"?>
<a:theme xmlns:a="http://schemas.openxmlformats.org/drawingml/2006/main" name="OSU Extension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Template 2" id="{E7567C99-B98E-8A4B-A530-2F9B1CC5B8CF}" vid="{F10C8240-B11D-874B-8064-C9F59BD84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C088CB853DA34AB18DC067F7DF00D6" ma:contentTypeVersion="15" ma:contentTypeDescription="Create a new document." ma:contentTypeScope="" ma:versionID="6fd1ea5b13bb685dd3d19dc193adedc2">
  <xsd:schema xmlns:xsd="http://www.w3.org/2001/XMLSchema" xmlns:xs="http://www.w3.org/2001/XMLSchema" xmlns:p="http://schemas.microsoft.com/office/2006/metadata/properties" xmlns:ns2="c3999f6a-277a-4406-80a3-1c94f17cea73" xmlns:ns3="9f2c0ffc-5293-4e9e-90d2-66d2b22e5f10" targetNamespace="http://schemas.microsoft.com/office/2006/metadata/properties" ma:root="true" ma:fieldsID="6f5da1684e7248c543f4eed94e6874f5" ns2:_="" ns3:_="">
    <xsd:import namespace="c3999f6a-277a-4406-80a3-1c94f17cea73"/>
    <xsd:import namespace="9f2c0ffc-5293-4e9e-90d2-66d2b22e5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99f6a-277a-4406-80a3-1c94f17ce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e5ee-ca9a-4d2a-a8e0-de52926351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2c0ffc-5293-4e9e-90d2-66d2b22e5f1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77d98b6-8fef-4416-9ac5-4940cd72e8cd}" ma:internalName="TaxCatchAll" ma:showField="CatchAllData" ma:web="9f2c0ffc-5293-4e9e-90d2-66d2b22e5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2c0ffc-5293-4e9e-90d2-66d2b22e5f10" xsi:nil="true"/>
    <lcf76f155ced4ddcb4097134ff3c332f xmlns="c3999f6a-277a-4406-80a3-1c94f17cea7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A940A2-514E-433A-BD73-94F5717385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99f6a-277a-4406-80a3-1c94f17cea73"/>
    <ds:schemaRef ds:uri="9f2c0ffc-5293-4e9e-90d2-66d2b22e5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A39F03-62D1-457A-B57B-03EEB64A5E61}">
  <ds:schemaRefs>
    <ds:schemaRef ds:uri="http://purl.org/dc/terms/"/>
    <ds:schemaRef ds:uri="http://www.w3.org/XML/1998/namespace"/>
    <ds:schemaRef ds:uri="http://schemas.openxmlformats.org/package/2006/metadata/core-properties"/>
    <ds:schemaRef ds:uri="9f2c0ffc-5293-4e9e-90d2-66d2b22e5f10"/>
    <ds:schemaRef ds:uri="http://schemas.microsoft.com/office/infopath/2007/PartnerControls"/>
    <ds:schemaRef ds:uri="http://purl.org/dc/dcmitype/"/>
    <ds:schemaRef ds:uri="http://schemas.microsoft.com/office/2006/documentManagement/types"/>
    <ds:schemaRef ds:uri="c3999f6a-277a-4406-80a3-1c94f17cea7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64BFC0E-809B-4F95-B436-0FC803D1F2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552</TotalTime>
  <Words>1224</Words>
  <Application>Microsoft Office PowerPoint</Application>
  <PresentationFormat>Widescreen</PresentationFormat>
  <Paragraphs>103</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Times New Roman</vt:lpstr>
      <vt:lpstr>Rubik</vt:lpstr>
      <vt:lpstr>Arial</vt:lpstr>
      <vt:lpstr>Roboto</vt:lpstr>
      <vt:lpstr>Fjalla One</vt:lpstr>
      <vt:lpstr>Calibri</vt:lpstr>
      <vt:lpstr>Aptos</vt:lpstr>
      <vt:lpstr>OSU Extension Theme 2</vt:lpstr>
      <vt:lpstr>Working with Food Pantries-A Community Health Issue</vt:lpstr>
      <vt:lpstr>State Project 2025  State Goals-Take the First Step  </vt:lpstr>
      <vt:lpstr>The State Project is about promoting awareness and advocating for education: </vt:lpstr>
      <vt:lpstr>· Encourage each county to establish a State Project   Chairperson and Committee. · Promote walkability of your community environments. · Increase affordable access to healthy food. · Recognize risk factors that lead to chronic conditions. · Create activities that are guided by state and leader lessons and goals. · Utilize OSU Education Specialists to assist with educational activities to implement action items:     </vt:lpstr>
      <vt:lpstr>Leader Lesson Objectives </vt:lpstr>
      <vt:lpstr>Define Nutrition Security</vt:lpstr>
      <vt:lpstr>Choice Pantry Systems</vt:lpstr>
      <vt:lpstr>Pantry Resource Management</vt:lpstr>
      <vt:lpstr>Suggestions for OHCE Group Activities</vt:lpstr>
      <vt:lpstr>Food Pantry Equation</vt:lpstr>
      <vt:lpstr>Increased Food Pantry Capacity</vt:lpstr>
      <vt:lpstr>Resources and Handout Materials</vt:lpstr>
      <vt:lpstr>Contacts</vt:lpstr>
      <vt:lpstr>USDA Statement</vt:lpstr>
      <vt:lpstr>Tammy Perry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Hiner, Gayle</dc:creator>
  <cp:lastModifiedBy>Herrick, Kegan Jean</cp:lastModifiedBy>
  <cp:revision>54</cp:revision>
  <cp:lastPrinted>2025-03-10T19:53:38Z</cp:lastPrinted>
  <dcterms:created xsi:type="dcterms:W3CDTF">2019-10-16T20:23:14Z</dcterms:created>
  <dcterms:modified xsi:type="dcterms:W3CDTF">2025-06-24T18:39:16Z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0x01010024C088CB853DA34AB18DC067F7DF00D6</vt:lpwstr>
  </property>
</Properties>
</file>