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7"/>
  </p:notesMasterIdLst>
  <p:handoutMasterIdLst>
    <p:handoutMasterId r:id="rId28"/>
  </p:handoutMasterIdLst>
  <p:sldIdLst>
    <p:sldId id="274" r:id="rId5"/>
    <p:sldId id="279" r:id="rId6"/>
    <p:sldId id="272" r:id="rId7"/>
    <p:sldId id="281" r:id="rId8"/>
    <p:sldId id="283" r:id="rId9"/>
    <p:sldId id="280" r:id="rId10"/>
    <p:sldId id="282" r:id="rId11"/>
    <p:sldId id="290" r:id="rId12"/>
    <p:sldId id="291" r:id="rId13"/>
    <p:sldId id="293" r:id="rId14"/>
    <p:sldId id="294" r:id="rId15"/>
    <p:sldId id="295" r:id="rId16"/>
    <p:sldId id="289" r:id="rId17"/>
    <p:sldId id="296" r:id="rId18"/>
    <p:sldId id="284" r:id="rId19"/>
    <p:sldId id="286" r:id="rId20"/>
    <p:sldId id="287" r:id="rId21"/>
    <p:sldId id="285" r:id="rId22"/>
    <p:sldId id="288" r:id="rId23"/>
    <p:sldId id="292" r:id="rId24"/>
    <p:sldId id="276" r:id="rId25"/>
    <p:sldId id="278" r:id="rId26"/>
  </p:sldIdLst>
  <p:sldSz cx="12192000" cy="6858000"/>
  <p:notesSz cx="6858000" cy="9144000"/>
  <p:embeddedFontLst>
    <p:embeddedFont>
      <p:font typeface="Fjalla One" panose="02000506040000020004" pitchFamily="2" charset="0"/>
      <p:regular r:id="rId29"/>
    </p:embeddedFont>
    <p:embeddedFont>
      <p:font typeface="Lato" panose="020F0502020204030203" pitchFamily="34" charset="0"/>
      <p:regular r:id="rId30"/>
      <p:bold r:id="rId31"/>
      <p:italic r:id="rId32"/>
      <p:boldItalic r:id="rId33"/>
    </p:embeddedFont>
    <p:embeddedFont>
      <p:font typeface="Roboto" panose="02000000000000000000" pitchFamily="2" charset="0"/>
      <p:regular r:id="rId34"/>
      <p:bold r:id="rId35"/>
      <p:italic r:id="rId36"/>
      <p:boldItalic r:id="rId37"/>
    </p:embeddedFont>
    <p:embeddedFont>
      <p:font typeface="Rubik" panose="020B0604020202020204" charset="-79"/>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4" userDrawn="1">
          <p15:clr>
            <a:srgbClr val="A4A3A4"/>
          </p15:clr>
        </p15:guide>
        <p15:guide id="2" pos="3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FA6400"/>
    <a:srgbClr val="FB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06BF2E-83E7-4F22-8796-F30E5A44A58F}" v="9" dt="2025-03-18T13:20:17.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0"/>
    <p:restoredTop sz="68467" autoAdjust="0"/>
  </p:normalViewPr>
  <p:slideViewPr>
    <p:cSldViewPr snapToGrid="0" snapToObjects="1">
      <p:cViewPr varScale="1">
        <p:scale>
          <a:sx n="56" d="100"/>
          <a:sy n="56" d="100"/>
        </p:scale>
        <p:origin x="1070" y="67"/>
      </p:cViewPr>
      <p:guideLst>
        <p:guide orient="horz" pos="3384"/>
        <p:guide pos="360"/>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eith, Megan" userId="283e600f-713d-426e-b626-08d7a3700861" providerId="ADAL" clId="{4E06BF2E-83E7-4F22-8796-F30E5A44A58F}"/>
    <pc:docChg chg="undo custSel addSld delSld modSld sldOrd">
      <pc:chgData name="Monteith, Megan" userId="283e600f-713d-426e-b626-08d7a3700861" providerId="ADAL" clId="{4E06BF2E-83E7-4F22-8796-F30E5A44A58F}" dt="2025-03-18T13:21:22.908" v="113" actId="14100"/>
      <pc:docMkLst>
        <pc:docMk/>
      </pc:docMkLst>
      <pc:sldChg chg="ord">
        <pc:chgData name="Monteith, Megan" userId="283e600f-713d-426e-b626-08d7a3700861" providerId="ADAL" clId="{4E06BF2E-83E7-4F22-8796-F30E5A44A58F}" dt="2025-03-13T14:55:18.818" v="1"/>
        <pc:sldMkLst>
          <pc:docMk/>
          <pc:sldMk cId="3017079650" sldId="278"/>
        </pc:sldMkLst>
      </pc:sldChg>
      <pc:sldChg chg="addSp delSp modSp new mod">
        <pc:chgData name="Monteith, Megan" userId="283e600f-713d-426e-b626-08d7a3700861" providerId="ADAL" clId="{4E06BF2E-83E7-4F22-8796-F30E5A44A58F}" dt="2025-03-18T13:16:11.473" v="51" actId="1076"/>
        <pc:sldMkLst>
          <pc:docMk/>
          <pc:sldMk cId="2635451699" sldId="294"/>
        </pc:sldMkLst>
        <pc:spChg chg="del">
          <ac:chgData name="Monteith, Megan" userId="283e600f-713d-426e-b626-08d7a3700861" providerId="ADAL" clId="{4E06BF2E-83E7-4F22-8796-F30E5A44A58F}" dt="2025-03-18T13:00:49.422" v="6" actId="478"/>
          <ac:spMkLst>
            <pc:docMk/>
            <pc:sldMk cId="2635451699" sldId="294"/>
            <ac:spMk id="2" creationId="{9F6F058E-EB46-14FA-C651-128C9111EB2D}"/>
          </ac:spMkLst>
        </pc:spChg>
        <pc:spChg chg="del">
          <ac:chgData name="Monteith, Megan" userId="283e600f-713d-426e-b626-08d7a3700861" providerId="ADAL" clId="{4E06BF2E-83E7-4F22-8796-F30E5A44A58F}" dt="2025-03-18T13:00:32.859" v="5"/>
          <ac:spMkLst>
            <pc:docMk/>
            <pc:sldMk cId="2635451699" sldId="294"/>
            <ac:spMk id="3" creationId="{6757383C-8C37-10AF-BF05-CEAE6D40A6A2}"/>
          </ac:spMkLst>
        </pc:spChg>
        <pc:spChg chg="del">
          <ac:chgData name="Monteith, Megan" userId="283e600f-713d-426e-b626-08d7a3700861" providerId="ADAL" clId="{4E06BF2E-83E7-4F22-8796-F30E5A44A58F}" dt="2025-03-18T13:00:53.806" v="7" actId="478"/>
          <ac:spMkLst>
            <pc:docMk/>
            <pc:sldMk cId="2635451699" sldId="294"/>
            <ac:spMk id="4" creationId="{62A8C5A0-826A-3DB1-43E6-7F8F2BAD516A}"/>
          </ac:spMkLst>
        </pc:spChg>
        <pc:spChg chg="del">
          <ac:chgData name="Monteith, Megan" userId="283e600f-713d-426e-b626-08d7a3700861" providerId="ADAL" clId="{4E06BF2E-83E7-4F22-8796-F30E5A44A58F}" dt="2025-03-18T13:01:42.318" v="13" actId="478"/>
          <ac:spMkLst>
            <pc:docMk/>
            <pc:sldMk cId="2635451699" sldId="294"/>
            <ac:spMk id="5" creationId="{FDF1A3DC-50D0-2964-0B76-C4DA5E3CD4B6}"/>
          </ac:spMkLst>
        </pc:spChg>
        <pc:picChg chg="add mod modCrop">
          <ac:chgData name="Monteith, Megan" userId="283e600f-713d-426e-b626-08d7a3700861" providerId="ADAL" clId="{4E06BF2E-83E7-4F22-8796-F30E5A44A58F}" dt="2025-03-18T13:05:47.903" v="34" actId="1076"/>
          <ac:picMkLst>
            <pc:docMk/>
            <pc:sldMk cId="2635451699" sldId="294"/>
            <ac:picMk id="6" creationId="{D74F8638-8B83-551B-F20C-9CCE36BF8F49}"/>
          </ac:picMkLst>
        </pc:picChg>
        <pc:picChg chg="add mod">
          <ac:chgData name="Monteith, Megan" userId="283e600f-713d-426e-b626-08d7a3700861" providerId="ADAL" clId="{4E06BF2E-83E7-4F22-8796-F30E5A44A58F}" dt="2025-03-18T13:15:46.759" v="48" actId="1076"/>
          <ac:picMkLst>
            <pc:docMk/>
            <pc:sldMk cId="2635451699" sldId="294"/>
            <ac:picMk id="7" creationId="{07D81E1E-E505-B568-8095-B3AD644267CE}"/>
          </ac:picMkLst>
        </pc:picChg>
        <pc:picChg chg="add mod">
          <ac:chgData name="Monteith, Megan" userId="283e600f-713d-426e-b626-08d7a3700861" providerId="ADAL" clId="{4E06BF2E-83E7-4F22-8796-F30E5A44A58F}" dt="2025-03-18T13:16:11.473" v="51" actId="1076"/>
          <ac:picMkLst>
            <pc:docMk/>
            <pc:sldMk cId="2635451699" sldId="294"/>
            <ac:picMk id="8" creationId="{93746960-F6CF-AA61-38A0-57D8FFF04D40}"/>
          </ac:picMkLst>
        </pc:picChg>
      </pc:sldChg>
      <pc:sldChg chg="new del">
        <pc:chgData name="Monteith, Megan" userId="283e600f-713d-426e-b626-08d7a3700861" providerId="ADAL" clId="{4E06BF2E-83E7-4F22-8796-F30E5A44A58F}" dt="2025-03-18T13:00:15.940" v="3" actId="680"/>
        <pc:sldMkLst>
          <pc:docMk/>
          <pc:sldMk cId="3961985764" sldId="294"/>
        </pc:sldMkLst>
      </pc:sldChg>
      <pc:sldChg chg="addSp delSp modSp new mod">
        <pc:chgData name="Monteith, Megan" userId="283e600f-713d-426e-b626-08d7a3700861" providerId="ADAL" clId="{4E06BF2E-83E7-4F22-8796-F30E5A44A58F}" dt="2025-03-18T13:17:44.917" v="57" actId="1076"/>
        <pc:sldMkLst>
          <pc:docMk/>
          <pc:sldMk cId="2856490543" sldId="295"/>
        </pc:sldMkLst>
        <pc:spChg chg="add del">
          <ac:chgData name="Monteith, Megan" userId="283e600f-713d-426e-b626-08d7a3700861" providerId="ADAL" clId="{4E06BF2E-83E7-4F22-8796-F30E5A44A58F}" dt="2025-03-18T13:05:04.656" v="32"/>
          <ac:spMkLst>
            <pc:docMk/>
            <pc:sldMk cId="2856490543" sldId="295"/>
            <ac:spMk id="2" creationId="{A2F193E3-E26B-8C7F-611E-71D158E67F35}"/>
          </ac:spMkLst>
        </pc:spChg>
        <pc:spChg chg="del">
          <ac:chgData name="Monteith, Megan" userId="283e600f-713d-426e-b626-08d7a3700861" providerId="ADAL" clId="{4E06BF2E-83E7-4F22-8796-F30E5A44A58F}" dt="2025-03-18T13:02:00.725" v="15"/>
          <ac:spMkLst>
            <pc:docMk/>
            <pc:sldMk cId="2856490543" sldId="295"/>
            <ac:spMk id="3" creationId="{1D8C2112-D976-BF19-CBEC-6D8CB98CB613}"/>
          </ac:spMkLst>
        </pc:spChg>
        <pc:spChg chg="add del mod">
          <ac:chgData name="Monteith, Megan" userId="283e600f-713d-426e-b626-08d7a3700861" providerId="ADAL" clId="{4E06BF2E-83E7-4F22-8796-F30E5A44A58F}" dt="2025-03-18T13:17:17.197" v="52"/>
          <ac:spMkLst>
            <pc:docMk/>
            <pc:sldMk cId="2856490543" sldId="295"/>
            <ac:spMk id="4" creationId="{01C04CE1-DDC5-8A43-D478-F390A7956341}"/>
          </ac:spMkLst>
        </pc:spChg>
        <pc:spChg chg="add del">
          <ac:chgData name="Monteith, Megan" userId="283e600f-713d-426e-b626-08d7a3700861" providerId="ADAL" clId="{4E06BF2E-83E7-4F22-8796-F30E5A44A58F}" dt="2025-03-18T13:17:31.462" v="54" actId="478"/>
          <ac:spMkLst>
            <pc:docMk/>
            <pc:sldMk cId="2856490543" sldId="295"/>
            <ac:spMk id="5" creationId="{4BBDE624-1A20-73CB-0AC4-07021522B1DD}"/>
          </ac:spMkLst>
        </pc:spChg>
        <pc:spChg chg="add del mod">
          <ac:chgData name="Monteith, Megan" userId="283e600f-713d-426e-b626-08d7a3700861" providerId="ADAL" clId="{4E06BF2E-83E7-4F22-8796-F30E5A44A58F}" dt="2025-03-18T13:04:58.282" v="24" actId="478"/>
          <ac:spMkLst>
            <pc:docMk/>
            <pc:sldMk cId="2856490543" sldId="295"/>
            <ac:spMk id="8" creationId="{E07C445D-00E9-D200-F01D-9DB5C35EB6BD}"/>
          </ac:spMkLst>
        </pc:spChg>
        <pc:spChg chg="add del mod">
          <ac:chgData name="Monteith, Megan" userId="283e600f-713d-426e-b626-08d7a3700861" providerId="ADAL" clId="{4E06BF2E-83E7-4F22-8796-F30E5A44A58F}" dt="2025-03-18T13:14:18.365" v="37" actId="478"/>
          <ac:spMkLst>
            <pc:docMk/>
            <pc:sldMk cId="2856490543" sldId="295"/>
            <ac:spMk id="12" creationId="{F83DB688-62E5-D4D8-838F-EB8CF660F35F}"/>
          </ac:spMkLst>
        </pc:spChg>
        <pc:picChg chg="add del mod modCrop">
          <ac:chgData name="Monteith, Megan" userId="283e600f-713d-426e-b626-08d7a3700861" providerId="ADAL" clId="{4E06BF2E-83E7-4F22-8796-F30E5A44A58F}" dt="2025-03-18T13:14:14.690" v="36" actId="478"/>
          <ac:picMkLst>
            <pc:docMk/>
            <pc:sldMk cId="2856490543" sldId="295"/>
            <ac:picMk id="6" creationId="{34C829E8-FA9C-B0F2-7F30-5B623ACEFA82}"/>
          </ac:picMkLst>
        </pc:picChg>
        <pc:picChg chg="add mod">
          <ac:chgData name="Monteith, Megan" userId="283e600f-713d-426e-b626-08d7a3700861" providerId="ADAL" clId="{4E06BF2E-83E7-4F22-8796-F30E5A44A58F}" dt="2025-03-18T13:14:38.694" v="43" actId="1076"/>
          <ac:picMkLst>
            <pc:docMk/>
            <pc:sldMk cId="2856490543" sldId="295"/>
            <ac:picMk id="9" creationId="{B46449CD-D636-20F1-EAC2-150D544D8B43}"/>
          </ac:picMkLst>
        </pc:picChg>
        <pc:picChg chg="add mod modCrop">
          <ac:chgData name="Monteith, Megan" userId="283e600f-713d-426e-b626-08d7a3700861" providerId="ADAL" clId="{4E06BF2E-83E7-4F22-8796-F30E5A44A58F}" dt="2025-03-18T13:17:44.917" v="57" actId="1076"/>
          <ac:picMkLst>
            <pc:docMk/>
            <pc:sldMk cId="2856490543" sldId="295"/>
            <ac:picMk id="10" creationId="{E57FA469-56AC-8077-9BC0-E750216B1868}"/>
          </ac:picMkLst>
        </pc:picChg>
        <pc:picChg chg="add mod">
          <ac:chgData name="Monteith, Megan" userId="283e600f-713d-426e-b626-08d7a3700861" providerId="ADAL" clId="{4E06BF2E-83E7-4F22-8796-F30E5A44A58F}" dt="2025-03-18T13:17:22.546" v="53" actId="1076"/>
          <ac:picMkLst>
            <pc:docMk/>
            <pc:sldMk cId="2856490543" sldId="295"/>
            <ac:picMk id="13" creationId="{2D44A002-95A9-39F0-CBA1-FF324299B3C7}"/>
          </ac:picMkLst>
        </pc:picChg>
      </pc:sldChg>
      <pc:sldChg chg="addSp delSp modSp new mod">
        <pc:chgData name="Monteith, Megan" userId="283e600f-713d-426e-b626-08d7a3700861" providerId="ADAL" clId="{4E06BF2E-83E7-4F22-8796-F30E5A44A58F}" dt="2025-03-18T13:21:22.908" v="113" actId="14100"/>
        <pc:sldMkLst>
          <pc:docMk/>
          <pc:sldMk cId="1133880556" sldId="296"/>
        </pc:sldMkLst>
        <pc:spChg chg="del">
          <ac:chgData name="Monteith, Megan" userId="283e600f-713d-426e-b626-08d7a3700861" providerId="ADAL" clId="{4E06BF2E-83E7-4F22-8796-F30E5A44A58F}" dt="2025-03-18T13:20:01.632" v="101"/>
          <ac:spMkLst>
            <pc:docMk/>
            <pc:sldMk cId="1133880556" sldId="296"/>
            <ac:spMk id="2" creationId="{749EA99E-EBEC-62BA-3B2B-8383F6C20C2A}"/>
          </ac:spMkLst>
        </pc:spChg>
        <pc:spChg chg="mod">
          <ac:chgData name="Monteith, Megan" userId="283e600f-713d-426e-b626-08d7a3700861" providerId="ADAL" clId="{4E06BF2E-83E7-4F22-8796-F30E5A44A58F}" dt="2025-03-18T13:21:22.908" v="113" actId="14100"/>
          <ac:spMkLst>
            <pc:docMk/>
            <pc:sldMk cId="1133880556" sldId="296"/>
            <ac:spMk id="3" creationId="{F96A5126-269D-8AC1-8F03-656B1323303B}"/>
          </ac:spMkLst>
        </pc:spChg>
        <pc:spChg chg="mod">
          <ac:chgData name="Monteith, Megan" userId="283e600f-713d-426e-b626-08d7a3700861" providerId="ADAL" clId="{4E06BF2E-83E7-4F22-8796-F30E5A44A58F}" dt="2025-03-18T13:18:11.218" v="100" actId="20577"/>
          <ac:spMkLst>
            <pc:docMk/>
            <pc:sldMk cId="1133880556" sldId="296"/>
            <ac:spMk id="4" creationId="{2D120CC4-8A1F-FA53-96EA-4B952A519ADF}"/>
          </ac:spMkLst>
        </pc:spChg>
        <pc:spChg chg="add del mod">
          <ac:chgData name="Monteith, Megan" userId="283e600f-713d-426e-b626-08d7a3700861" providerId="ADAL" clId="{4E06BF2E-83E7-4F22-8796-F30E5A44A58F}" dt="2025-03-18T13:20:23.069" v="107" actId="478"/>
          <ac:spMkLst>
            <pc:docMk/>
            <pc:sldMk cId="1133880556" sldId="296"/>
            <ac:spMk id="8" creationId="{6310EC5C-2195-2033-1FFB-28E0CA874E2C}"/>
          </ac:spMkLst>
        </pc:spChg>
        <pc:picChg chg="add del mod">
          <ac:chgData name="Monteith, Megan" userId="283e600f-713d-426e-b626-08d7a3700861" providerId="ADAL" clId="{4E06BF2E-83E7-4F22-8796-F30E5A44A58F}" dt="2025-03-18T13:20:20.255" v="106" actId="478"/>
          <ac:picMkLst>
            <pc:docMk/>
            <pc:sldMk cId="1133880556" sldId="296"/>
            <ac:picMk id="5" creationId="{600223E9-21DA-047E-3AE3-D34C298DC831}"/>
          </ac:picMkLst>
        </pc:picChg>
        <pc:picChg chg="add mod">
          <ac:chgData name="Monteith, Megan" userId="283e600f-713d-426e-b626-08d7a3700861" providerId="ADAL" clId="{4E06BF2E-83E7-4F22-8796-F30E5A44A58F}" dt="2025-03-18T13:20:28.093" v="108" actId="1076"/>
          <ac:picMkLst>
            <pc:docMk/>
            <pc:sldMk cId="1133880556" sldId="296"/>
            <ac:picMk id="6" creationId="{C27EE405-28DD-6D76-A607-7D5C296CD94C}"/>
          </ac:picMkLst>
        </pc:picChg>
      </pc:sldChg>
    </pc:docChg>
  </pc:docChgLst>
  <pc:docChgLst>
    <pc:chgData name="Monteith, Megan" userId="283e600f-713d-426e-b626-08d7a3700861" providerId="ADAL" clId="{AA0D5407-5C77-4089-A3C2-73CC7CB464D6}"/>
    <pc:docChg chg="custSel addSld delSld modSld sldOrd">
      <pc:chgData name="Monteith, Megan" userId="283e600f-713d-426e-b626-08d7a3700861" providerId="ADAL" clId="{AA0D5407-5C77-4089-A3C2-73CC7CB464D6}" dt="2025-02-24T15:11:24.864" v="1067" actId="255"/>
      <pc:docMkLst>
        <pc:docMk/>
      </pc:docMkLst>
      <pc:sldChg chg="modSp mod ord">
        <pc:chgData name="Monteith, Megan" userId="283e600f-713d-426e-b626-08d7a3700861" providerId="ADAL" clId="{AA0D5407-5C77-4089-A3C2-73CC7CB464D6}" dt="2025-02-03T20:55:02.203" v="25" actId="20577"/>
        <pc:sldMkLst>
          <pc:docMk/>
          <pc:sldMk cId="2303339949" sldId="272"/>
        </pc:sldMkLst>
        <pc:spChg chg="mod">
          <ac:chgData name="Monteith, Megan" userId="283e600f-713d-426e-b626-08d7a3700861" providerId="ADAL" clId="{AA0D5407-5C77-4089-A3C2-73CC7CB464D6}" dt="2025-02-03T20:55:02.203" v="25" actId="20577"/>
          <ac:spMkLst>
            <pc:docMk/>
            <pc:sldMk cId="2303339949" sldId="272"/>
            <ac:spMk id="3" creationId="{146DE393-C5CC-5C4E-92D6-770C13710DAA}"/>
          </ac:spMkLst>
        </pc:spChg>
      </pc:sldChg>
      <pc:sldChg chg="del">
        <pc:chgData name="Monteith, Megan" userId="283e600f-713d-426e-b626-08d7a3700861" providerId="ADAL" clId="{AA0D5407-5C77-4089-A3C2-73CC7CB464D6}" dt="2025-02-24T14:49:29.516" v="1021" actId="2696"/>
        <pc:sldMkLst>
          <pc:docMk/>
          <pc:sldMk cId="712276166" sldId="277"/>
        </pc:sldMkLst>
      </pc:sldChg>
      <pc:sldChg chg="modSp mod">
        <pc:chgData name="Monteith, Megan" userId="283e600f-713d-426e-b626-08d7a3700861" providerId="ADAL" clId="{AA0D5407-5C77-4089-A3C2-73CC7CB464D6}" dt="2025-02-24T15:10:25.626" v="1063" actId="2711"/>
        <pc:sldMkLst>
          <pc:docMk/>
          <pc:sldMk cId="3468310078" sldId="279"/>
        </pc:sldMkLst>
        <pc:spChg chg="mod">
          <ac:chgData name="Monteith, Megan" userId="283e600f-713d-426e-b626-08d7a3700861" providerId="ADAL" clId="{AA0D5407-5C77-4089-A3C2-73CC7CB464D6}" dt="2025-02-24T15:10:25.626" v="1063" actId="2711"/>
          <ac:spMkLst>
            <pc:docMk/>
            <pc:sldMk cId="3468310078" sldId="279"/>
            <ac:spMk id="2" creationId="{D7F64720-4A81-7D5B-99E5-3A893D75A262}"/>
          </ac:spMkLst>
        </pc:spChg>
      </pc:sldChg>
      <pc:sldChg chg="modSp mod">
        <pc:chgData name="Monteith, Megan" userId="283e600f-713d-426e-b626-08d7a3700861" providerId="ADAL" clId="{AA0D5407-5C77-4089-A3C2-73CC7CB464D6}" dt="2025-02-24T15:10:15.175" v="1062" actId="2711"/>
        <pc:sldMkLst>
          <pc:docMk/>
          <pc:sldMk cId="3314995160" sldId="281"/>
        </pc:sldMkLst>
        <pc:spChg chg="mod">
          <ac:chgData name="Monteith, Megan" userId="283e600f-713d-426e-b626-08d7a3700861" providerId="ADAL" clId="{AA0D5407-5C77-4089-A3C2-73CC7CB464D6}" dt="2025-02-24T15:10:15.175" v="1062" actId="2711"/>
          <ac:spMkLst>
            <pc:docMk/>
            <pc:sldMk cId="3314995160" sldId="281"/>
            <ac:spMk id="2" creationId="{2C6E2F92-F1EA-0827-749C-B0D2AB643B83}"/>
          </ac:spMkLst>
        </pc:spChg>
      </pc:sldChg>
      <pc:sldChg chg="modSp mod">
        <pc:chgData name="Monteith, Megan" userId="283e600f-713d-426e-b626-08d7a3700861" providerId="ADAL" clId="{AA0D5407-5C77-4089-A3C2-73CC7CB464D6}" dt="2025-02-24T15:11:24.864" v="1067" actId="255"/>
        <pc:sldMkLst>
          <pc:docMk/>
          <pc:sldMk cId="1622907192" sldId="285"/>
        </pc:sldMkLst>
        <pc:spChg chg="mod">
          <ac:chgData name="Monteith, Megan" userId="283e600f-713d-426e-b626-08d7a3700861" providerId="ADAL" clId="{AA0D5407-5C77-4089-A3C2-73CC7CB464D6}" dt="2025-02-24T15:11:24.864" v="1067" actId="255"/>
          <ac:spMkLst>
            <pc:docMk/>
            <pc:sldMk cId="1622907192" sldId="285"/>
            <ac:spMk id="3" creationId="{76C79C11-EC41-159A-E7B4-4E8F371FB0FD}"/>
          </ac:spMkLst>
        </pc:spChg>
      </pc:sldChg>
      <pc:sldChg chg="modSp mod modNotesTx">
        <pc:chgData name="Monteith, Megan" userId="283e600f-713d-426e-b626-08d7a3700861" providerId="ADAL" clId="{AA0D5407-5C77-4089-A3C2-73CC7CB464D6}" dt="2025-02-24T15:11:09.783" v="1065" actId="255"/>
        <pc:sldMkLst>
          <pc:docMk/>
          <pc:sldMk cId="2150784817" sldId="288"/>
        </pc:sldMkLst>
        <pc:spChg chg="mod">
          <ac:chgData name="Monteith, Megan" userId="283e600f-713d-426e-b626-08d7a3700861" providerId="ADAL" clId="{AA0D5407-5C77-4089-A3C2-73CC7CB464D6}" dt="2025-02-24T15:11:09.783" v="1065" actId="255"/>
          <ac:spMkLst>
            <pc:docMk/>
            <pc:sldMk cId="2150784817" sldId="288"/>
            <ac:spMk id="2" creationId="{20790A07-B0DC-B15F-4043-23F9CE12A6E8}"/>
          </ac:spMkLst>
        </pc:spChg>
      </pc:sldChg>
      <pc:sldChg chg="add">
        <pc:chgData name="Monteith, Megan" userId="283e600f-713d-426e-b626-08d7a3700861" providerId="ADAL" clId="{AA0D5407-5C77-4089-A3C2-73CC7CB464D6}" dt="2025-02-03T20:54:39.558" v="0" actId="2890"/>
        <pc:sldMkLst>
          <pc:docMk/>
          <pc:sldMk cId="816440436" sldId="289"/>
        </pc:sldMkLst>
      </pc:sldChg>
      <pc:sldChg chg="modSp add mod">
        <pc:chgData name="Monteith, Megan" userId="283e600f-713d-426e-b626-08d7a3700861" providerId="ADAL" clId="{AA0D5407-5C77-4089-A3C2-73CC7CB464D6}" dt="2025-02-03T20:57:06.201" v="39" actId="20577"/>
        <pc:sldMkLst>
          <pc:docMk/>
          <pc:sldMk cId="3028715051" sldId="290"/>
        </pc:sldMkLst>
        <pc:spChg chg="mod">
          <ac:chgData name="Monteith, Megan" userId="283e600f-713d-426e-b626-08d7a3700861" providerId="ADAL" clId="{AA0D5407-5C77-4089-A3C2-73CC7CB464D6}" dt="2025-02-03T20:57:06.201" v="39" actId="20577"/>
          <ac:spMkLst>
            <pc:docMk/>
            <pc:sldMk cId="3028715051" sldId="290"/>
            <ac:spMk id="3" creationId="{13B97C62-2885-1E76-1042-A4570D373E2A}"/>
          </ac:spMkLst>
        </pc:spChg>
      </pc:sldChg>
      <pc:sldChg chg="modSp new mod">
        <pc:chgData name="Monteith, Megan" userId="283e600f-713d-426e-b626-08d7a3700861" providerId="ADAL" clId="{AA0D5407-5C77-4089-A3C2-73CC7CB464D6}" dt="2025-02-24T14:36:24.601" v="513" actId="20577"/>
        <pc:sldMkLst>
          <pc:docMk/>
          <pc:sldMk cId="1314063395" sldId="291"/>
        </pc:sldMkLst>
        <pc:spChg chg="mod">
          <ac:chgData name="Monteith, Megan" userId="283e600f-713d-426e-b626-08d7a3700861" providerId="ADAL" clId="{AA0D5407-5C77-4089-A3C2-73CC7CB464D6}" dt="2025-02-24T14:36:24.601" v="513" actId="20577"/>
          <ac:spMkLst>
            <pc:docMk/>
            <pc:sldMk cId="1314063395" sldId="291"/>
            <ac:spMk id="2" creationId="{55BA1EF5-EEAD-E79C-D9DA-8A801E76FFD7}"/>
          </ac:spMkLst>
        </pc:spChg>
        <pc:spChg chg="mod">
          <ac:chgData name="Monteith, Megan" userId="283e600f-713d-426e-b626-08d7a3700861" providerId="ADAL" clId="{AA0D5407-5C77-4089-A3C2-73CC7CB464D6}" dt="2025-02-24T14:35:05.642" v="159" actId="20577"/>
          <ac:spMkLst>
            <pc:docMk/>
            <pc:sldMk cId="1314063395" sldId="291"/>
            <ac:spMk id="3" creationId="{70E18436-ECEC-2FD6-4408-921F4EDA59D5}"/>
          </ac:spMkLst>
        </pc:spChg>
      </pc:sldChg>
      <pc:sldChg chg="modSp new del mod">
        <pc:chgData name="Monteith, Megan" userId="283e600f-713d-426e-b626-08d7a3700861" providerId="ADAL" clId="{AA0D5407-5C77-4089-A3C2-73CC7CB464D6}" dt="2025-02-24T14:34:30.197" v="127" actId="2696"/>
        <pc:sldMkLst>
          <pc:docMk/>
          <pc:sldMk cId="2212392663" sldId="291"/>
        </pc:sldMkLst>
      </pc:sldChg>
      <pc:sldChg chg="modSp new mod">
        <pc:chgData name="Monteith, Megan" userId="283e600f-713d-426e-b626-08d7a3700861" providerId="ADAL" clId="{AA0D5407-5C77-4089-A3C2-73CC7CB464D6}" dt="2025-02-24T14:49:09.669" v="1020" actId="20577"/>
        <pc:sldMkLst>
          <pc:docMk/>
          <pc:sldMk cId="2418946528" sldId="292"/>
        </pc:sldMkLst>
        <pc:spChg chg="mod">
          <ac:chgData name="Monteith, Megan" userId="283e600f-713d-426e-b626-08d7a3700861" providerId="ADAL" clId="{AA0D5407-5C77-4089-A3C2-73CC7CB464D6}" dt="2025-02-24T14:49:09.669" v="1020" actId="20577"/>
          <ac:spMkLst>
            <pc:docMk/>
            <pc:sldMk cId="2418946528" sldId="292"/>
            <ac:spMk id="2" creationId="{39F014E6-3B29-8CF0-A152-7E8767201539}"/>
          </ac:spMkLst>
        </pc:spChg>
        <pc:spChg chg="mod">
          <ac:chgData name="Monteith, Megan" userId="283e600f-713d-426e-b626-08d7a3700861" providerId="ADAL" clId="{AA0D5407-5C77-4089-A3C2-73CC7CB464D6}" dt="2025-02-24T14:37:00.713" v="536" actId="20577"/>
          <ac:spMkLst>
            <pc:docMk/>
            <pc:sldMk cId="2418946528" sldId="292"/>
            <ac:spMk id="3" creationId="{867ED260-9FE5-B2CC-06D0-B46F776A8129}"/>
          </ac:spMkLst>
        </pc:spChg>
      </pc:sldChg>
      <pc:sldChg chg="addSp delSp modSp new mod modClrScheme modAnim chgLayout">
        <pc:chgData name="Monteith, Megan" userId="283e600f-713d-426e-b626-08d7a3700861" providerId="ADAL" clId="{AA0D5407-5C77-4089-A3C2-73CC7CB464D6}" dt="2025-02-24T14:58:24.475" v="1057" actId="26606"/>
        <pc:sldMkLst>
          <pc:docMk/>
          <pc:sldMk cId="546000866" sldId="293"/>
        </pc:sldMkLst>
        <pc:spChg chg="mod">
          <ac:chgData name="Monteith, Megan" userId="283e600f-713d-426e-b626-08d7a3700861" providerId="ADAL" clId="{AA0D5407-5C77-4089-A3C2-73CC7CB464D6}" dt="2025-02-24T14:58:24.475" v="1057" actId="26606"/>
          <ac:spMkLst>
            <pc:docMk/>
            <pc:sldMk cId="546000866" sldId="293"/>
            <ac:spMk id="3" creationId="{DF60CC5C-23E1-A3E1-EDD8-8D47155B2230}"/>
          </ac:spMkLst>
        </pc:spChg>
        <pc:picChg chg="add mod">
          <ac:chgData name="Monteith, Megan" userId="283e600f-713d-426e-b626-08d7a3700861" providerId="ADAL" clId="{AA0D5407-5C77-4089-A3C2-73CC7CB464D6}" dt="2025-02-24T14:58:24.475" v="1057" actId="26606"/>
          <ac:picMkLst>
            <pc:docMk/>
            <pc:sldMk cId="546000866" sldId="293"/>
            <ac:picMk id="4" creationId="{8C89AF5C-B181-EB3A-1023-B460B109D345}"/>
          </ac:picMkLst>
        </pc:picChg>
      </pc:sldChg>
      <pc:sldChg chg="modSp new del mod">
        <pc:chgData name="Monteith, Megan" userId="283e600f-713d-426e-b626-08d7a3700861" providerId="ADAL" clId="{AA0D5407-5C77-4089-A3C2-73CC7CB464D6}" dt="2025-02-24T14:40:01.191" v="926" actId="2696"/>
        <pc:sldMkLst>
          <pc:docMk/>
          <pc:sldMk cId="3829763507" sldId="29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DC3ECE-3EBB-7349-B7DB-026CAB9BBE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635431A-35D0-E54C-BA6A-D287B3089B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880320-50B5-844D-BAF9-F83C0C70D7BB}" type="datetimeFigureOut">
              <a:rPr lang="en-US" smtClean="0"/>
              <a:t>6/23/2025</a:t>
            </a:fld>
            <a:endParaRPr lang="en-US"/>
          </a:p>
        </p:txBody>
      </p:sp>
      <p:sp>
        <p:nvSpPr>
          <p:cNvPr id="4" name="Footer Placeholder 3">
            <a:extLst>
              <a:ext uri="{FF2B5EF4-FFF2-40B4-BE49-F238E27FC236}">
                <a16:creationId xmlns:a16="http://schemas.microsoft.com/office/drawing/2014/main" id="{8D3DC0CF-6E49-D845-81C1-F8C1D245C0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8E8310-0EB0-A648-BE90-68BCD358CD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7DEFA2-1510-174A-94FC-9B33D54BB1D9}" type="slidenum">
              <a:rPr lang="en-US" smtClean="0"/>
              <a:t>‹#›</a:t>
            </a:fld>
            <a:endParaRPr lang="en-US"/>
          </a:p>
        </p:txBody>
      </p:sp>
    </p:spTree>
    <p:extLst>
      <p:ext uri="{BB962C8B-B14F-4D97-AF65-F5344CB8AC3E}">
        <p14:creationId xmlns:p14="http://schemas.microsoft.com/office/powerpoint/2010/main" val="1919035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23F00-E8AE-4009-ADBF-F88164E0A6B2}"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F1FD1-BAE2-4970-A18B-BC832AEA994D}" type="slidenum">
              <a:rPr lang="en-US" smtClean="0"/>
              <a:t>‹#›</a:t>
            </a:fld>
            <a:endParaRPr lang="en-US"/>
          </a:p>
        </p:txBody>
      </p:sp>
    </p:spTree>
    <p:extLst>
      <p:ext uri="{BB962C8B-B14F-4D97-AF65-F5344CB8AC3E}">
        <p14:creationId xmlns:p14="http://schemas.microsoft.com/office/powerpoint/2010/main" val="130534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martgrowthamerica.org/dangerous-by-desig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DF1FD1-BAE2-4970-A18B-BC832AEA994D}" type="slidenum">
              <a:rPr lang="en-US" smtClean="0"/>
              <a:t>5</a:t>
            </a:fld>
            <a:endParaRPr lang="en-US"/>
          </a:p>
        </p:txBody>
      </p:sp>
    </p:spTree>
    <p:extLst>
      <p:ext uri="{BB962C8B-B14F-4D97-AF65-F5344CB8AC3E}">
        <p14:creationId xmlns:p14="http://schemas.microsoft.com/office/powerpoint/2010/main" val="420117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A walkable community is one where people can easily and safely walk to meet their daily needs—whether it’s to school, work, parks, or stores.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Walkability contributes to better physical and mental health, reduced pollution, and stronger community connections.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DF1FD1-BAE2-4970-A18B-BC832AEA994D}" type="slidenum">
              <a:rPr lang="en-US" smtClean="0"/>
              <a:t>6</a:t>
            </a:fld>
            <a:endParaRPr lang="en-US"/>
          </a:p>
        </p:txBody>
      </p:sp>
    </p:spTree>
    <p:extLst>
      <p:ext uri="{BB962C8B-B14F-4D97-AF65-F5344CB8AC3E}">
        <p14:creationId xmlns:p14="http://schemas.microsoft.com/office/powerpoint/2010/main" val="3239382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Aft>
                <a:spcPts val="800"/>
              </a:spcAft>
              <a:buFont typeface="+mj-lt"/>
              <a:buAutoNum type="arabicPeriod"/>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Health Benefits: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Encourages physical activity, reducing the risk of chronic diseases like heart disease and diabetes.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Improves mental health through outdoor activity and community engagement.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Environmental Impact: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Reduces reliance on vehicles, lowering emissions and pollution.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Economic and Social Benefits: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Walkable areas attract businesses, increase property values, and promote a sense of community.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DF1FD1-BAE2-4970-A18B-BC832AEA994D}" type="slidenum">
              <a:rPr lang="en-US" smtClean="0"/>
              <a:t>7</a:t>
            </a:fld>
            <a:endParaRPr lang="en-US"/>
          </a:p>
        </p:txBody>
      </p:sp>
    </p:spTree>
    <p:extLst>
      <p:ext uri="{BB962C8B-B14F-4D97-AF65-F5344CB8AC3E}">
        <p14:creationId xmlns:p14="http://schemas.microsoft.com/office/powerpoint/2010/main" val="217334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63636"/>
                </a:solidFill>
                <a:effectLst/>
                <a:latin typeface="Lato" panose="020F0502020204030203" pitchFamily="34" charset="0"/>
              </a:rPr>
              <a:t>Complete Streets is an approach to planning, designing and building streets that enables safe access for all users, including pedestrians, bicyclists, motorists and transit riders of all ages and abilities. While Complete Streets are a </a:t>
            </a:r>
            <a:r>
              <a:rPr lang="en-US" b="1" i="0" dirty="0">
                <a:solidFill>
                  <a:srgbClr val="363636"/>
                </a:solidFill>
                <a:effectLst/>
                <a:latin typeface="Lato" panose="020F0502020204030203" pitchFamily="34" charset="0"/>
              </a:rPr>
              <a:t>process</a:t>
            </a:r>
            <a:r>
              <a:rPr lang="en-US" b="0" i="0" dirty="0">
                <a:solidFill>
                  <a:srgbClr val="363636"/>
                </a:solidFill>
                <a:effectLst/>
                <a:latin typeface="Lato" panose="020F0502020204030203" pitchFamily="34" charset="0"/>
              </a:rPr>
              <a:t> and </a:t>
            </a:r>
            <a:r>
              <a:rPr lang="en-US" b="1" i="0" dirty="0">
                <a:solidFill>
                  <a:srgbClr val="363636"/>
                </a:solidFill>
                <a:effectLst/>
                <a:latin typeface="Lato" panose="020F0502020204030203" pitchFamily="34" charset="0"/>
              </a:rPr>
              <a:t>approach</a:t>
            </a:r>
            <a:r>
              <a:rPr lang="en-US" b="0" i="0" dirty="0">
                <a:solidFill>
                  <a:srgbClr val="363636"/>
                </a:solidFill>
                <a:effectLst/>
                <a:latin typeface="Lato" panose="020F0502020204030203" pitchFamily="34" charset="0"/>
              </a:rPr>
              <a:t> to street design, there is no singular design prescription for Complete Streets. Each one is unique and responds to its community context. A complete street may include: sidewalks, bike lanes (or wide paved shoulders), special bus lanes, comfortable and accessible public transportation stops, frequent and safe crosswalks, median islands, accessible pedestrian signals, curb extensions, narrower travel lanes, roundabouts, and more.</a:t>
            </a:r>
            <a:endParaRPr lang="en-US" dirty="0"/>
          </a:p>
        </p:txBody>
      </p:sp>
      <p:sp>
        <p:nvSpPr>
          <p:cNvPr id="4" name="Slide Number Placeholder 3"/>
          <p:cNvSpPr>
            <a:spLocks noGrp="1"/>
          </p:cNvSpPr>
          <p:nvPr>
            <p:ph type="sldNum" sz="quarter" idx="5"/>
          </p:nvPr>
        </p:nvSpPr>
        <p:spPr/>
        <p:txBody>
          <a:bodyPr/>
          <a:lstStyle/>
          <a:p>
            <a:fld id="{E5DF1FD1-BAE2-4970-A18B-BC832AEA994D}" type="slidenum">
              <a:rPr lang="en-US" smtClean="0"/>
              <a:t>15</a:t>
            </a:fld>
            <a:endParaRPr lang="en-US"/>
          </a:p>
        </p:txBody>
      </p:sp>
    </p:spTree>
    <p:extLst>
      <p:ext uri="{BB962C8B-B14F-4D97-AF65-F5344CB8AC3E}">
        <p14:creationId xmlns:p14="http://schemas.microsoft.com/office/powerpoint/2010/main" val="242271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63636"/>
                </a:solidFill>
                <a:effectLst/>
                <a:latin typeface="Lato" panose="020F0502020204030203" pitchFamily="34" charset="0"/>
              </a:rPr>
              <a:t>For one, we are in the midst of </a:t>
            </a:r>
            <a:r>
              <a:rPr lang="en-US" b="0" i="0" u="none" strike="noStrike" dirty="0">
                <a:solidFill>
                  <a:srgbClr val="0081C6"/>
                </a:solidFill>
                <a:effectLst/>
                <a:latin typeface="Lato" panose="020F0502020204030203" pitchFamily="34" charset="0"/>
                <a:hlinkClick r:id="rId3"/>
              </a:rPr>
              <a:t>a historic, alarming increase in the numbers of people struck and killed while walking</a:t>
            </a:r>
            <a:r>
              <a:rPr lang="en-US" b="0" i="0" dirty="0">
                <a:solidFill>
                  <a:srgbClr val="363636"/>
                </a:solidFill>
                <a:effectLst/>
                <a:latin typeface="Lato" panose="020F0502020204030203" pitchFamily="34" charset="0"/>
              </a:rPr>
              <a:t>, which has been on a steady rise since 2009, reaching levels not seen in more than 30 years.</a:t>
            </a:r>
            <a:r>
              <a:rPr lang="en-US" b="1" i="0" dirty="0">
                <a:solidFill>
                  <a:srgbClr val="363636"/>
                </a:solidFill>
                <a:effectLst/>
                <a:latin typeface="Lato" panose="020F0502020204030203" pitchFamily="34" charset="0"/>
              </a:rPr>
              <a:t> Speed is</a:t>
            </a:r>
            <a:r>
              <a:rPr lang="en-US" b="0" i="0" dirty="0">
                <a:solidFill>
                  <a:srgbClr val="363636"/>
                </a:solidFill>
                <a:effectLst/>
                <a:latin typeface="Lato" panose="020F0502020204030203" pitchFamily="34" charset="0"/>
              </a:rPr>
              <a:t> the number one culprit in these fatalities. Speed is also the best predictor of whether or not a collision will result in an </a:t>
            </a:r>
            <a:r>
              <a:rPr lang="en-US" b="1" i="0" dirty="0">
                <a:solidFill>
                  <a:srgbClr val="363636"/>
                </a:solidFill>
                <a:effectLst/>
                <a:latin typeface="Lato" panose="020F0502020204030203" pitchFamily="34" charset="0"/>
              </a:rPr>
              <a:t>injury</a:t>
            </a:r>
            <a:r>
              <a:rPr lang="en-US" b="0" i="0" dirty="0">
                <a:solidFill>
                  <a:srgbClr val="363636"/>
                </a:solidFill>
                <a:effectLst/>
                <a:latin typeface="Lato" panose="020F0502020204030203" pitchFamily="34" charset="0"/>
              </a:rPr>
              <a:t> or a </a:t>
            </a:r>
            <a:r>
              <a:rPr lang="en-US" b="1" i="0" dirty="0">
                <a:solidFill>
                  <a:srgbClr val="363636"/>
                </a:solidFill>
                <a:effectLst/>
                <a:latin typeface="Lato" panose="020F0502020204030203" pitchFamily="34" charset="0"/>
              </a:rPr>
              <a:t>death.</a:t>
            </a:r>
            <a:r>
              <a:rPr lang="en-US" b="0" i="0" dirty="0">
                <a:solidFill>
                  <a:srgbClr val="363636"/>
                </a:solidFill>
                <a:effectLst/>
                <a:latin typeface="Lato" panose="020F0502020204030203" pitchFamily="34" charset="0"/>
              </a:rPr>
              <a:t> One of the best ways to reduce speeds and speeding is through a different approach to street design that prioritizes safety above all else, but especially over vehicle speed.</a:t>
            </a:r>
            <a:endParaRPr lang="en-US" dirty="0"/>
          </a:p>
        </p:txBody>
      </p:sp>
      <p:sp>
        <p:nvSpPr>
          <p:cNvPr id="4" name="Slide Number Placeholder 3"/>
          <p:cNvSpPr>
            <a:spLocks noGrp="1"/>
          </p:cNvSpPr>
          <p:nvPr>
            <p:ph type="sldNum" sz="quarter" idx="5"/>
          </p:nvPr>
        </p:nvSpPr>
        <p:spPr/>
        <p:txBody>
          <a:bodyPr/>
          <a:lstStyle/>
          <a:p>
            <a:fld id="{E5DF1FD1-BAE2-4970-A18B-BC832AEA994D}" type="slidenum">
              <a:rPr lang="en-US" smtClean="0"/>
              <a:t>17</a:t>
            </a:fld>
            <a:endParaRPr lang="en-US"/>
          </a:p>
        </p:txBody>
      </p:sp>
    </p:spTree>
    <p:extLst>
      <p:ext uri="{BB962C8B-B14F-4D97-AF65-F5344CB8AC3E}">
        <p14:creationId xmlns:p14="http://schemas.microsoft.com/office/powerpoint/2010/main" val="19830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B3B3B"/>
                </a:solidFill>
                <a:effectLst/>
                <a:latin typeface="goudy-old-style"/>
              </a:rPr>
              <a:t>Safe Routes to School is a movement that aims to make it safer and easier for students to walk and bike to school. Since 2005, Safe Routes to School programs have benefited more than 14,000 schools in all 50 states. </a:t>
            </a:r>
            <a:endParaRPr lang="en-US" dirty="0"/>
          </a:p>
        </p:txBody>
      </p:sp>
      <p:sp>
        <p:nvSpPr>
          <p:cNvPr id="4" name="Slide Number Placeholder 3"/>
          <p:cNvSpPr>
            <a:spLocks noGrp="1"/>
          </p:cNvSpPr>
          <p:nvPr>
            <p:ph type="sldNum" sz="quarter" idx="5"/>
          </p:nvPr>
        </p:nvSpPr>
        <p:spPr/>
        <p:txBody>
          <a:bodyPr/>
          <a:lstStyle/>
          <a:p>
            <a:fld id="{E5DF1FD1-BAE2-4970-A18B-BC832AEA994D}" type="slidenum">
              <a:rPr lang="en-US" smtClean="0"/>
              <a:t>18</a:t>
            </a:fld>
            <a:endParaRPr lang="en-US"/>
          </a:p>
        </p:txBody>
      </p:sp>
    </p:spTree>
    <p:extLst>
      <p:ext uri="{BB962C8B-B14F-4D97-AF65-F5344CB8AC3E}">
        <p14:creationId xmlns:p14="http://schemas.microsoft.com/office/powerpoint/2010/main" val="373165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6357A"/>
                </a:solidFill>
                <a:effectLst/>
                <a:latin typeface="news-gothic-std"/>
              </a:rPr>
              <a:t>Increased walking and bicycling to school</a:t>
            </a:r>
          </a:p>
          <a:p>
            <a:pPr algn="l"/>
            <a:r>
              <a:rPr lang="en-US" b="0" i="0" dirty="0">
                <a:solidFill>
                  <a:srgbClr val="3B3B3B"/>
                </a:solidFill>
                <a:effectLst/>
                <a:latin typeface="goudy-old-style"/>
              </a:rPr>
              <a:t>Studies have shown an increase in walking and biking to school through Safe Routes to School projects and programs.</a:t>
            </a:r>
          </a:p>
          <a:p>
            <a:pPr algn="l">
              <a:buFont typeface="Arial" panose="020B0604020202020204" pitchFamily="34" charset="0"/>
              <a:buChar char="•"/>
            </a:pPr>
            <a:r>
              <a:rPr lang="en-US" b="0" i="0" dirty="0">
                <a:solidFill>
                  <a:srgbClr val="3B3B3B"/>
                </a:solidFill>
                <a:effectLst/>
                <a:latin typeface="goudy-old-style"/>
              </a:rPr>
              <a:t>A study of 801 schools in Washington DC, Florida, Texas, and Oregon showed an average 25 percent increase in walking and bicycling to school over a five-year period associated with education and encouragement programs, and an average 18 percent increase associated with infrastructure improvements. This means that a school that combines infrastructure improvements with education and encouragement programs is likely to see increases in walking or biking of up to 43 percent.</a:t>
            </a:r>
            <a:r>
              <a:rPr lang="en-US" b="0" i="0" baseline="30000" dirty="0">
                <a:solidFill>
                  <a:srgbClr val="3B3B3B"/>
                </a:solidFill>
                <a:effectLst/>
                <a:latin typeface="goudy-old-style"/>
              </a:rPr>
              <a:t>1</a:t>
            </a:r>
            <a:endParaRPr lang="en-US" b="0" i="0" dirty="0">
              <a:solidFill>
                <a:srgbClr val="3B3B3B"/>
              </a:solidFill>
              <a:effectLst/>
              <a:latin typeface="goudy-old-style"/>
            </a:endParaRPr>
          </a:p>
          <a:p>
            <a:pPr algn="l">
              <a:buFont typeface="Arial" panose="020B0604020202020204" pitchFamily="34" charset="0"/>
              <a:buChar char="•"/>
            </a:pPr>
            <a:r>
              <a:rPr lang="en-US" b="0" i="0" dirty="0">
                <a:solidFill>
                  <a:srgbClr val="3B3B3B"/>
                </a:solidFill>
                <a:effectLst/>
                <a:latin typeface="goudy-old-style"/>
              </a:rPr>
              <a:t>A study of 53 schools in four states (Fl, MS, WA, and WI) found that schools with Safe Routes to School funded projects increased walking and bicycling to school by 37 percent.</a:t>
            </a:r>
            <a:r>
              <a:rPr lang="en-US" b="0" i="0" baseline="30000" dirty="0">
                <a:solidFill>
                  <a:srgbClr val="3B3B3B"/>
                </a:solidFill>
                <a:effectLst/>
                <a:latin typeface="goudy-old-style"/>
              </a:rPr>
              <a:t>2</a:t>
            </a:r>
            <a:endParaRPr lang="en-US" b="0" i="0" dirty="0">
              <a:solidFill>
                <a:srgbClr val="3B3B3B"/>
              </a:solidFill>
              <a:effectLst/>
              <a:latin typeface="goudy-old-style"/>
            </a:endParaRPr>
          </a:p>
          <a:p>
            <a:pPr algn="l"/>
            <a:r>
              <a:rPr lang="en-US" b="1" i="0" cap="all" dirty="0">
                <a:solidFill>
                  <a:srgbClr val="06357A"/>
                </a:solidFill>
                <a:effectLst/>
                <a:latin typeface="news-gothic-std"/>
              </a:rPr>
              <a:t>Safer students</a:t>
            </a:r>
          </a:p>
          <a:p>
            <a:pPr algn="l"/>
            <a:r>
              <a:rPr lang="en-US" b="0" i="0" dirty="0">
                <a:solidFill>
                  <a:srgbClr val="3B3B3B"/>
                </a:solidFill>
                <a:effectLst/>
                <a:latin typeface="goudy-old-style"/>
              </a:rPr>
              <a:t>Safe Routes to School addresses traffic dangers and improves safety for students.</a:t>
            </a:r>
          </a:p>
          <a:p>
            <a:pPr algn="l">
              <a:buFont typeface="Arial" panose="020B0604020202020204" pitchFamily="34" charset="0"/>
              <a:buChar char="•"/>
            </a:pPr>
            <a:r>
              <a:rPr lang="en-US" b="0" i="0" dirty="0">
                <a:solidFill>
                  <a:srgbClr val="3B3B3B"/>
                </a:solidFill>
                <a:effectLst/>
                <a:latin typeface="goudy-old-style"/>
              </a:rPr>
              <a:t>A New York City study found a 44 percent decline in pedestrian injury among school children in areas with Safe Routes to School projects, compared to no change in locations without. The costs savings associated with injury reduction would achieve an overall net societal benefit of $230 million over a projected 50-year period.</a:t>
            </a:r>
            <a:r>
              <a:rPr lang="en-US" b="0" i="0" baseline="30000" dirty="0">
                <a:solidFill>
                  <a:srgbClr val="3B3B3B"/>
                </a:solidFill>
                <a:effectLst/>
                <a:latin typeface="goudy-old-style"/>
              </a:rPr>
              <a:t>3</a:t>
            </a:r>
            <a:endParaRPr lang="en-US" b="0" i="0" dirty="0">
              <a:solidFill>
                <a:srgbClr val="3B3B3B"/>
              </a:solidFill>
              <a:effectLst/>
              <a:latin typeface="goudy-old-style"/>
            </a:endParaRPr>
          </a:p>
          <a:p>
            <a:pPr algn="l">
              <a:buFont typeface="Arial" panose="020B0604020202020204" pitchFamily="34" charset="0"/>
              <a:buChar char="•"/>
            </a:pPr>
            <a:r>
              <a:rPr lang="en-US" b="0" i="0" dirty="0">
                <a:solidFill>
                  <a:srgbClr val="3B3B3B"/>
                </a:solidFill>
                <a:effectLst/>
                <a:latin typeface="goudy-old-style"/>
              </a:rPr>
              <a:t>A study of 47 schools in California found that Safe Routes to School infrastructure improvements resulted in a 75 percent reduction in collisions involving people of all ages walking and bicycling.</a:t>
            </a:r>
            <a:r>
              <a:rPr lang="en-US" b="0" i="0" baseline="30000" dirty="0">
                <a:solidFill>
                  <a:srgbClr val="3B3B3B"/>
                </a:solidFill>
                <a:effectLst/>
                <a:latin typeface="goudy-old-style"/>
              </a:rPr>
              <a:t>4</a:t>
            </a:r>
            <a:endParaRPr lang="en-US" b="0" i="0" dirty="0">
              <a:solidFill>
                <a:srgbClr val="3B3B3B"/>
              </a:solidFill>
              <a:effectLst/>
              <a:latin typeface="goudy-old-style"/>
            </a:endParaRPr>
          </a:p>
          <a:p>
            <a:pPr algn="l"/>
            <a:r>
              <a:rPr lang="en-US" b="1" i="0" cap="all" dirty="0">
                <a:solidFill>
                  <a:srgbClr val="06357A"/>
                </a:solidFill>
                <a:effectLst/>
                <a:latin typeface="news-gothic-std"/>
              </a:rPr>
              <a:t>Lower transportation costs for school districts and families</a:t>
            </a:r>
          </a:p>
          <a:p>
            <a:pPr algn="l"/>
            <a:r>
              <a:rPr lang="en-US" b="0" i="0" dirty="0">
                <a:solidFill>
                  <a:srgbClr val="3B3B3B"/>
                </a:solidFill>
                <a:effectLst/>
                <a:latin typeface="goudy-old-style"/>
              </a:rPr>
              <a:t>Safe Routes to school provides low-cost options for students to get to and from school, reducing the amount of money needed for personal vehicle use and busing.</a:t>
            </a:r>
          </a:p>
          <a:p>
            <a:pPr algn="l">
              <a:buFont typeface="Arial" panose="020B0604020202020204" pitchFamily="34" charset="0"/>
              <a:buChar char="•"/>
            </a:pPr>
            <a:r>
              <a:rPr lang="en-US" b="0" i="0" dirty="0">
                <a:solidFill>
                  <a:srgbClr val="3B3B3B"/>
                </a:solidFill>
                <a:effectLst/>
                <a:latin typeface="goudy-old-style"/>
              </a:rPr>
              <a:t>Transportation is the second highest household expense in the United States. Driving a newer sedan costs an average annual amount of $8,946 ($0.60 per mile).</a:t>
            </a:r>
            <a:r>
              <a:rPr lang="en-US" b="0" i="0" baseline="30000" dirty="0">
                <a:solidFill>
                  <a:srgbClr val="3B3B3B"/>
                </a:solidFill>
                <a:effectLst/>
                <a:latin typeface="goudy-old-style"/>
              </a:rPr>
              <a:t>5</a:t>
            </a:r>
            <a:endParaRPr lang="en-US" b="0" i="0" dirty="0">
              <a:solidFill>
                <a:srgbClr val="3B3B3B"/>
              </a:solidFill>
              <a:effectLst/>
              <a:latin typeface="goudy-old-style"/>
            </a:endParaRPr>
          </a:p>
          <a:p>
            <a:pPr algn="l">
              <a:buFont typeface="Arial" panose="020B0604020202020204" pitchFamily="34" charset="0"/>
              <a:buChar char="•"/>
            </a:pPr>
            <a:r>
              <a:rPr lang="en-US" b="0" i="0" dirty="0">
                <a:solidFill>
                  <a:srgbClr val="3B3B3B"/>
                </a:solidFill>
                <a:effectLst/>
                <a:latin typeface="goudy-old-style"/>
              </a:rPr>
              <a:t>Approximately 55 percent of children in the US are bused to school, and $21.5 billion is spent </a:t>
            </a:r>
            <a:r>
              <a:rPr lang="en-US" b="0" i="0" dirty="0" err="1">
                <a:solidFill>
                  <a:srgbClr val="3B3B3B"/>
                </a:solidFill>
                <a:effectLst/>
                <a:latin typeface="goudy-old-style"/>
              </a:rPr>
              <a:t>nationall</a:t>
            </a:r>
            <a:r>
              <a:rPr lang="en-US" b="0" i="0" dirty="0">
                <a:solidFill>
                  <a:srgbClr val="3B3B3B"/>
                </a:solidFill>
                <a:effectLst/>
                <a:latin typeface="goudy-old-style"/>
              </a:rPr>
              <a:t> each year on school bus transportation, an average of $854 per child transported per year.</a:t>
            </a:r>
            <a:r>
              <a:rPr lang="en-US" b="0" i="0" baseline="30000" dirty="0">
                <a:solidFill>
                  <a:srgbClr val="3B3B3B"/>
                </a:solidFill>
                <a:effectLst/>
                <a:latin typeface="goudy-old-style"/>
              </a:rPr>
              <a:t>6</a:t>
            </a:r>
            <a:r>
              <a:rPr lang="en-US" b="0" i="0" dirty="0">
                <a:solidFill>
                  <a:srgbClr val="3B3B3B"/>
                </a:solidFill>
                <a:effectLst/>
                <a:latin typeface="goudy-old-style"/>
              </a:rPr>
              <a:t> School districts currently spend $100 million to $500 million annually to bus children for just one or two miles due to hazardous conditions. Improving walking conditions near schools could reduce this cost substantially, by decreasing the need for school bus service for students who live close enough to walk or bike to and from school.</a:t>
            </a:r>
            <a:r>
              <a:rPr lang="en-US" b="0" i="0" baseline="30000" dirty="0">
                <a:solidFill>
                  <a:srgbClr val="3B3B3B"/>
                </a:solidFill>
                <a:effectLst/>
                <a:latin typeface="goudy-old-style"/>
              </a:rPr>
              <a:t>7</a:t>
            </a:r>
            <a:endParaRPr lang="en-US" b="0" i="0" dirty="0">
              <a:solidFill>
                <a:srgbClr val="3B3B3B"/>
              </a:solidFill>
              <a:effectLst/>
              <a:latin typeface="goudy-old-style"/>
            </a:endParaRPr>
          </a:p>
          <a:p>
            <a:pPr algn="l"/>
            <a:r>
              <a:rPr lang="en-US" b="1" i="0" cap="all" dirty="0">
                <a:solidFill>
                  <a:srgbClr val="06357A"/>
                </a:solidFill>
                <a:effectLst/>
                <a:latin typeface="news-gothic-std"/>
              </a:rPr>
              <a:t>Reduced student absences and tardiness</a:t>
            </a:r>
          </a:p>
          <a:p>
            <a:pPr algn="l"/>
            <a:r>
              <a:rPr lang="en-US" b="0" i="0" dirty="0">
                <a:solidFill>
                  <a:srgbClr val="3B3B3B"/>
                </a:solidFill>
                <a:effectLst/>
                <a:latin typeface="goudy-old-style"/>
              </a:rPr>
              <a:t>Lack of transportation can be a barrier to getting to school on time or at all, especially for students in disadvantaged communities.</a:t>
            </a:r>
          </a:p>
          <a:p>
            <a:pPr algn="l">
              <a:buFont typeface="Arial" panose="020B0604020202020204" pitchFamily="34" charset="0"/>
              <a:buChar char="•"/>
            </a:pPr>
            <a:r>
              <a:rPr lang="en-US" b="0" i="0" dirty="0">
                <a:solidFill>
                  <a:srgbClr val="3B3B3B"/>
                </a:solidFill>
                <a:effectLst/>
                <a:latin typeface="goudy-old-style"/>
              </a:rPr>
              <a:t>A Walking School Bus study in Springfield, Massachusetts showed that students participating in the program had a somewhat better attendance rate (approximately 2 percent) than their peers. The study reported that one student who was tardy or absent 22 days in the 2010-11 school year was not late or absent once after joining the program.</a:t>
            </a:r>
            <a:r>
              <a:rPr lang="en-US" b="0" i="0" baseline="30000" dirty="0">
                <a:solidFill>
                  <a:srgbClr val="3B3B3B"/>
                </a:solidFill>
                <a:effectLst/>
                <a:latin typeface="goudy-old-style"/>
              </a:rPr>
              <a:t>8</a:t>
            </a:r>
            <a:endParaRPr lang="en-US" b="0" i="0" dirty="0">
              <a:solidFill>
                <a:srgbClr val="3B3B3B"/>
              </a:solidFill>
              <a:effectLst/>
              <a:latin typeface="goudy-old-style"/>
            </a:endParaRPr>
          </a:p>
          <a:p>
            <a:pPr algn="l"/>
            <a:r>
              <a:rPr lang="en-US" b="1" i="0" cap="all" dirty="0">
                <a:solidFill>
                  <a:srgbClr val="06357A"/>
                </a:solidFill>
                <a:effectLst/>
                <a:latin typeface="news-gothic-std"/>
              </a:rPr>
              <a:t>Reduced traffic congestion</a:t>
            </a:r>
          </a:p>
          <a:p>
            <a:pPr algn="l"/>
            <a:r>
              <a:rPr lang="en-US" b="0" i="0" dirty="0">
                <a:solidFill>
                  <a:srgbClr val="3B3B3B"/>
                </a:solidFill>
                <a:effectLst/>
                <a:latin typeface="goudy-old-style"/>
              </a:rPr>
              <a:t>Neighborhoods are becoming increasingly clogged by traffic. By boosting the number of students walking and bicycling, Safe Routes to School projects and programs reduce traffic congestion.</a:t>
            </a:r>
          </a:p>
          <a:p>
            <a:pPr algn="l">
              <a:buFont typeface="Arial" panose="020B0604020202020204" pitchFamily="34" charset="0"/>
              <a:buChar char="•"/>
            </a:pPr>
            <a:r>
              <a:rPr lang="en-US" b="0" i="0" dirty="0">
                <a:solidFill>
                  <a:srgbClr val="3B3B3B"/>
                </a:solidFill>
                <a:effectLst/>
                <a:latin typeface="goudy-old-style"/>
              </a:rPr>
              <a:t>In 2009, school travel by private vehicle accounted for 10 to 14 percent of all automobile trips made during morning rush hour.</a:t>
            </a:r>
            <a:r>
              <a:rPr lang="en-US" b="0" i="0" baseline="30000" dirty="0">
                <a:solidFill>
                  <a:srgbClr val="3B3B3B"/>
                </a:solidFill>
                <a:effectLst/>
                <a:latin typeface="goudy-old-style"/>
              </a:rPr>
              <a:t>9</a:t>
            </a:r>
            <a:endParaRPr lang="en-US" b="0" i="0" dirty="0">
              <a:solidFill>
                <a:srgbClr val="3B3B3B"/>
              </a:solidFill>
              <a:effectLst/>
              <a:latin typeface="goudy-old-style"/>
            </a:endParaRPr>
          </a:p>
          <a:p>
            <a:pPr algn="l">
              <a:buFont typeface="Arial" panose="020B0604020202020204" pitchFamily="34" charset="0"/>
              <a:buChar char="•"/>
            </a:pPr>
            <a:r>
              <a:rPr lang="en-US" b="0" i="0" dirty="0">
                <a:solidFill>
                  <a:srgbClr val="3B3B3B"/>
                </a:solidFill>
                <a:effectLst/>
                <a:latin typeface="goudy-old-style"/>
              </a:rPr>
              <a:t>While distance to school is the most commonly reported barrier to walking and bicycling,</a:t>
            </a:r>
            <a:r>
              <a:rPr lang="en-US" b="0" i="0" baseline="30000" dirty="0">
                <a:solidFill>
                  <a:srgbClr val="3B3B3B"/>
                </a:solidFill>
                <a:effectLst/>
                <a:latin typeface="goudy-old-style"/>
              </a:rPr>
              <a:t>10</a:t>
            </a:r>
            <a:r>
              <a:rPr lang="en-US" b="0" i="0" dirty="0">
                <a:solidFill>
                  <a:srgbClr val="3B3B3B"/>
                </a:solidFill>
                <a:effectLst/>
                <a:latin typeface="goudy-old-style"/>
              </a:rPr>
              <a:t> private vehicles still account for half of school trips between 1/4 and 1/2 mile</a:t>
            </a:r>
            <a:r>
              <a:rPr lang="en-US" b="0" i="0" baseline="30000" dirty="0">
                <a:solidFill>
                  <a:srgbClr val="3B3B3B"/>
                </a:solidFill>
                <a:effectLst/>
                <a:latin typeface="goudy-old-style"/>
              </a:rPr>
              <a:t>11</a:t>
            </a:r>
            <a:r>
              <a:rPr lang="en-US" b="0" i="0" dirty="0">
                <a:solidFill>
                  <a:srgbClr val="3B3B3B"/>
                </a:solidFill>
                <a:effectLst/>
                <a:latin typeface="goudy-old-style"/>
              </a:rPr>
              <a:t>—a distance easily covered on foot or bike.</a:t>
            </a:r>
          </a:p>
          <a:p>
            <a:pPr algn="l"/>
            <a:r>
              <a:rPr lang="en-US" b="1" i="0" cap="all" dirty="0">
                <a:solidFill>
                  <a:srgbClr val="06357A"/>
                </a:solidFill>
                <a:effectLst/>
                <a:latin typeface="news-gothic-std"/>
              </a:rPr>
              <a:t>Healthier students</a:t>
            </a:r>
          </a:p>
          <a:p>
            <a:pPr algn="l"/>
            <a:r>
              <a:rPr lang="en-US" b="0" i="0" dirty="0">
                <a:solidFill>
                  <a:srgbClr val="3B3B3B"/>
                </a:solidFill>
                <a:effectLst/>
                <a:latin typeface="goudy-old-style"/>
              </a:rPr>
              <a:t>Safe Routes to School supports increased physical activity, helps form healthy habits that can last a lifetime, and decreases the risk of chronic disease and obesity. </a:t>
            </a:r>
          </a:p>
          <a:p>
            <a:pPr algn="l">
              <a:buFont typeface="Arial" panose="020B0604020202020204" pitchFamily="34" charset="0"/>
              <a:buChar char="•"/>
            </a:pPr>
            <a:r>
              <a:rPr lang="en-US" b="0" i="0" dirty="0">
                <a:solidFill>
                  <a:srgbClr val="3B3B3B"/>
                </a:solidFill>
                <a:effectLst/>
                <a:latin typeface="goudy-old-style"/>
              </a:rPr>
              <a:t>Walking one mile to and from school each day is two-thirds of the recommended sixty minutes of physical activity a day.</a:t>
            </a:r>
          </a:p>
          <a:p>
            <a:pPr algn="l">
              <a:buFont typeface="Arial" panose="020B0604020202020204" pitchFamily="34" charset="0"/>
              <a:buChar char="•"/>
            </a:pPr>
            <a:r>
              <a:rPr lang="en-US" b="0" i="0" dirty="0">
                <a:solidFill>
                  <a:srgbClr val="3B3B3B"/>
                </a:solidFill>
                <a:effectLst/>
                <a:latin typeface="goudy-old-style"/>
              </a:rPr>
              <a:t>Children who walk to school have higher levels of physical activity throughout the day.</a:t>
            </a:r>
            <a:r>
              <a:rPr lang="en-US" b="0" i="0" baseline="30000" dirty="0">
                <a:solidFill>
                  <a:srgbClr val="3B3B3B"/>
                </a:solidFill>
                <a:effectLst/>
                <a:latin typeface="goudy-old-style"/>
              </a:rPr>
              <a:t>12,13</a:t>
            </a:r>
            <a:endParaRPr lang="en-US" b="0" i="0" dirty="0">
              <a:solidFill>
                <a:srgbClr val="3B3B3B"/>
              </a:solidFill>
              <a:effectLst/>
              <a:latin typeface="goudy-old-style"/>
            </a:endParaRPr>
          </a:p>
          <a:p>
            <a:pPr algn="l"/>
            <a:r>
              <a:rPr lang="en-US" b="1" i="0" cap="all" dirty="0">
                <a:solidFill>
                  <a:srgbClr val="06357A"/>
                </a:solidFill>
                <a:effectLst/>
                <a:latin typeface="news-gothic-std"/>
              </a:rPr>
              <a:t>Improved academic performance</a:t>
            </a:r>
          </a:p>
          <a:p>
            <a:pPr algn="l"/>
            <a:r>
              <a:rPr lang="en-US" b="0" i="0" dirty="0">
                <a:solidFill>
                  <a:srgbClr val="3B3B3B"/>
                </a:solidFill>
                <a:effectLst/>
                <a:latin typeface="goudy-old-style"/>
              </a:rPr>
              <a:t>Student health has been linked to academic performance. Walking and biking to school can help ensure students arrive ready to learn. </a:t>
            </a:r>
          </a:p>
          <a:p>
            <a:pPr algn="l">
              <a:buFont typeface="Arial" panose="020B0604020202020204" pitchFamily="34" charset="0"/>
              <a:buChar char="•"/>
            </a:pPr>
            <a:r>
              <a:rPr lang="en-US" b="0" i="0" dirty="0">
                <a:solidFill>
                  <a:srgbClr val="3B3B3B"/>
                </a:solidFill>
                <a:effectLst/>
                <a:latin typeface="goudy-old-style"/>
              </a:rPr>
              <a:t>One study found that after walking for 20 minutes, children responded to test questions with greater accuracy and had more brain activity than children who had been sitting. Children also completed learning tasks faster and more accurately following physical activity.</a:t>
            </a:r>
            <a:r>
              <a:rPr lang="en-US" b="0" i="0" baseline="30000" dirty="0">
                <a:solidFill>
                  <a:srgbClr val="3B3B3B"/>
                </a:solidFill>
                <a:effectLst/>
                <a:latin typeface="goudy-old-style"/>
              </a:rPr>
              <a:t>14</a:t>
            </a:r>
            <a:endParaRPr lang="en-US" b="0" i="0" dirty="0">
              <a:solidFill>
                <a:srgbClr val="3B3B3B"/>
              </a:solidFill>
              <a:effectLst/>
              <a:latin typeface="goudy-old-style"/>
            </a:endParaRPr>
          </a:p>
          <a:p>
            <a:pPr algn="l">
              <a:buFont typeface="Arial" panose="020B0604020202020204" pitchFamily="34" charset="0"/>
              <a:buChar char="•"/>
            </a:pPr>
            <a:r>
              <a:rPr lang="en-US" b="0" i="0" dirty="0">
                <a:solidFill>
                  <a:srgbClr val="3B3B3B"/>
                </a:solidFill>
                <a:effectLst/>
                <a:latin typeface="goudy-old-style"/>
              </a:rPr>
              <a:t>Physically fit children have larger hippocampal volume and basal ganglia, brain components both connected with learning.</a:t>
            </a:r>
            <a:r>
              <a:rPr lang="en-US" b="0" i="0" baseline="30000" dirty="0">
                <a:solidFill>
                  <a:srgbClr val="3B3B3B"/>
                </a:solidFill>
                <a:effectLst/>
                <a:latin typeface="goudy-old-style"/>
              </a:rPr>
              <a:t>15</a:t>
            </a:r>
            <a:endParaRPr lang="en-US" b="0" i="0" dirty="0">
              <a:solidFill>
                <a:srgbClr val="3B3B3B"/>
              </a:solidFill>
              <a:effectLst/>
              <a:latin typeface="goudy-old-style"/>
            </a:endParaRPr>
          </a:p>
          <a:p>
            <a:pPr algn="l"/>
            <a:r>
              <a:rPr lang="en-US" b="1" i="0" cap="all" dirty="0">
                <a:solidFill>
                  <a:srgbClr val="06357A"/>
                </a:solidFill>
                <a:effectLst/>
                <a:latin typeface="news-gothic-std"/>
              </a:rPr>
              <a:t>Clean air and fewer asthma attacks</a:t>
            </a:r>
          </a:p>
          <a:p>
            <a:pPr algn="l"/>
            <a:r>
              <a:rPr lang="en-US" b="0" i="0" dirty="0">
                <a:solidFill>
                  <a:srgbClr val="3B3B3B"/>
                </a:solidFill>
                <a:effectLst/>
                <a:latin typeface="goudy-old-style"/>
              </a:rPr>
              <a:t>Safe Routes to School programs can improve air quality by reducing vehicle trips and miles traveled.</a:t>
            </a:r>
          </a:p>
          <a:p>
            <a:pPr algn="l">
              <a:buFont typeface="Arial" panose="020B0604020202020204" pitchFamily="34" charset="0"/>
              <a:buChar char="•"/>
            </a:pPr>
            <a:r>
              <a:rPr lang="en-US" b="0" i="0" dirty="0">
                <a:solidFill>
                  <a:srgbClr val="3B3B3B"/>
                </a:solidFill>
                <a:effectLst/>
                <a:latin typeface="goudy-old-style"/>
              </a:rPr>
              <a:t>Over the last 25 years, among children ages 5 to 14, there has been a 74 percent increase in asthma cases.</a:t>
            </a:r>
            <a:r>
              <a:rPr lang="en-US" b="0" i="0" baseline="30000" dirty="0">
                <a:solidFill>
                  <a:srgbClr val="3B3B3B"/>
                </a:solidFill>
                <a:effectLst/>
                <a:latin typeface="goudy-old-style"/>
              </a:rPr>
              <a:t>16</a:t>
            </a:r>
            <a:r>
              <a:rPr lang="en-US" b="0" i="0" dirty="0">
                <a:solidFill>
                  <a:srgbClr val="3B3B3B"/>
                </a:solidFill>
                <a:effectLst/>
                <a:latin typeface="goudy-old-style"/>
              </a:rPr>
              <a:t> In addition, 14 million days of school are missed every year due to asthma.</a:t>
            </a:r>
            <a:r>
              <a:rPr lang="en-US" b="0" i="0" baseline="30000" dirty="0">
                <a:solidFill>
                  <a:srgbClr val="3B3B3B"/>
                </a:solidFill>
                <a:effectLst/>
                <a:latin typeface="goudy-old-style"/>
              </a:rPr>
              <a:t>17</a:t>
            </a:r>
            <a:endParaRPr lang="en-US" b="0" i="0" dirty="0">
              <a:solidFill>
                <a:srgbClr val="3B3B3B"/>
              </a:solidFill>
              <a:effectLst/>
              <a:latin typeface="goudy-old-style"/>
            </a:endParaRPr>
          </a:p>
          <a:p>
            <a:pPr algn="l">
              <a:buFont typeface="Arial" panose="020B0604020202020204" pitchFamily="34" charset="0"/>
              <a:buChar char="•"/>
            </a:pPr>
            <a:r>
              <a:rPr lang="en-US" b="0" i="0" dirty="0">
                <a:solidFill>
                  <a:srgbClr val="3B3B3B"/>
                </a:solidFill>
                <a:effectLst/>
                <a:latin typeface="goudy-old-style"/>
              </a:rPr>
              <a:t>One-third of schools are in "air pollution danger zones."</a:t>
            </a:r>
            <a:r>
              <a:rPr lang="en-US" b="0" i="0" baseline="30000" dirty="0">
                <a:solidFill>
                  <a:srgbClr val="3B3B3B"/>
                </a:solidFill>
                <a:effectLst/>
                <a:latin typeface="goudy-old-style"/>
              </a:rPr>
              <a:t>18</a:t>
            </a:r>
            <a:endParaRPr lang="en-US" b="0" i="0" dirty="0">
              <a:solidFill>
                <a:srgbClr val="3B3B3B"/>
              </a:solidFill>
              <a:effectLst/>
              <a:latin typeface="goudy-old-style"/>
            </a:endParaRPr>
          </a:p>
          <a:p>
            <a:pPr algn="l">
              <a:buFont typeface="Arial" panose="020B0604020202020204" pitchFamily="34" charset="0"/>
              <a:buChar char="•"/>
            </a:pPr>
            <a:r>
              <a:rPr lang="en-US" b="0" i="0" dirty="0">
                <a:solidFill>
                  <a:srgbClr val="3B3B3B"/>
                </a:solidFill>
                <a:effectLst/>
                <a:latin typeface="goudy-old-style"/>
              </a:rPr>
              <a:t>Children exposed to traffic pollution are more likely to have asthma, permanent lung deficits, and a higher risk of heart and lung problems as adults.</a:t>
            </a:r>
            <a:r>
              <a:rPr lang="en-US" b="0" i="0" baseline="30000" dirty="0">
                <a:solidFill>
                  <a:srgbClr val="3B3B3B"/>
                </a:solidFill>
                <a:effectLst/>
                <a:latin typeface="goudy-old-style"/>
              </a:rPr>
              <a:t>1</a:t>
            </a:r>
            <a:endParaRPr lang="en-US" b="0" i="0" dirty="0">
              <a:solidFill>
                <a:srgbClr val="3B3B3B"/>
              </a:solidFill>
              <a:effectLst/>
              <a:latin typeface="goudy-old-style"/>
            </a:endParaRPr>
          </a:p>
          <a:p>
            <a:endParaRPr lang="en-US" dirty="0"/>
          </a:p>
        </p:txBody>
      </p:sp>
      <p:sp>
        <p:nvSpPr>
          <p:cNvPr id="4" name="Slide Number Placeholder 3"/>
          <p:cNvSpPr>
            <a:spLocks noGrp="1"/>
          </p:cNvSpPr>
          <p:nvPr>
            <p:ph type="sldNum" sz="quarter" idx="5"/>
          </p:nvPr>
        </p:nvSpPr>
        <p:spPr/>
        <p:txBody>
          <a:bodyPr/>
          <a:lstStyle/>
          <a:p>
            <a:fld id="{E5DF1FD1-BAE2-4970-A18B-BC832AEA994D}" type="slidenum">
              <a:rPr lang="en-US" smtClean="0"/>
              <a:t>19</a:t>
            </a:fld>
            <a:endParaRPr lang="en-US"/>
          </a:p>
        </p:txBody>
      </p:sp>
    </p:spTree>
    <p:extLst>
      <p:ext uri="{BB962C8B-B14F-4D97-AF65-F5344CB8AC3E}">
        <p14:creationId xmlns:p14="http://schemas.microsoft.com/office/powerpoint/2010/main" val="3683609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BFFB-A540-6648-9625-4836B62317FE}"/>
              </a:ext>
            </a:extLst>
          </p:cNvPr>
          <p:cNvSpPr>
            <a:spLocks noGrp="1"/>
          </p:cNvSpPr>
          <p:nvPr>
            <p:ph type="ctrTitle" hasCustomPrompt="1"/>
          </p:nvPr>
        </p:nvSpPr>
        <p:spPr>
          <a:xfrm>
            <a:off x="3867461" y="2822812"/>
            <a:ext cx="7342208" cy="1089529"/>
          </a:xfrm>
          <a:prstGeom prst="rect">
            <a:avLst/>
          </a:prstGeom>
        </p:spPr>
        <p:txBody>
          <a:bodyPr wrap="square" anchor="b">
            <a:spAutoFit/>
          </a:bodyPr>
          <a:lstStyle>
            <a:lvl1pPr algn="l">
              <a:defRPr sz="7200">
                <a:solidFill>
                  <a:schemeClr val="bg1"/>
                </a:solidFill>
                <a:latin typeface="Fjalla One" panose="02000506040000020004" pitchFamily="2" charset="0"/>
              </a:defRPr>
            </a:lvl1pPr>
          </a:lstStyle>
          <a:p>
            <a:r>
              <a:rPr lang="en-US" dirty="0"/>
              <a:t>PRESENTATION TITLE</a:t>
            </a:r>
          </a:p>
        </p:txBody>
      </p:sp>
      <p:sp>
        <p:nvSpPr>
          <p:cNvPr id="3" name="Subtitle 2">
            <a:extLst>
              <a:ext uri="{FF2B5EF4-FFF2-40B4-BE49-F238E27FC236}">
                <a16:creationId xmlns:a16="http://schemas.microsoft.com/office/drawing/2014/main" id="{4FC73EC4-0299-014F-AB63-5613D710FC09}"/>
              </a:ext>
            </a:extLst>
          </p:cNvPr>
          <p:cNvSpPr>
            <a:spLocks noGrp="1"/>
          </p:cNvSpPr>
          <p:nvPr>
            <p:ph type="subTitle" idx="1" hasCustomPrompt="1"/>
          </p:nvPr>
        </p:nvSpPr>
        <p:spPr>
          <a:xfrm>
            <a:off x="3867461" y="3730017"/>
            <a:ext cx="6659301" cy="424732"/>
          </a:xfrm>
          <a:prstGeom prst="rect">
            <a:avLst/>
          </a:prstGeom>
        </p:spPr>
        <p:txBody>
          <a:bodyPr wrap="square">
            <a:spAutoFit/>
          </a:bodyPr>
          <a:lstStyle>
            <a:lvl1pPr marL="0" indent="0" algn="l">
              <a:buNone/>
              <a:defRPr sz="2400" b="1">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NAME OF PRESENTER)</a:t>
            </a:r>
          </a:p>
        </p:txBody>
      </p:sp>
    </p:spTree>
    <p:extLst>
      <p:ext uri="{BB962C8B-B14F-4D97-AF65-F5344CB8AC3E}">
        <p14:creationId xmlns:p14="http://schemas.microsoft.com/office/powerpoint/2010/main" val="407982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D43F3DA1-6CB4-9C42-85A8-BB52F35FEB66}"/>
              </a:ext>
            </a:extLst>
          </p:cNvPr>
          <p:cNvSpPr>
            <a:spLocks noGrp="1"/>
          </p:cNvSpPr>
          <p:nvPr>
            <p:ph sz="half" idx="10" hasCustomPrompt="1"/>
          </p:nvPr>
        </p:nvSpPr>
        <p:spPr>
          <a:xfrm>
            <a:off x="571500" y="2297313"/>
            <a:ext cx="10734804" cy="2677656"/>
          </a:xfrm>
          <a:prstGeom prst="rect">
            <a:avLst/>
          </a:prstGeo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400">
                <a:solidFill>
                  <a:srgbClr val="63666A"/>
                </a:solidFill>
                <a:latin typeface="Roboto" panose="02000000000000000000" pitchFamily="2" charset="0"/>
                <a:ea typeface="Roboto" panose="02000000000000000000" pitchFamily="2" charset="0"/>
              </a:defRPr>
            </a:lvl1pPr>
            <a:lvl2pPr marL="457200" indent="0">
              <a:lnSpc>
                <a:spcPct val="100000"/>
              </a:lnSpc>
              <a:spcBef>
                <a:spcPts val="0"/>
              </a:spcBef>
              <a:buFont typeface="Arial" panose="020B0604020202020204" pitchFamily="34" charset="0"/>
              <a:buNone/>
              <a:defRPr sz="24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r>
              <a:rPr lang="en-US" sz="2400" b="1" dirty="0">
                <a:solidFill>
                  <a:srgbClr val="63666A"/>
                </a:solidFill>
                <a:latin typeface="Roboto" panose="02000000000000000000" pitchFamily="2" charset="0"/>
                <a:ea typeface="Roboto" panose="02000000000000000000" pitchFamily="2" charset="0"/>
              </a:rPr>
              <a:t>O | </a:t>
            </a:r>
            <a:r>
              <a:rPr lang="en-US" sz="2400" dirty="0">
                <a:solidFill>
                  <a:srgbClr val="63666A"/>
                </a:solidFill>
                <a:latin typeface="Roboto" panose="02000000000000000000" pitchFamily="2" charset="0"/>
                <a:ea typeface="Roboto" panose="02000000000000000000" pitchFamily="2" charset="0"/>
              </a:rPr>
              <a:t>000.000.0000</a:t>
            </a:r>
          </a:p>
          <a:p>
            <a:r>
              <a:rPr lang="en-US" sz="2400" b="1" dirty="0">
                <a:solidFill>
                  <a:srgbClr val="63666A"/>
                </a:solidFill>
                <a:latin typeface="Roboto" panose="02000000000000000000" pitchFamily="2" charset="0"/>
                <a:ea typeface="Roboto" panose="02000000000000000000" pitchFamily="2" charset="0"/>
              </a:rPr>
              <a:t>C | </a:t>
            </a:r>
            <a:r>
              <a:rPr lang="en-US" sz="2400" dirty="0">
                <a:solidFill>
                  <a:srgbClr val="63666A"/>
                </a:solidFill>
                <a:latin typeface="Roboto" panose="02000000000000000000" pitchFamily="2" charset="0"/>
                <a:ea typeface="Roboto" panose="02000000000000000000" pitchFamily="2" charset="0"/>
              </a:rPr>
              <a:t>000.000.0000</a:t>
            </a:r>
          </a:p>
          <a:p>
            <a:r>
              <a:rPr lang="en-US" sz="2400" b="1" dirty="0">
                <a:solidFill>
                  <a:srgbClr val="63666A"/>
                </a:solidFill>
                <a:latin typeface="Roboto" panose="02000000000000000000" pitchFamily="2" charset="0"/>
                <a:ea typeface="Roboto" panose="02000000000000000000" pitchFamily="2" charset="0"/>
              </a:rPr>
              <a:t>E | </a:t>
            </a:r>
            <a:r>
              <a:rPr lang="en-US" sz="2400" dirty="0" err="1">
                <a:solidFill>
                  <a:srgbClr val="63666A"/>
                </a:solidFill>
                <a:latin typeface="Roboto" panose="02000000000000000000" pitchFamily="2" charset="0"/>
                <a:ea typeface="Roboto" panose="02000000000000000000" pitchFamily="2" charset="0"/>
              </a:rPr>
              <a:t>name.presenter@okstate.edu</a:t>
            </a:r>
            <a:endParaRPr lang="en-US" sz="2400" dirty="0">
              <a:solidFill>
                <a:srgbClr val="63666A"/>
              </a:solidFill>
              <a:latin typeface="Roboto" panose="02000000000000000000" pitchFamily="2" charset="0"/>
              <a:ea typeface="Roboto" panose="02000000000000000000" pitchFamily="2" charset="0"/>
            </a:endParaRPr>
          </a:p>
          <a:p>
            <a:r>
              <a:rPr lang="en-US" sz="2400" dirty="0">
                <a:solidFill>
                  <a:srgbClr val="63666A"/>
                </a:solidFill>
                <a:latin typeface="Roboto" panose="02000000000000000000" pitchFamily="2" charset="0"/>
                <a:ea typeface="Roboto" panose="02000000000000000000" pitchFamily="2" charset="0"/>
              </a:rPr>
              <a:t>Address Goes Here</a:t>
            </a:r>
          </a:p>
          <a:p>
            <a:r>
              <a:rPr lang="en-US" sz="2400" dirty="0">
                <a:solidFill>
                  <a:srgbClr val="63666A"/>
                </a:solidFill>
                <a:latin typeface="Roboto" panose="02000000000000000000" pitchFamily="2" charset="0"/>
                <a:ea typeface="Roboto" panose="02000000000000000000" pitchFamily="2" charset="0"/>
              </a:rPr>
              <a:t>City, State</a:t>
            </a:r>
          </a:p>
          <a:p>
            <a:endParaRPr lang="en-US" sz="2400" dirty="0">
              <a:solidFill>
                <a:schemeClr val="accent6"/>
              </a:solidFill>
              <a:latin typeface="Roboto" panose="02000000000000000000" pitchFamily="2" charset="0"/>
              <a:ea typeface="Roboto" panose="02000000000000000000" pitchFamily="2" charset="0"/>
            </a:endParaRPr>
          </a:p>
          <a:p>
            <a:r>
              <a:rPr lang="en-US" sz="2400" b="1" dirty="0" err="1">
                <a:solidFill>
                  <a:srgbClr val="FB6400"/>
                </a:solidFill>
                <a:latin typeface="Roboto" panose="02000000000000000000" pitchFamily="2" charset="0"/>
                <a:ea typeface="Roboto" panose="02000000000000000000" pitchFamily="2" charset="0"/>
              </a:rPr>
              <a:t>brand.okstate.edu</a:t>
            </a:r>
            <a:r>
              <a:rPr lang="en-US" sz="2400" b="1" dirty="0">
                <a:solidFill>
                  <a:srgbClr val="FB6400"/>
                </a:solidFill>
                <a:latin typeface="Roboto" panose="02000000000000000000" pitchFamily="2" charset="0"/>
                <a:ea typeface="Roboto" panose="02000000000000000000" pitchFamily="2" charset="0"/>
              </a:rPr>
              <a:t> (or other dept. specific URL)</a:t>
            </a:r>
          </a:p>
        </p:txBody>
      </p:sp>
      <p:sp>
        <p:nvSpPr>
          <p:cNvPr id="11" name="Title 1">
            <a:extLst>
              <a:ext uri="{FF2B5EF4-FFF2-40B4-BE49-F238E27FC236}">
                <a16:creationId xmlns:a16="http://schemas.microsoft.com/office/drawing/2014/main" id="{2F025E6B-6933-E642-8A00-1E465ECF39F1}"/>
              </a:ext>
            </a:extLst>
          </p:cNvPr>
          <p:cNvSpPr>
            <a:spLocks noGrp="1"/>
          </p:cNvSpPr>
          <p:nvPr>
            <p:ph type="title" hasCustomPrompt="1"/>
          </p:nvPr>
        </p:nvSpPr>
        <p:spPr>
          <a:xfrm>
            <a:off x="578553" y="624279"/>
            <a:ext cx="10515600" cy="964880"/>
          </a:xfrm>
          <a:prstGeom prst="rect">
            <a:avLst/>
          </a:prstGeom>
        </p:spPr>
        <p:txBody>
          <a:bodyPr>
            <a:spAutoFit/>
          </a:bodyPr>
          <a:lstStyle>
            <a:lvl1pPr algn="l">
              <a:defRPr sz="6300">
                <a:solidFill>
                  <a:srgbClr val="63666A"/>
                </a:solidFill>
                <a:latin typeface="Fjalla One" panose="02000506040000020004" pitchFamily="2" charset="0"/>
              </a:defRPr>
            </a:lvl1pPr>
          </a:lstStyle>
          <a:p>
            <a:r>
              <a:rPr lang="en-US" dirty="0"/>
              <a:t>NAME OF PRESENTER</a:t>
            </a:r>
          </a:p>
        </p:txBody>
      </p:sp>
      <p:sp>
        <p:nvSpPr>
          <p:cNvPr id="15" name="Text Placeholder 2">
            <a:extLst>
              <a:ext uri="{FF2B5EF4-FFF2-40B4-BE49-F238E27FC236}">
                <a16:creationId xmlns:a16="http://schemas.microsoft.com/office/drawing/2014/main" id="{232D6B34-2CBA-4A4F-B365-660BB88B8C1C}"/>
              </a:ext>
            </a:extLst>
          </p:cNvPr>
          <p:cNvSpPr>
            <a:spLocks noGrp="1"/>
          </p:cNvSpPr>
          <p:nvPr>
            <p:ph type="body" idx="1" hasCustomPrompt="1"/>
          </p:nvPr>
        </p:nvSpPr>
        <p:spPr>
          <a:xfrm>
            <a:off x="579136" y="1500447"/>
            <a:ext cx="10515600" cy="507831"/>
          </a:xfrm>
          <a:prstGeom prst="rect">
            <a:avLst/>
          </a:prstGeom>
        </p:spPr>
        <p:txBody>
          <a:bodyPr>
            <a:spAutoFit/>
          </a:bodyPr>
          <a:lstStyle>
            <a:lvl1pPr marL="0" indent="0">
              <a:buNone/>
              <a:defRPr sz="3000" b="1">
                <a:solidFill>
                  <a:srgbClr val="FA6400"/>
                </a:solidFill>
                <a:latin typeface="Rubik" pitchFamily="2" charset="-79"/>
                <a:ea typeface="Roboto" panose="02000000000000000000" pitchFamily="2" charset="0"/>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Department of This Slide Goes Last </a:t>
            </a:r>
          </a:p>
        </p:txBody>
      </p:sp>
    </p:spTree>
    <p:extLst>
      <p:ext uri="{BB962C8B-B14F-4D97-AF65-F5344CB8AC3E}">
        <p14:creationId xmlns:p14="http://schemas.microsoft.com/office/powerpoint/2010/main" val="312413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AAAF-162B-764C-9165-99A03925133D}"/>
              </a:ext>
            </a:extLst>
          </p:cNvPr>
          <p:cNvSpPr>
            <a:spLocks noGrp="1"/>
          </p:cNvSpPr>
          <p:nvPr>
            <p:ph type="title" hasCustomPrompt="1"/>
          </p:nvPr>
        </p:nvSpPr>
        <p:spPr>
          <a:xfrm>
            <a:off x="838200" y="2983745"/>
            <a:ext cx="10515600" cy="964880"/>
          </a:xfrm>
          <a:prstGeom prst="rect">
            <a:avLst/>
          </a:prstGeom>
        </p:spPr>
        <p:txBody>
          <a:bodyPr>
            <a:spAutoFit/>
          </a:bodyPr>
          <a:lstStyle>
            <a:lvl1pPr algn="ctr">
              <a:defRPr sz="6300">
                <a:solidFill>
                  <a:srgbClr val="FA6400"/>
                </a:solidFill>
                <a:latin typeface="Fjalla One" panose="02000506040000020004" pitchFamily="2" charset="0"/>
              </a:defRPr>
            </a:lvl1pPr>
          </a:lstStyle>
          <a:p>
            <a:r>
              <a:rPr lang="en-US" dirty="0"/>
              <a:t>SECTION TITLE</a:t>
            </a:r>
          </a:p>
        </p:txBody>
      </p:sp>
    </p:spTree>
    <p:extLst>
      <p:ext uri="{BB962C8B-B14F-4D97-AF65-F5344CB8AC3E}">
        <p14:creationId xmlns:p14="http://schemas.microsoft.com/office/powerpoint/2010/main" val="47052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7FABCD1-185E-FF49-BF3D-44CC17AA40FF}"/>
              </a:ext>
            </a:extLst>
          </p:cNvPr>
          <p:cNvSpPr>
            <a:spLocks noGrp="1"/>
          </p:cNvSpPr>
          <p:nvPr>
            <p:ph sz="half" idx="11" hasCustomPrompt="1"/>
          </p:nvPr>
        </p:nvSpPr>
        <p:spPr>
          <a:xfrm>
            <a:off x="876822" y="1857048"/>
            <a:ext cx="10734804" cy="400045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marR="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amet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consectetur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adipiscing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elit</a:t>
            </a:r>
            <a:r>
              <a:rPr lang="en-US" dirty="0">
                <a:latin typeface="Roboto" panose="02000000000000000000" pitchFamily="2" charset="0"/>
                <a:ea typeface="Roboto" panose="02000000000000000000" pitchFamily="2" charset="0"/>
              </a:rPr>
              <a:t>, sed do </a:t>
            </a:r>
            <a:r>
              <a:rPr lang="en-US" dirty="0" err="1">
                <a:latin typeface="Roboto" panose="02000000000000000000" pitchFamily="2" charset="0"/>
                <a:ea typeface="Roboto" panose="02000000000000000000" pitchFamily="2" charset="0"/>
              </a:rPr>
              <a:t>eiusmod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tempor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incididunt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labore</a:t>
            </a:r>
            <a:r>
              <a:rPr lang="en-US" dirty="0">
                <a:latin typeface="Roboto" panose="02000000000000000000" pitchFamily="2" charset="0"/>
                <a:ea typeface="Roboto" panose="02000000000000000000" pitchFamily="2" charset="0"/>
              </a:rPr>
              <a:t> et dolore magna </a:t>
            </a:r>
            <a:r>
              <a:rPr lang="en-US" dirty="0" err="1">
                <a:latin typeface="Roboto" panose="02000000000000000000" pitchFamily="2" charset="0"/>
                <a:ea typeface="Roboto" panose="02000000000000000000" pitchFamily="2" charset="0"/>
              </a:rPr>
              <a:t>aliqua</a:t>
            </a:r>
            <a:r>
              <a:rPr lang="en-US" dirty="0">
                <a:latin typeface="Roboto" panose="02000000000000000000" pitchFamily="2" charset="0"/>
                <a:ea typeface="Roboto" panose="02000000000000000000" pitchFamily="2" charset="0"/>
              </a:rPr>
              <a:t>. Ut </a:t>
            </a:r>
            <a:r>
              <a:rPr lang="en-US" dirty="0" err="1">
                <a:latin typeface="Roboto" panose="02000000000000000000" pitchFamily="2" charset="0"/>
                <a:ea typeface="Roboto" panose="02000000000000000000" pitchFamily="2" charset="0"/>
              </a:rPr>
              <a:t>enim</a:t>
            </a:r>
            <a:r>
              <a:rPr lang="en-US" dirty="0">
                <a:latin typeface="Roboto" panose="02000000000000000000" pitchFamily="2" charset="0"/>
                <a:ea typeface="Roboto" panose="02000000000000000000" pitchFamily="2" charset="0"/>
              </a:rPr>
              <a:t> ad minim </a:t>
            </a:r>
            <a:r>
              <a:rPr lang="en-US" dirty="0" err="1">
                <a:latin typeface="Roboto" panose="02000000000000000000" pitchFamily="2" charset="0"/>
                <a:ea typeface="Roboto" panose="02000000000000000000" pitchFamily="2" charset="0"/>
              </a:rPr>
              <a:t>veniam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quis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nostrud</a:t>
            </a:r>
            <a:r>
              <a:rPr lang="en-US" dirty="0">
                <a:latin typeface="Roboto" panose="02000000000000000000" pitchFamily="2" charset="0"/>
                <a:ea typeface="Roboto" panose="02000000000000000000" pitchFamily="2" charset="0"/>
              </a:rPr>
              <a:t> exercitation </a:t>
            </a:r>
            <a:r>
              <a:rPr lang="en-US" dirty="0" err="1">
                <a:latin typeface="Roboto" panose="02000000000000000000" pitchFamily="2" charset="0"/>
                <a:ea typeface="Roboto" panose="02000000000000000000" pitchFamily="2" charset="0"/>
              </a:rPr>
              <a:t>ullamco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laboris</a:t>
            </a:r>
            <a:r>
              <a:rPr lang="en-US" dirty="0">
                <a:latin typeface="Roboto" panose="02000000000000000000" pitchFamily="2" charset="0"/>
                <a:ea typeface="Roboto" panose="02000000000000000000" pitchFamily="2" charset="0"/>
              </a:rPr>
              <a:t> nisi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aliquip</a:t>
            </a:r>
            <a:r>
              <a:rPr lang="en-US" dirty="0">
                <a:latin typeface="Roboto" panose="02000000000000000000" pitchFamily="2" charset="0"/>
                <a:ea typeface="Roboto" panose="02000000000000000000" pitchFamily="2" charset="0"/>
              </a:rPr>
              <a:t> ex </a:t>
            </a:r>
            <a:r>
              <a:rPr lang="en-US" dirty="0" err="1">
                <a:latin typeface="Roboto" panose="02000000000000000000" pitchFamily="2" charset="0"/>
                <a:ea typeface="Roboto" panose="02000000000000000000" pitchFamily="2" charset="0"/>
              </a:rPr>
              <a:t>ea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commodo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reprehenderit</a:t>
            </a:r>
            <a:r>
              <a:rPr lang="en-US" dirty="0">
                <a:latin typeface="Roboto" panose="02000000000000000000" pitchFamily="2" charset="0"/>
                <a:ea typeface="Roboto" panose="02000000000000000000" pitchFamily="2" charset="0"/>
              </a:rPr>
              <a:t> in </a:t>
            </a:r>
            <a:r>
              <a:rPr lang="en-US" dirty="0" err="1">
                <a:latin typeface="Roboto" panose="02000000000000000000" pitchFamily="2" charset="0"/>
                <a:ea typeface="Roboto" panose="02000000000000000000" pitchFamily="2" charset="0"/>
              </a:rPr>
              <a:t>voluptate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velit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esse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cillum</a:t>
            </a:r>
            <a:r>
              <a:rPr lang="en-US" dirty="0">
                <a:latin typeface="Roboto" panose="02000000000000000000" pitchFamily="2" charset="0"/>
                <a:ea typeface="Roboto" panose="02000000000000000000" pitchFamily="2" charset="0"/>
              </a:rPr>
              <a:t> dolore </a:t>
            </a:r>
            <a:r>
              <a:rPr lang="en-US" dirty="0" err="1">
                <a:latin typeface="Roboto" panose="02000000000000000000" pitchFamily="2" charset="0"/>
                <a:ea typeface="Roboto" panose="02000000000000000000" pitchFamily="2" charset="0"/>
              </a:rPr>
              <a:t>eu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fugiat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nulla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pariature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marL="742950" marR="0" lvl="1"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lang="en-US" dirty="0">
                <a:latin typeface="Roboto" panose="02000000000000000000" pitchFamily="2" charset="0"/>
                <a:ea typeface="Roboto" panose="02000000000000000000" pitchFamily="2" charset="0"/>
              </a:rPr>
              <a:t>Opening slide</a:t>
            </a:r>
          </a:p>
          <a:p>
            <a:pPr lvl="1">
              <a:lnSpc>
                <a:spcPct val="125000"/>
              </a:lnSpc>
            </a:pPr>
            <a:endParaRPr lang="en-US" dirty="0">
              <a:latin typeface="Roboto" panose="02000000000000000000" pitchFamily="2" charset="0"/>
              <a:ea typeface="Roboto" panose="02000000000000000000" pitchFamily="2" charset="0"/>
            </a:endParaRPr>
          </a:p>
        </p:txBody>
      </p:sp>
      <p:sp>
        <p:nvSpPr>
          <p:cNvPr id="3" name="Text Placeholder 2">
            <a:extLst>
              <a:ext uri="{FF2B5EF4-FFF2-40B4-BE49-F238E27FC236}">
                <a16:creationId xmlns:a16="http://schemas.microsoft.com/office/drawing/2014/main" id="{158C253F-263A-9548-A099-C98753CC6584}"/>
              </a:ext>
            </a:extLst>
          </p:cNvPr>
          <p:cNvSpPr>
            <a:spLocks noGrp="1"/>
          </p:cNvSpPr>
          <p:nvPr>
            <p:ph type="body" idx="1" hasCustomPrompt="1"/>
          </p:nvPr>
        </p:nvSpPr>
        <p:spPr>
          <a:xfrm>
            <a:off x="567847" y="132869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
        <p:nvSpPr>
          <p:cNvPr id="2" name="Title 1">
            <a:extLst>
              <a:ext uri="{FF2B5EF4-FFF2-40B4-BE49-F238E27FC236}">
                <a16:creationId xmlns:a16="http://schemas.microsoft.com/office/drawing/2014/main" id="{FE5169D8-0C4B-4C49-954B-B50510DC9193}"/>
              </a:ext>
            </a:extLst>
          </p:cNvPr>
          <p:cNvSpPr>
            <a:spLocks noGrp="1"/>
          </p:cNvSpPr>
          <p:nvPr>
            <p:ph type="title" hasCustomPrompt="1"/>
          </p:nvPr>
        </p:nvSpPr>
        <p:spPr>
          <a:xfrm>
            <a:off x="580373" y="603850"/>
            <a:ext cx="10515600" cy="757130"/>
          </a:xfrm>
          <a:prstGeom prst="rect">
            <a:avLst/>
          </a:prstGeom>
        </p:spPr>
        <p:txBody>
          <a:bodyPr anchor="b">
            <a:spAutoFit/>
          </a:bodyPr>
          <a:lstStyle>
            <a:lvl1pPr>
              <a:defRPr sz="4800">
                <a:solidFill>
                  <a:srgbClr val="FA6400"/>
                </a:solidFill>
                <a:latin typeface="Fjalla One" panose="02000506040000020004" pitchFamily="2" charset="0"/>
              </a:defRPr>
            </a:lvl1pPr>
          </a:lstStyle>
          <a:p>
            <a:r>
              <a:rPr lang="en-US" dirty="0"/>
              <a:t>SECTION TITLE</a:t>
            </a:r>
          </a:p>
        </p:txBody>
      </p:sp>
    </p:spTree>
    <p:extLst>
      <p:ext uri="{BB962C8B-B14F-4D97-AF65-F5344CB8AC3E}">
        <p14:creationId xmlns:p14="http://schemas.microsoft.com/office/powerpoint/2010/main" val="203292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E623051-D3F7-CF49-875A-42D2D7BE4ADB}"/>
              </a:ext>
            </a:extLst>
          </p:cNvPr>
          <p:cNvSpPr>
            <a:spLocks noGrp="1"/>
          </p:cNvSpPr>
          <p:nvPr>
            <p:ph sz="half" idx="10" hasCustomPrompt="1"/>
          </p:nvPr>
        </p:nvSpPr>
        <p:spPr>
          <a:xfrm>
            <a:off x="876822" y="1123268"/>
            <a:ext cx="10734804" cy="4346703"/>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amet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consectetur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adipiscing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elit</a:t>
            </a:r>
            <a:r>
              <a:rPr lang="en-US" dirty="0">
                <a:latin typeface="Roboto" panose="02000000000000000000" pitchFamily="2" charset="0"/>
                <a:ea typeface="Roboto" panose="02000000000000000000" pitchFamily="2" charset="0"/>
              </a:rPr>
              <a:t>, sed do </a:t>
            </a:r>
            <a:r>
              <a:rPr lang="en-US" dirty="0" err="1">
                <a:latin typeface="Roboto" panose="02000000000000000000" pitchFamily="2" charset="0"/>
                <a:ea typeface="Roboto" panose="02000000000000000000" pitchFamily="2" charset="0"/>
              </a:rPr>
              <a:t>eiusmod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tempor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incididunt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labore</a:t>
            </a:r>
            <a:r>
              <a:rPr lang="en-US" dirty="0">
                <a:latin typeface="Roboto" panose="02000000000000000000" pitchFamily="2" charset="0"/>
                <a:ea typeface="Roboto" panose="02000000000000000000" pitchFamily="2" charset="0"/>
              </a:rPr>
              <a:t> et dolore magna </a:t>
            </a:r>
            <a:r>
              <a:rPr lang="en-US" dirty="0" err="1">
                <a:latin typeface="Roboto" panose="02000000000000000000" pitchFamily="2" charset="0"/>
                <a:ea typeface="Roboto" panose="02000000000000000000" pitchFamily="2" charset="0"/>
              </a:rPr>
              <a:t>aliqua</a:t>
            </a:r>
            <a:r>
              <a:rPr lang="en-US" dirty="0">
                <a:latin typeface="Roboto" panose="02000000000000000000" pitchFamily="2" charset="0"/>
                <a:ea typeface="Roboto" panose="02000000000000000000" pitchFamily="2" charset="0"/>
              </a:rPr>
              <a:t>. Ut </a:t>
            </a:r>
            <a:r>
              <a:rPr lang="en-US" dirty="0" err="1">
                <a:latin typeface="Roboto" panose="02000000000000000000" pitchFamily="2" charset="0"/>
                <a:ea typeface="Roboto" panose="02000000000000000000" pitchFamily="2" charset="0"/>
              </a:rPr>
              <a:t>enim</a:t>
            </a:r>
            <a:r>
              <a:rPr lang="en-US" dirty="0">
                <a:latin typeface="Roboto" panose="02000000000000000000" pitchFamily="2" charset="0"/>
                <a:ea typeface="Roboto" panose="02000000000000000000" pitchFamily="2" charset="0"/>
              </a:rPr>
              <a:t> ad minim </a:t>
            </a:r>
            <a:r>
              <a:rPr lang="en-US" dirty="0" err="1">
                <a:latin typeface="Roboto" panose="02000000000000000000" pitchFamily="2" charset="0"/>
                <a:ea typeface="Roboto" panose="02000000000000000000" pitchFamily="2" charset="0"/>
              </a:rPr>
              <a:t>veniam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quis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nostrud</a:t>
            </a:r>
            <a:r>
              <a:rPr lang="en-US" dirty="0">
                <a:latin typeface="Roboto" panose="02000000000000000000" pitchFamily="2" charset="0"/>
                <a:ea typeface="Roboto" panose="02000000000000000000" pitchFamily="2" charset="0"/>
              </a:rPr>
              <a:t> exercitation </a:t>
            </a:r>
            <a:r>
              <a:rPr lang="en-US" dirty="0" err="1">
                <a:latin typeface="Roboto" panose="02000000000000000000" pitchFamily="2" charset="0"/>
                <a:ea typeface="Roboto" panose="02000000000000000000" pitchFamily="2" charset="0"/>
              </a:rPr>
              <a:t>ullamco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laboris</a:t>
            </a:r>
            <a:r>
              <a:rPr lang="en-US" dirty="0">
                <a:latin typeface="Roboto" panose="02000000000000000000" pitchFamily="2" charset="0"/>
                <a:ea typeface="Roboto" panose="02000000000000000000" pitchFamily="2" charset="0"/>
              </a:rPr>
              <a:t> nisi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aliquip</a:t>
            </a:r>
            <a:r>
              <a:rPr lang="en-US" dirty="0">
                <a:latin typeface="Roboto" panose="02000000000000000000" pitchFamily="2" charset="0"/>
                <a:ea typeface="Roboto" panose="02000000000000000000" pitchFamily="2" charset="0"/>
              </a:rPr>
              <a:t> ex </a:t>
            </a:r>
            <a:r>
              <a:rPr lang="en-US" dirty="0" err="1">
                <a:latin typeface="Roboto" panose="02000000000000000000" pitchFamily="2" charset="0"/>
                <a:ea typeface="Roboto" panose="02000000000000000000" pitchFamily="2" charset="0"/>
              </a:rPr>
              <a:t>ea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commodo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reprehenderit</a:t>
            </a:r>
            <a:r>
              <a:rPr lang="en-US" dirty="0">
                <a:latin typeface="Roboto" panose="02000000000000000000" pitchFamily="2" charset="0"/>
                <a:ea typeface="Roboto" panose="02000000000000000000" pitchFamily="2" charset="0"/>
              </a:rPr>
              <a:t> in </a:t>
            </a:r>
            <a:r>
              <a:rPr lang="en-US" dirty="0" err="1">
                <a:latin typeface="Roboto" panose="02000000000000000000" pitchFamily="2" charset="0"/>
                <a:ea typeface="Roboto" panose="02000000000000000000" pitchFamily="2" charset="0"/>
              </a:rPr>
              <a:t>voluptate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velit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esse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cillum</a:t>
            </a:r>
            <a:r>
              <a:rPr lang="en-US" dirty="0">
                <a:latin typeface="Roboto" panose="02000000000000000000" pitchFamily="2" charset="0"/>
                <a:ea typeface="Roboto" panose="02000000000000000000" pitchFamily="2" charset="0"/>
              </a:rPr>
              <a:t> dolore </a:t>
            </a:r>
            <a:r>
              <a:rPr lang="en-US" dirty="0" err="1">
                <a:latin typeface="Roboto" panose="02000000000000000000" pitchFamily="2" charset="0"/>
                <a:ea typeface="Roboto" panose="02000000000000000000" pitchFamily="2" charset="0"/>
              </a:rPr>
              <a:t>eu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fugiat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nulla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pariature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p:txBody>
      </p:sp>
      <p:sp>
        <p:nvSpPr>
          <p:cNvPr id="10" name="Text Placeholder 2">
            <a:extLst>
              <a:ext uri="{FF2B5EF4-FFF2-40B4-BE49-F238E27FC236}">
                <a16:creationId xmlns:a16="http://schemas.microsoft.com/office/drawing/2014/main" id="{07701DD8-0362-BB47-9BD0-8DA9DD48348D}"/>
              </a:ext>
            </a:extLst>
          </p:cNvPr>
          <p:cNvSpPr>
            <a:spLocks noGrp="1"/>
          </p:cNvSpPr>
          <p:nvPr>
            <p:ph type="body" idx="1"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272391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A841D53-C854-B94C-ADB1-420D936BB28B}"/>
              </a:ext>
            </a:extLst>
          </p:cNvPr>
          <p:cNvSpPr>
            <a:spLocks noGrp="1"/>
          </p:cNvSpPr>
          <p:nvPr>
            <p:ph type="pic" idx="1"/>
          </p:nvPr>
        </p:nvSpPr>
        <p:spPr>
          <a:xfrm>
            <a:off x="988291" y="1115395"/>
            <a:ext cx="3888509"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2" name="Content Placeholder 2">
            <a:extLst>
              <a:ext uri="{FF2B5EF4-FFF2-40B4-BE49-F238E27FC236}">
                <a16:creationId xmlns:a16="http://schemas.microsoft.com/office/drawing/2014/main" id="{D17F29AA-73C0-F940-B06A-CF1CBD6A585C}"/>
              </a:ext>
            </a:extLst>
          </p:cNvPr>
          <p:cNvSpPr>
            <a:spLocks noGrp="1"/>
          </p:cNvSpPr>
          <p:nvPr>
            <p:ph sz="half" idx="10" hasCustomPrompt="1"/>
          </p:nvPr>
        </p:nvSpPr>
        <p:spPr>
          <a:xfrm>
            <a:off x="5107708" y="1123268"/>
            <a:ext cx="6503918" cy="3654205"/>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When single image is necessary</a:t>
            </a:r>
          </a:p>
          <a:p>
            <a:pPr lvl="1">
              <a:lnSpc>
                <a:spcPct val="125000"/>
              </a:lnSpc>
            </a:pPr>
            <a:r>
              <a:rPr lang="en-US" dirty="0">
                <a:latin typeface="Roboto" panose="02000000000000000000" pitchFamily="2" charset="0"/>
                <a:ea typeface="Roboto" panose="02000000000000000000" pitchFamily="2" charset="0"/>
              </a:rPr>
              <a:t>When single image is necessary</a:t>
            </a:r>
          </a:p>
          <a:p>
            <a:pPr lvl="1">
              <a:lnSpc>
                <a:spcPct val="125000"/>
              </a:lnSpc>
            </a:pPr>
            <a:r>
              <a:rPr lang="en-US" dirty="0">
                <a:latin typeface="Roboto" panose="02000000000000000000" pitchFamily="2" charset="0"/>
                <a:ea typeface="Roboto" panose="02000000000000000000" pitchFamily="2" charset="0"/>
              </a:rPr>
              <a:t>When single image is necessary</a:t>
            </a:r>
          </a:p>
        </p:txBody>
      </p:sp>
      <p:sp>
        <p:nvSpPr>
          <p:cNvPr id="20" name="Text Placeholder 2">
            <a:extLst>
              <a:ext uri="{FF2B5EF4-FFF2-40B4-BE49-F238E27FC236}">
                <a16:creationId xmlns:a16="http://schemas.microsoft.com/office/drawing/2014/main" id="{D287506E-38A0-8144-8203-98E0F8912F73}"/>
              </a:ext>
            </a:extLst>
          </p:cNvPr>
          <p:cNvSpPr>
            <a:spLocks noGrp="1"/>
          </p:cNvSpPr>
          <p:nvPr>
            <p:ph type="body" idx="13"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97533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al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915BB22-2CFF-974B-A221-8EE500F04CBD}"/>
              </a:ext>
            </a:extLst>
          </p:cNvPr>
          <p:cNvSpPr>
            <a:spLocks noGrp="1"/>
          </p:cNvSpPr>
          <p:nvPr>
            <p:ph sz="half" idx="11" hasCustomPrompt="1"/>
          </p:nvPr>
        </p:nvSpPr>
        <p:spPr>
          <a:xfrm>
            <a:off x="8632920" y="1123268"/>
            <a:ext cx="2975628" cy="400045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Use this slide for multiple images</a:t>
            </a:r>
          </a:p>
          <a:p>
            <a:pPr lvl="1">
              <a:lnSpc>
                <a:spcPct val="125000"/>
              </a:lnSpc>
            </a:pPr>
            <a:r>
              <a:rPr lang="en-US" dirty="0">
                <a:latin typeface="Roboto" panose="02000000000000000000" pitchFamily="2" charset="0"/>
                <a:ea typeface="Roboto" panose="02000000000000000000" pitchFamily="2" charset="0"/>
              </a:rPr>
              <a:t>If they absolutely require text</a:t>
            </a:r>
          </a:p>
          <a:p>
            <a:pPr lvl="1">
              <a:lnSpc>
                <a:spcPct val="125000"/>
              </a:lnSpc>
            </a:pPr>
            <a:r>
              <a:rPr lang="en-US" dirty="0">
                <a:latin typeface="Roboto" panose="02000000000000000000" pitchFamily="2" charset="0"/>
                <a:ea typeface="Roboto" panose="02000000000000000000" pitchFamily="2" charset="0"/>
              </a:rPr>
              <a:t>Otherwise, use next slide for multiples</a:t>
            </a:r>
          </a:p>
        </p:txBody>
      </p:sp>
      <p:sp>
        <p:nvSpPr>
          <p:cNvPr id="10" name="Picture Placeholder 2">
            <a:extLst>
              <a:ext uri="{FF2B5EF4-FFF2-40B4-BE49-F238E27FC236}">
                <a16:creationId xmlns:a16="http://schemas.microsoft.com/office/drawing/2014/main" id="{8CFC7C7B-A81D-8F42-B720-BE8A6EE73984}"/>
              </a:ext>
            </a:extLst>
          </p:cNvPr>
          <p:cNvSpPr>
            <a:spLocks noGrp="1"/>
          </p:cNvSpPr>
          <p:nvPr>
            <p:ph type="pic" idx="10"/>
          </p:nvPr>
        </p:nvSpPr>
        <p:spPr>
          <a:xfrm>
            <a:off x="4815224" y="1115395"/>
            <a:ext cx="3592947"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DA85B192-A76B-8942-81DB-93DFBE6505C9}"/>
              </a:ext>
            </a:extLst>
          </p:cNvPr>
          <p:cNvSpPr>
            <a:spLocks noGrp="1"/>
          </p:cNvSpPr>
          <p:nvPr>
            <p:ph type="pic" idx="1"/>
          </p:nvPr>
        </p:nvSpPr>
        <p:spPr>
          <a:xfrm>
            <a:off x="988291" y="1115395"/>
            <a:ext cx="3592947"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2">
            <a:extLst>
              <a:ext uri="{FF2B5EF4-FFF2-40B4-BE49-F238E27FC236}">
                <a16:creationId xmlns:a16="http://schemas.microsoft.com/office/drawing/2014/main" id="{612A7109-F5AB-344A-B402-1951F658631D}"/>
              </a:ext>
            </a:extLst>
          </p:cNvPr>
          <p:cNvSpPr>
            <a:spLocks noGrp="1"/>
          </p:cNvSpPr>
          <p:nvPr>
            <p:ph type="body" idx="13"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250409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08BE13B-3AB9-3C40-97DD-CC1DDF8E1548}"/>
              </a:ext>
            </a:extLst>
          </p:cNvPr>
          <p:cNvSpPr>
            <a:spLocks noGrp="1"/>
          </p:cNvSpPr>
          <p:nvPr>
            <p:ph type="pic" idx="13"/>
          </p:nvPr>
        </p:nvSpPr>
        <p:spPr>
          <a:xfrm>
            <a:off x="7723116" y="1115396"/>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EFD3A0D6-8F13-674B-B631-25C8BAED01D7}"/>
              </a:ext>
            </a:extLst>
          </p:cNvPr>
          <p:cNvSpPr>
            <a:spLocks noGrp="1"/>
          </p:cNvSpPr>
          <p:nvPr>
            <p:ph type="pic" idx="1"/>
          </p:nvPr>
        </p:nvSpPr>
        <p:spPr>
          <a:xfrm>
            <a:off x="988291" y="1115395"/>
            <a:ext cx="6503917"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8F5E4A3-FA53-E040-8F7C-8F2762C90CCA}"/>
              </a:ext>
            </a:extLst>
          </p:cNvPr>
          <p:cNvSpPr>
            <a:spLocks noGrp="1"/>
          </p:cNvSpPr>
          <p:nvPr>
            <p:ph type="pic" idx="15"/>
          </p:nvPr>
        </p:nvSpPr>
        <p:spPr>
          <a:xfrm>
            <a:off x="7723116" y="3361885"/>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2">
            <a:extLst>
              <a:ext uri="{FF2B5EF4-FFF2-40B4-BE49-F238E27FC236}">
                <a16:creationId xmlns:a16="http://schemas.microsoft.com/office/drawing/2014/main" id="{0553C7A3-2726-4D47-8F2B-1B72E1B0DF53}"/>
              </a:ext>
            </a:extLst>
          </p:cNvPr>
          <p:cNvSpPr>
            <a:spLocks noGrp="1"/>
          </p:cNvSpPr>
          <p:nvPr>
            <p:ph type="body" idx="14"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248255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B34493D-59DC-1448-928C-69E9DA0E6D11}"/>
              </a:ext>
            </a:extLst>
          </p:cNvPr>
          <p:cNvSpPr>
            <a:spLocks noGrp="1"/>
          </p:cNvSpPr>
          <p:nvPr>
            <p:ph sz="half" idx="11" hasCustomPrompt="1"/>
          </p:nvPr>
        </p:nvSpPr>
        <p:spPr>
          <a:xfrm>
            <a:off x="876822" y="1123269"/>
            <a:ext cx="10734804" cy="412869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marR="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pPr>
              <a:lnSpc>
                <a:spcPct val="125000"/>
              </a:lnSpc>
            </a:pPr>
            <a:r>
              <a:rPr lang="en-US" dirty="0">
                <a:latin typeface="Roboto" panose="02000000000000000000" pitchFamily="2" charset="0"/>
                <a:ea typeface="Roboto" panose="02000000000000000000" pitchFamily="2" charset="0"/>
              </a:rPr>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Last slide in each section</a:t>
            </a:r>
          </a:p>
          <a:p>
            <a:pPr lvl="1">
              <a:lnSpc>
                <a:spcPct val="125000"/>
              </a:lnSpc>
            </a:pPr>
            <a:r>
              <a:rPr lang="en-US" dirty="0">
                <a:latin typeface="Roboto" panose="02000000000000000000" pitchFamily="2" charset="0"/>
                <a:ea typeface="Roboto" panose="02000000000000000000" pitchFamily="2" charset="0"/>
              </a:rPr>
              <a:t>Last slide in each section</a:t>
            </a:r>
          </a:p>
        </p:txBody>
      </p:sp>
      <p:sp>
        <p:nvSpPr>
          <p:cNvPr id="9" name="Text Placeholder 2">
            <a:extLst>
              <a:ext uri="{FF2B5EF4-FFF2-40B4-BE49-F238E27FC236}">
                <a16:creationId xmlns:a16="http://schemas.microsoft.com/office/drawing/2014/main" id="{1E40A9BD-8308-AD4C-A77C-2CBE92CD8D71}"/>
              </a:ext>
            </a:extLst>
          </p:cNvPr>
          <p:cNvSpPr>
            <a:spLocks noGrp="1"/>
          </p:cNvSpPr>
          <p:nvPr>
            <p:ph type="body" idx="14" hasCustomPrompt="1"/>
          </p:nvPr>
        </p:nvSpPr>
        <p:spPr>
          <a:xfrm>
            <a:off x="567847" y="594917"/>
            <a:ext cx="10515600" cy="424732"/>
          </a:xfrm>
          <a:prstGeom prst="rect">
            <a:avLst/>
          </a:prstGeom>
          <a:noFill/>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83029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Only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69F33-A752-288E-3ADA-2D940581704F}"/>
              </a:ext>
            </a:extLst>
          </p:cNvPr>
          <p:cNvPicPr>
            <a:picLocks noChangeAspect="1"/>
          </p:cNvPicPr>
          <p:nvPr userDrawn="1"/>
        </p:nvPicPr>
        <p:blipFill>
          <a:blip r:embed="rId3"/>
          <a:stretch>
            <a:fillRect/>
          </a:stretch>
        </p:blipFill>
        <p:spPr>
          <a:xfrm>
            <a:off x="698500" y="225287"/>
            <a:ext cx="10795000" cy="5334000"/>
          </a:xfrm>
          <a:prstGeom prst="rect">
            <a:avLst/>
          </a:prstGeom>
        </p:spPr>
      </p:pic>
    </p:spTree>
    <p:extLst>
      <p:ext uri="{BB962C8B-B14F-4D97-AF65-F5344CB8AC3E}">
        <p14:creationId xmlns:p14="http://schemas.microsoft.com/office/powerpoint/2010/main" val="2321531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04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video" Target="https://www.youtube.com/embed/DQ0rvd88iJQ?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coastalsmartgrowth.noaa.gov/elements/walkable.html#:~:text=Walkable%20communities%20locate%20a%20mix,and%20walk%20to%20their%20destination" TargetMode="External"/><Relationship Id="rId2" Type="http://schemas.openxmlformats.org/officeDocument/2006/relationships/hyperlink" Target="https://www.planetizen.com/definition/walkability#:~:text=Walkability%20refers%20to%20the%20ability,strategy%20for%20fighting%20climate%20change" TargetMode="External"/><Relationship Id="rId1" Type="http://schemas.openxmlformats.org/officeDocument/2006/relationships/slideLayout" Target="../slideLayouts/slideLayout4.xml"/><Relationship Id="rId5" Type="http://schemas.openxmlformats.org/officeDocument/2006/relationships/hyperlink" Target="https://www.saferoutesinfo.org/" TargetMode="External"/><Relationship Id="rId4" Type="http://schemas.openxmlformats.org/officeDocument/2006/relationships/hyperlink" Target="https://smartgrowthamerica.org/what-are-complete-street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video" Target="https://www.youtube.com/embed/7Fn19HtbJ3o?feature=oembed"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6A6C6DE-9F85-FA41-8057-81C0BA75DEE0}"/>
              </a:ext>
            </a:extLst>
          </p:cNvPr>
          <p:cNvSpPr>
            <a:spLocks noGrp="1"/>
          </p:cNvSpPr>
          <p:nvPr>
            <p:ph type="subTitle" idx="1"/>
          </p:nvPr>
        </p:nvSpPr>
        <p:spPr>
          <a:xfrm>
            <a:off x="3867461" y="3730017"/>
            <a:ext cx="6659301" cy="1346010"/>
          </a:xfrm>
        </p:spPr>
        <p:txBody>
          <a:bodyPr/>
          <a:lstStyle/>
          <a:p>
            <a:r>
              <a:rPr lang="en-US" dirty="0"/>
              <a:t>Megan Monteith, West District</a:t>
            </a:r>
          </a:p>
          <a:p>
            <a:r>
              <a:rPr lang="en-US" dirty="0"/>
              <a:t>Kelsey Ratcliff, Southeast District</a:t>
            </a:r>
          </a:p>
          <a:p>
            <a:r>
              <a:rPr lang="en-US" dirty="0"/>
              <a:t>Tammy Perry, Northeast District</a:t>
            </a:r>
          </a:p>
        </p:txBody>
      </p:sp>
      <p:sp>
        <p:nvSpPr>
          <p:cNvPr id="3" name="Title 2">
            <a:extLst>
              <a:ext uri="{FF2B5EF4-FFF2-40B4-BE49-F238E27FC236}">
                <a16:creationId xmlns:a16="http://schemas.microsoft.com/office/drawing/2014/main" id="{127D05E4-D074-5143-A737-8F4112F5C1FC}"/>
              </a:ext>
            </a:extLst>
          </p:cNvPr>
          <p:cNvSpPr>
            <a:spLocks noGrp="1"/>
          </p:cNvSpPr>
          <p:nvPr>
            <p:ph type="ctrTitle"/>
          </p:nvPr>
        </p:nvSpPr>
        <p:spPr>
          <a:xfrm>
            <a:off x="3867461" y="1825616"/>
            <a:ext cx="7342208" cy="2086725"/>
          </a:xfrm>
        </p:spPr>
        <p:txBody>
          <a:bodyPr/>
          <a:lstStyle/>
          <a:p>
            <a:r>
              <a:rPr lang="en-US" dirty="0"/>
              <a:t>How Walkable is Your Community?</a:t>
            </a:r>
          </a:p>
        </p:txBody>
      </p:sp>
    </p:spTree>
    <p:extLst>
      <p:ext uri="{BB962C8B-B14F-4D97-AF65-F5344CB8AC3E}">
        <p14:creationId xmlns:p14="http://schemas.microsoft.com/office/powerpoint/2010/main" val="587434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A man in a wheelchair with a group of people behind him next to a sign that says &quot;Are your streets accessible?&quot;">
            <a:hlinkClick r:id="" action="ppaction://media"/>
            <a:extLst>
              <a:ext uri="{FF2B5EF4-FFF2-40B4-BE49-F238E27FC236}">
                <a16:creationId xmlns:a16="http://schemas.microsoft.com/office/drawing/2014/main" id="{8C89AF5C-B181-EB3A-1023-B460B109D345}"/>
              </a:ext>
            </a:extLst>
          </p:cNvPr>
          <p:cNvPicPr>
            <a:picLocks noGrp="1" noRot="1" noChangeAspect="1"/>
          </p:cNvPicPr>
          <p:nvPr>
            <p:ph sz="half" idx="10"/>
            <a:videoFile r:link="rId1"/>
          </p:nvPr>
        </p:nvPicPr>
        <p:blipFill>
          <a:blip r:embed="rId3"/>
          <a:stretch>
            <a:fillRect/>
          </a:stretch>
        </p:blipFill>
        <p:spPr>
          <a:xfrm>
            <a:off x="2397584" y="1123268"/>
            <a:ext cx="7693279" cy="4346703"/>
          </a:xfrm>
          <a:prstGeom prst="rect">
            <a:avLst/>
          </a:prstGeom>
          <a:noFill/>
        </p:spPr>
      </p:pic>
      <p:sp>
        <p:nvSpPr>
          <p:cNvPr id="3" name="Text Placeholder 2">
            <a:extLst>
              <a:ext uri="{FF2B5EF4-FFF2-40B4-BE49-F238E27FC236}">
                <a16:creationId xmlns:a16="http://schemas.microsoft.com/office/drawing/2014/main" id="{DF60CC5C-23E1-A3E1-EDD8-8D47155B2230}"/>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Walkability Audit</a:t>
            </a:r>
          </a:p>
        </p:txBody>
      </p:sp>
    </p:spTree>
    <p:extLst>
      <p:ext uri="{BB962C8B-B14F-4D97-AF65-F5344CB8AC3E}">
        <p14:creationId xmlns:p14="http://schemas.microsoft.com/office/powerpoint/2010/main" val="54600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rawing of a top view of a small town and the streets.">
            <a:extLst>
              <a:ext uri="{FF2B5EF4-FFF2-40B4-BE49-F238E27FC236}">
                <a16:creationId xmlns:a16="http://schemas.microsoft.com/office/drawing/2014/main" id="{93746960-F6CF-AA61-38A0-57D8FFF04D40}"/>
              </a:ext>
            </a:extLst>
          </p:cNvPr>
          <p:cNvPicPr>
            <a:picLocks noChangeAspect="1"/>
          </p:cNvPicPr>
          <p:nvPr/>
        </p:nvPicPr>
        <p:blipFill>
          <a:blip r:embed="rId2"/>
          <a:stretch>
            <a:fillRect/>
          </a:stretch>
        </p:blipFill>
        <p:spPr>
          <a:xfrm>
            <a:off x="7003360" y="3093833"/>
            <a:ext cx="4263317" cy="2664573"/>
          </a:xfrm>
          <a:prstGeom prst="rect">
            <a:avLst/>
          </a:prstGeom>
        </p:spPr>
      </p:pic>
      <p:pic>
        <p:nvPicPr>
          <p:cNvPr id="7" name="Picture 6" descr="People walking outside of a small shopping center.">
            <a:extLst>
              <a:ext uri="{FF2B5EF4-FFF2-40B4-BE49-F238E27FC236}">
                <a16:creationId xmlns:a16="http://schemas.microsoft.com/office/drawing/2014/main" id="{07D81E1E-E505-B568-8095-B3AD644267CE}"/>
              </a:ext>
            </a:extLst>
          </p:cNvPr>
          <p:cNvPicPr>
            <a:picLocks noChangeAspect="1"/>
          </p:cNvPicPr>
          <p:nvPr/>
        </p:nvPicPr>
        <p:blipFill>
          <a:blip r:embed="rId3"/>
          <a:stretch>
            <a:fillRect/>
          </a:stretch>
        </p:blipFill>
        <p:spPr>
          <a:xfrm>
            <a:off x="1267098" y="3145677"/>
            <a:ext cx="3921544" cy="2612729"/>
          </a:xfrm>
          <a:prstGeom prst="rect">
            <a:avLst/>
          </a:prstGeom>
        </p:spPr>
      </p:pic>
      <p:pic>
        <p:nvPicPr>
          <p:cNvPr id="6" name="Picture Placeholder 5" descr="Two lanes and a crosswalk outside in the street.">
            <a:extLst>
              <a:ext uri="{FF2B5EF4-FFF2-40B4-BE49-F238E27FC236}">
                <a16:creationId xmlns:a16="http://schemas.microsoft.com/office/drawing/2014/main" id="{D74F8638-8B83-551B-F20C-9CCE36BF8F49}"/>
              </a:ext>
            </a:extLst>
          </p:cNvPr>
          <p:cNvPicPr>
            <a:picLocks noGrp="1" noChangeAspect="1"/>
          </p:cNvPicPr>
          <p:nvPr>
            <p:ph type="pic" idx="1"/>
          </p:nvPr>
        </p:nvPicPr>
        <p:blipFill>
          <a:blip r:embed="rId4"/>
          <a:srcRect t="25448" b="47513"/>
          <a:stretch/>
        </p:blipFill>
        <p:spPr>
          <a:xfrm>
            <a:off x="2305207" y="274163"/>
            <a:ext cx="7249901" cy="2612729"/>
          </a:xfrm>
          <a:prstGeom prst="rect">
            <a:avLst/>
          </a:prstGeom>
        </p:spPr>
      </p:pic>
      <p:sp>
        <p:nvSpPr>
          <p:cNvPr id="3" name="Title 2">
            <a:extLst>
              <a:ext uri="{FF2B5EF4-FFF2-40B4-BE49-F238E27FC236}">
                <a16:creationId xmlns:a16="http://schemas.microsoft.com/office/drawing/2014/main" id="{50C6EA76-79C3-338F-5A6A-A709BBD23081}"/>
              </a:ext>
            </a:extLst>
          </p:cNvPr>
          <p:cNvSpPr>
            <a:spLocks noGrp="1"/>
          </p:cNvSpPr>
          <p:nvPr>
            <p:ph type="title" idx="4294967295"/>
          </p:nvPr>
        </p:nvSpPr>
        <p:spPr>
          <a:xfrm>
            <a:off x="838200" y="-1325563"/>
            <a:ext cx="10515600" cy="1325563"/>
          </a:xfrm>
          <a:prstGeom prst="rect">
            <a:avLst/>
          </a:prstGeom>
        </p:spPr>
        <p:txBody>
          <a:bodyPr anchor="b"/>
          <a:lstStyle/>
          <a:p>
            <a:r>
              <a:rPr lang="en-US" dirty="0"/>
              <a:t>Walkability Audit part 2</a:t>
            </a:r>
          </a:p>
        </p:txBody>
      </p:sp>
    </p:spTree>
    <p:extLst>
      <p:ext uri="{BB962C8B-B14F-4D97-AF65-F5344CB8AC3E}">
        <p14:creationId xmlns:p14="http://schemas.microsoft.com/office/powerpoint/2010/main" val="2635451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street view of a neighborhood with trees hanging above.">
            <a:extLst>
              <a:ext uri="{FF2B5EF4-FFF2-40B4-BE49-F238E27FC236}">
                <a16:creationId xmlns:a16="http://schemas.microsoft.com/office/drawing/2014/main" id="{2D44A002-95A9-39F0-CBA1-FF324299B3C7}"/>
              </a:ext>
            </a:extLst>
          </p:cNvPr>
          <p:cNvPicPr>
            <a:picLocks noGrp="1" noChangeAspect="1"/>
          </p:cNvPicPr>
          <p:nvPr>
            <p:ph type="pic" idx="15"/>
          </p:nvPr>
        </p:nvPicPr>
        <p:blipFill>
          <a:blip r:embed="rId2"/>
          <a:srcRect t="2856" b="2856"/>
          <a:stretch>
            <a:fillRect/>
          </a:stretch>
        </p:blipFill>
        <p:spPr>
          <a:xfrm>
            <a:off x="7608194" y="3642512"/>
            <a:ext cx="3887787" cy="2016125"/>
          </a:xfrm>
          <a:prstGeom prst="rect">
            <a:avLst/>
          </a:prstGeom>
        </p:spPr>
      </p:pic>
      <p:pic>
        <p:nvPicPr>
          <p:cNvPr id="9" name="Picture Placeholder 8" descr="Two street lanes with traffic during the day.">
            <a:extLst>
              <a:ext uri="{FF2B5EF4-FFF2-40B4-BE49-F238E27FC236}">
                <a16:creationId xmlns:a16="http://schemas.microsoft.com/office/drawing/2014/main" id="{B46449CD-D636-20F1-EAC2-150D544D8B43}"/>
              </a:ext>
            </a:extLst>
          </p:cNvPr>
          <p:cNvPicPr>
            <a:picLocks noGrp="1" noChangeAspect="1"/>
          </p:cNvPicPr>
          <p:nvPr>
            <p:ph type="pic" idx="13"/>
          </p:nvPr>
        </p:nvPicPr>
        <p:blipFill>
          <a:blip r:embed="rId3"/>
          <a:srcRect t="10754" b="10754"/>
          <a:stretch>
            <a:fillRect/>
          </a:stretch>
        </p:blipFill>
        <p:spPr>
          <a:xfrm>
            <a:off x="695299" y="3642512"/>
            <a:ext cx="3888509" cy="2015732"/>
          </a:xfrm>
          <a:prstGeom prst="rect">
            <a:avLst/>
          </a:prstGeom>
        </p:spPr>
      </p:pic>
      <p:pic>
        <p:nvPicPr>
          <p:cNvPr id="10" name="Picture 9" descr="Two empty lanes of a road.">
            <a:extLst>
              <a:ext uri="{FF2B5EF4-FFF2-40B4-BE49-F238E27FC236}">
                <a16:creationId xmlns:a16="http://schemas.microsoft.com/office/drawing/2014/main" id="{E57FA469-56AC-8077-9BC0-E750216B1868}"/>
              </a:ext>
            </a:extLst>
          </p:cNvPr>
          <p:cNvPicPr>
            <a:picLocks noChangeAspect="1"/>
          </p:cNvPicPr>
          <p:nvPr/>
        </p:nvPicPr>
        <p:blipFill>
          <a:blip r:embed="rId4"/>
          <a:srcRect t="28067" b="45121"/>
          <a:stretch/>
        </p:blipFill>
        <p:spPr>
          <a:xfrm>
            <a:off x="2216417" y="410276"/>
            <a:ext cx="7759166" cy="2772421"/>
          </a:xfrm>
          <a:prstGeom prst="rect">
            <a:avLst/>
          </a:prstGeom>
        </p:spPr>
      </p:pic>
      <p:sp>
        <p:nvSpPr>
          <p:cNvPr id="2" name="Title 1">
            <a:extLst>
              <a:ext uri="{FF2B5EF4-FFF2-40B4-BE49-F238E27FC236}">
                <a16:creationId xmlns:a16="http://schemas.microsoft.com/office/drawing/2014/main" id="{74E9C9D2-2E98-EB61-9A15-792F31FE6D47}"/>
              </a:ext>
            </a:extLst>
          </p:cNvPr>
          <p:cNvSpPr>
            <a:spLocks noGrp="1"/>
          </p:cNvSpPr>
          <p:nvPr>
            <p:ph type="title" idx="4294967295"/>
          </p:nvPr>
        </p:nvSpPr>
        <p:spPr>
          <a:xfrm>
            <a:off x="838200" y="-1325563"/>
            <a:ext cx="10515600" cy="1325563"/>
          </a:xfrm>
          <a:prstGeom prst="rect">
            <a:avLst/>
          </a:prstGeom>
        </p:spPr>
        <p:txBody>
          <a:bodyPr anchor="b"/>
          <a:lstStyle/>
          <a:p>
            <a:r>
              <a:rPr lang="en-US" dirty="0"/>
              <a:t>Walkability Audit part 3</a:t>
            </a:r>
          </a:p>
        </p:txBody>
      </p:sp>
    </p:spTree>
    <p:extLst>
      <p:ext uri="{BB962C8B-B14F-4D97-AF65-F5344CB8AC3E}">
        <p14:creationId xmlns:p14="http://schemas.microsoft.com/office/powerpoint/2010/main" val="2856490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31D67-2C89-600B-25C7-102981DA0B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9592A0-2F53-E3E5-BD83-EBD369704D89}"/>
              </a:ext>
            </a:extLst>
          </p:cNvPr>
          <p:cNvSpPr>
            <a:spLocks noGrp="1"/>
          </p:cNvSpPr>
          <p:nvPr>
            <p:ph type="title"/>
          </p:nvPr>
        </p:nvSpPr>
        <p:spPr/>
        <p:txBody>
          <a:bodyPr/>
          <a:lstStyle/>
          <a:p>
            <a:r>
              <a:rPr lang="en-US" dirty="0"/>
              <a:t>Improving Walkability</a:t>
            </a:r>
          </a:p>
        </p:txBody>
      </p:sp>
    </p:spTree>
    <p:extLst>
      <p:ext uri="{BB962C8B-B14F-4D97-AF65-F5344CB8AC3E}">
        <p14:creationId xmlns:p14="http://schemas.microsoft.com/office/powerpoint/2010/main" val="816440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6A5126-269D-8AC1-8F03-656B1323303B}"/>
              </a:ext>
            </a:extLst>
          </p:cNvPr>
          <p:cNvSpPr>
            <a:spLocks noGrp="1"/>
          </p:cNvSpPr>
          <p:nvPr>
            <p:ph sz="half" idx="10"/>
          </p:nvPr>
        </p:nvSpPr>
        <p:spPr>
          <a:xfrm>
            <a:off x="6688182" y="1123267"/>
            <a:ext cx="4923443" cy="4477333"/>
          </a:xfrm>
        </p:spPr>
        <p:txBody>
          <a:bodyPr/>
          <a:lstStyle/>
          <a:p>
            <a:r>
              <a:rPr lang="en-US" sz="1400" dirty="0"/>
              <a:t>Walk/Bike &amp; Roll to School Day events connect with many issues that communities care about, like creating safer and more walkable routes to school; building a sense of community or school spirit; and inspiring families to use their feet for the school commute more often.</a:t>
            </a:r>
          </a:p>
          <a:p>
            <a:r>
              <a:rPr lang="en-US" sz="1400" dirty="0"/>
              <a:t>Walk/Bike &amp; Roll to School Day events can help encourage communities to implement policy or engineering changes that make it safer to walk and bike to school. In 2021, 65% of Walk to School Day event organizers indicated that their event led to planned or already completed policy or engineering changes (the highest percentage reported since 2014). Nearly 40% of Walk &amp; Roll to School Day organizers used their event to draw attention to road safety needs in their communities</a:t>
            </a:r>
          </a:p>
        </p:txBody>
      </p:sp>
      <p:pic>
        <p:nvPicPr>
          <p:cNvPr id="6" name="Picture 5" descr="A group of students standing outside in a parking lot in front of a building.">
            <a:extLst>
              <a:ext uri="{FF2B5EF4-FFF2-40B4-BE49-F238E27FC236}">
                <a16:creationId xmlns:a16="http://schemas.microsoft.com/office/drawing/2014/main" id="{C27EE405-28DD-6D76-A607-7D5C296CD94C}"/>
              </a:ext>
            </a:extLst>
          </p:cNvPr>
          <p:cNvPicPr>
            <a:picLocks noChangeAspect="1"/>
          </p:cNvPicPr>
          <p:nvPr/>
        </p:nvPicPr>
        <p:blipFill>
          <a:blip r:embed="rId2"/>
          <a:stretch>
            <a:fillRect/>
          </a:stretch>
        </p:blipFill>
        <p:spPr>
          <a:xfrm>
            <a:off x="352670" y="1019649"/>
            <a:ext cx="6104762" cy="4580952"/>
          </a:xfrm>
          <a:prstGeom prst="rect">
            <a:avLst/>
          </a:prstGeom>
        </p:spPr>
      </p:pic>
      <p:sp>
        <p:nvSpPr>
          <p:cNvPr id="4" name="Text Placeholder 3">
            <a:extLst>
              <a:ext uri="{FF2B5EF4-FFF2-40B4-BE49-F238E27FC236}">
                <a16:creationId xmlns:a16="http://schemas.microsoft.com/office/drawing/2014/main" id="{2D120CC4-8A1F-FA53-96EA-4B952A519ADF}"/>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Walk and Roll to School Day</a:t>
            </a:r>
          </a:p>
        </p:txBody>
      </p:sp>
    </p:spTree>
    <p:extLst>
      <p:ext uri="{BB962C8B-B14F-4D97-AF65-F5344CB8AC3E}">
        <p14:creationId xmlns:p14="http://schemas.microsoft.com/office/powerpoint/2010/main" val="1133880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 road with trees and a bicycle path">
            <a:extLst>
              <a:ext uri="{FF2B5EF4-FFF2-40B4-BE49-F238E27FC236}">
                <a16:creationId xmlns:a16="http://schemas.microsoft.com/office/drawing/2014/main" id="{685B46FB-CEEC-D878-C3FF-10F91B546BCB}"/>
              </a:ext>
            </a:extLst>
          </p:cNvPr>
          <p:cNvPicPr>
            <a:picLocks noChangeAspect="1"/>
          </p:cNvPicPr>
          <p:nvPr/>
        </p:nvPicPr>
        <p:blipFill>
          <a:blip r:embed="rId3"/>
          <a:stretch>
            <a:fillRect/>
          </a:stretch>
        </p:blipFill>
        <p:spPr>
          <a:xfrm>
            <a:off x="2522872" y="1857048"/>
            <a:ext cx="7442704" cy="4000454"/>
          </a:xfrm>
          <a:prstGeom prst="rect">
            <a:avLst/>
          </a:prstGeom>
          <a:noFill/>
        </p:spPr>
      </p:pic>
      <p:sp>
        <p:nvSpPr>
          <p:cNvPr id="3" name="Content Placeholder 2">
            <a:extLst>
              <a:ext uri="{FF2B5EF4-FFF2-40B4-BE49-F238E27FC236}">
                <a16:creationId xmlns:a16="http://schemas.microsoft.com/office/drawing/2014/main" id="{CFFAE03A-D3F1-3FDE-A777-8F58C43729BC}"/>
              </a:ext>
            </a:extLst>
          </p:cNvPr>
          <p:cNvSpPr>
            <a:spLocks noGrp="1"/>
          </p:cNvSpPr>
          <p:nvPr>
            <p:ph type="title"/>
          </p:nvPr>
        </p:nvSpPr>
        <p:spPr>
          <a:xfrm>
            <a:off x="580373" y="603850"/>
            <a:ext cx="10515600" cy="757130"/>
          </a:xfrm>
        </p:spPr>
        <p:txBody>
          <a:bodyPr anchor="b">
            <a:normAutofit/>
          </a:bodyPr>
          <a:lstStyle/>
          <a:p>
            <a:r>
              <a:rPr lang="en-US" sz="1600" dirty="0">
                <a:solidFill>
                  <a:schemeClr val="tx1"/>
                </a:solidFill>
              </a:rPr>
              <a:t>Complete streets principles take into account the needs of all road users – pedestrians, bicyclists, transit users, children, the disabled and elderly, not just motorists. </a:t>
            </a:r>
          </a:p>
        </p:txBody>
      </p:sp>
      <p:sp>
        <p:nvSpPr>
          <p:cNvPr id="4" name="Text Placeholder 3">
            <a:extLst>
              <a:ext uri="{FF2B5EF4-FFF2-40B4-BE49-F238E27FC236}">
                <a16:creationId xmlns:a16="http://schemas.microsoft.com/office/drawing/2014/main" id="{0294D1A9-8E7D-5764-001C-89FF84F446F3}"/>
              </a:ext>
            </a:extLst>
          </p:cNvPr>
          <p:cNvSpPr>
            <a:spLocks noGrp="1"/>
          </p:cNvSpPr>
          <p:nvPr>
            <p:ph type="body" idx="1"/>
          </p:nvPr>
        </p:nvSpPr>
        <p:spPr>
          <a:xfrm>
            <a:off x="567847" y="1328697"/>
            <a:ext cx="10515600" cy="424732"/>
          </a:xfrm>
        </p:spPr>
        <p:txBody>
          <a:bodyPr>
            <a:normAutofit/>
          </a:bodyPr>
          <a:lstStyle/>
          <a:p>
            <a:r>
              <a:rPr lang="en-US" dirty="0">
                <a:solidFill>
                  <a:schemeClr val="accent2"/>
                </a:solidFill>
              </a:rPr>
              <a:t>Complete Streets</a:t>
            </a:r>
          </a:p>
        </p:txBody>
      </p:sp>
    </p:spTree>
    <p:extLst>
      <p:ext uri="{BB962C8B-B14F-4D97-AF65-F5344CB8AC3E}">
        <p14:creationId xmlns:p14="http://schemas.microsoft.com/office/powerpoint/2010/main" val="4021589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e map of the U.S as the Complete street policy adoptions, showing 1,320 cities and towns, 95 counties, 1 tribe, 81 regions and 36 states and territories.">
            <a:extLst>
              <a:ext uri="{FF2B5EF4-FFF2-40B4-BE49-F238E27FC236}">
                <a16:creationId xmlns:a16="http://schemas.microsoft.com/office/drawing/2014/main" id="{CC463B2C-4FC2-51A2-5432-445F67A96FF3}"/>
              </a:ext>
            </a:extLst>
          </p:cNvPr>
          <p:cNvPicPr>
            <a:picLocks noGrp="1" noChangeAspect="1"/>
          </p:cNvPicPr>
          <p:nvPr>
            <p:ph sz="half" idx="11"/>
          </p:nvPr>
        </p:nvPicPr>
        <p:blipFill>
          <a:blip r:embed="rId2"/>
          <a:stretch/>
        </p:blipFill>
        <p:spPr>
          <a:xfrm>
            <a:off x="1629903" y="68263"/>
            <a:ext cx="8932193" cy="6721475"/>
          </a:xfrm>
          <a:prstGeom prst="rect">
            <a:avLst/>
          </a:prstGeom>
          <a:noFill/>
        </p:spPr>
      </p:pic>
      <p:sp>
        <p:nvSpPr>
          <p:cNvPr id="2" name="Title 1">
            <a:extLst>
              <a:ext uri="{FF2B5EF4-FFF2-40B4-BE49-F238E27FC236}">
                <a16:creationId xmlns:a16="http://schemas.microsoft.com/office/drawing/2014/main" id="{5D5A0A70-2790-F57E-2C55-AA2199DDF8AD}"/>
              </a:ext>
            </a:extLst>
          </p:cNvPr>
          <p:cNvSpPr>
            <a:spLocks noGrp="1"/>
          </p:cNvSpPr>
          <p:nvPr>
            <p:ph type="title"/>
          </p:nvPr>
        </p:nvSpPr>
        <p:spPr>
          <a:xfrm>
            <a:off x="580373" y="-757130"/>
            <a:ext cx="10515600" cy="757130"/>
          </a:xfrm>
        </p:spPr>
        <p:txBody>
          <a:bodyPr anchor="b">
            <a:spAutoFit/>
          </a:bodyPr>
          <a:lstStyle/>
          <a:p>
            <a:r>
              <a:rPr lang="en-US" dirty="0"/>
              <a:t>Complete Street Policy Adoption</a:t>
            </a:r>
          </a:p>
        </p:txBody>
      </p:sp>
    </p:spTree>
    <p:extLst>
      <p:ext uri="{BB962C8B-B14F-4D97-AF65-F5344CB8AC3E}">
        <p14:creationId xmlns:p14="http://schemas.microsoft.com/office/powerpoint/2010/main" val="521020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ar graph of Driving went down in 2020, but deaths of people walking increased by 4.7%. With 2009 at 4,109, 2010 at 4,302, 2011 at 4,457, 2012 at 4,818, 2013 at 4,779, 2014 at 4,910, 2015 at 5,494, 2016 at 6,080, 2017 at 6,075, 2018 at 6,083, 2018 at 6,283, 2019 at 6,237, 2020 at 6,529 and 2021 at 7,265 deaths.">
            <a:extLst>
              <a:ext uri="{FF2B5EF4-FFF2-40B4-BE49-F238E27FC236}">
                <a16:creationId xmlns:a16="http://schemas.microsoft.com/office/drawing/2014/main" id="{C942B58C-F27E-EBCE-2177-98646391B11C}"/>
              </a:ext>
            </a:extLst>
          </p:cNvPr>
          <p:cNvPicPr>
            <a:picLocks noGrp="1" noChangeAspect="1"/>
          </p:cNvPicPr>
          <p:nvPr>
            <p:ph sz="half" idx="10"/>
          </p:nvPr>
        </p:nvPicPr>
        <p:blipFill>
          <a:blip r:embed="rId3"/>
          <a:stretch>
            <a:fillRect/>
          </a:stretch>
        </p:blipFill>
        <p:spPr>
          <a:xfrm>
            <a:off x="2727912" y="1123950"/>
            <a:ext cx="7031450" cy="4346575"/>
          </a:xfrm>
        </p:spPr>
      </p:pic>
      <p:sp>
        <p:nvSpPr>
          <p:cNvPr id="3" name="Text Placeholder 2">
            <a:extLst>
              <a:ext uri="{FF2B5EF4-FFF2-40B4-BE49-F238E27FC236}">
                <a16:creationId xmlns:a16="http://schemas.microsoft.com/office/drawing/2014/main" id="{92A8CBFE-43BA-0432-0BDD-78918429B1EC}"/>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Why do we need complete streets?</a:t>
            </a:r>
          </a:p>
        </p:txBody>
      </p:sp>
    </p:spTree>
    <p:extLst>
      <p:ext uri="{BB962C8B-B14F-4D97-AF65-F5344CB8AC3E}">
        <p14:creationId xmlns:p14="http://schemas.microsoft.com/office/powerpoint/2010/main" val="1518001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our children walking down street with backpacks.">
            <a:extLst>
              <a:ext uri="{FF2B5EF4-FFF2-40B4-BE49-F238E27FC236}">
                <a16:creationId xmlns:a16="http://schemas.microsoft.com/office/drawing/2014/main" id="{899402B5-CC0F-6583-8779-0683284F58AD}"/>
              </a:ext>
            </a:extLst>
          </p:cNvPr>
          <p:cNvPicPr>
            <a:picLocks noGrp="1" noChangeAspect="1"/>
          </p:cNvPicPr>
          <p:nvPr>
            <p:ph type="pic" idx="1"/>
          </p:nvPr>
        </p:nvPicPr>
        <p:blipFill>
          <a:blip r:embed="rId3"/>
          <a:srcRect l="19547" r="19547"/>
          <a:stretch>
            <a:fillRect/>
          </a:stretch>
        </p:blipFill>
        <p:spPr/>
      </p:pic>
      <p:sp>
        <p:nvSpPr>
          <p:cNvPr id="3" name="Content Placeholder 2">
            <a:extLst>
              <a:ext uri="{FF2B5EF4-FFF2-40B4-BE49-F238E27FC236}">
                <a16:creationId xmlns:a16="http://schemas.microsoft.com/office/drawing/2014/main" id="{76C79C11-EC41-159A-E7B4-4E8F371FB0FD}"/>
              </a:ext>
            </a:extLst>
          </p:cNvPr>
          <p:cNvSpPr>
            <a:spLocks noGrp="1"/>
          </p:cNvSpPr>
          <p:nvPr>
            <p:ph type="title" idx="4294967295"/>
          </p:nvPr>
        </p:nvSpPr>
        <p:spPr>
          <a:xfrm>
            <a:off x="5107708" y="1123268"/>
            <a:ext cx="6503918" cy="31188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Half of all kids walked or biked to school in 1969. Now it’s less than 15 percent, but that number is going back up thanks to the rise of Safe Routes to Schools programs. </a:t>
            </a:r>
          </a:p>
        </p:txBody>
      </p:sp>
      <p:sp>
        <p:nvSpPr>
          <p:cNvPr id="4" name="Text Placeholder 3">
            <a:extLst>
              <a:ext uri="{FF2B5EF4-FFF2-40B4-BE49-F238E27FC236}">
                <a16:creationId xmlns:a16="http://schemas.microsoft.com/office/drawing/2014/main" id="{28F0BAE0-C417-9ED9-CB68-84725C94CA44}"/>
              </a:ext>
            </a:extLst>
          </p:cNvPr>
          <p:cNvSpPr>
            <a:spLocks noGrp="1"/>
          </p:cNvSpPr>
          <p:nvPr>
            <p:ph type="body" idx="13"/>
          </p:nvPr>
        </p:nvSpPr>
        <p:spPr/>
        <p:txBody>
          <a:bodyPr/>
          <a:lstStyle/>
          <a:p>
            <a:r>
              <a:rPr lang="en-US" dirty="0"/>
              <a:t>Safe Routes to Schools</a:t>
            </a:r>
          </a:p>
        </p:txBody>
      </p:sp>
    </p:spTree>
    <p:extLst>
      <p:ext uri="{BB962C8B-B14F-4D97-AF65-F5344CB8AC3E}">
        <p14:creationId xmlns:p14="http://schemas.microsoft.com/office/powerpoint/2010/main" val="162290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790A07-B0DC-B15F-4043-23F9CE12A6E8}"/>
              </a:ext>
            </a:extLst>
          </p:cNvPr>
          <p:cNvSpPr>
            <a:spLocks noGrp="1"/>
          </p:cNvSpPr>
          <p:nvPr>
            <p:ph sz="half" idx="11"/>
          </p:nvPr>
        </p:nvSpPr>
        <p:spPr>
          <a:xfrm>
            <a:off x="876822" y="1123269"/>
            <a:ext cx="10734804" cy="4035720"/>
          </a:xfrm>
        </p:spPr>
        <p:txBody>
          <a:bodyPr/>
          <a:lstStyle/>
          <a:p>
            <a:pPr marL="285750" indent="-285750">
              <a:buFont typeface="Arial" panose="020B0604020202020204" pitchFamily="34" charset="0"/>
              <a:buChar char="•"/>
            </a:pPr>
            <a:r>
              <a:rPr lang="en-US" sz="2000" dirty="0"/>
              <a:t>Increased walking and biking to school.</a:t>
            </a:r>
          </a:p>
          <a:p>
            <a:pPr marL="285750" indent="-285750">
              <a:buFont typeface="Arial" panose="020B0604020202020204" pitchFamily="34" charset="0"/>
              <a:buChar char="•"/>
            </a:pPr>
            <a:r>
              <a:rPr lang="en-US" sz="2000" dirty="0"/>
              <a:t>Safer students.</a:t>
            </a:r>
          </a:p>
          <a:p>
            <a:pPr marL="285750" indent="-285750">
              <a:buFont typeface="Arial" panose="020B0604020202020204" pitchFamily="34" charset="0"/>
              <a:buChar char="•"/>
            </a:pPr>
            <a:r>
              <a:rPr lang="en-US" sz="2000" dirty="0"/>
              <a:t>Lower transportation costs for school districts and families.</a:t>
            </a:r>
          </a:p>
          <a:p>
            <a:pPr marL="285750" indent="-285750">
              <a:buFont typeface="Arial" panose="020B0604020202020204" pitchFamily="34" charset="0"/>
              <a:buChar char="•"/>
            </a:pPr>
            <a:r>
              <a:rPr lang="en-US" sz="2000" dirty="0"/>
              <a:t>Reduced student absences and tardiness. </a:t>
            </a:r>
          </a:p>
          <a:p>
            <a:pPr marL="285750" indent="-285750">
              <a:buFont typeface="Arial" panose="020B0604020202020204" pitchFamily="34" charset="0"/>
              <a:buChar char="•"/>
            </a:pPr>
            <a:r>
              <a:rPr lang="en-US" sz="2000" dirty="0"/>
              <a:t>Reduced traffic congestion.</a:t>
            </a:r>
          </a:p>
          <a:p>
            <a:pPr marL="285750" indent="-285750">
              <a:buFont typeface="Arial" panose="020B0604020202020204" pitchFamily="34" charset="0"/>
              <a:buChar char="•"/>
            </a:pPr>
            <a:r>
              <a:rPr lang="en-US" sz="2000" dirty="0"/>
              <a:t>Healthier students.</a:t>
            </a:r>
          </a:p>
          <a:p>
            <a:pPr marL="285750" indent="-285750">
              <a:buFont typeface="Arial" panose="020B0604020202020204" pitchFamily="34" charset="0"/>
              <a:buChar char="•"/>
            </a:pPr>
            <a:r>
              <a:rPr lang="en-US" sz="2000" dirty="0"/>
              <a:t>Improved academic performance.</a:t>
            </a:r>
          </a:p>
          <a:p>
            <a:pPr marL="285750" indent="-285750">
              <a:buFont typeface="Arial" panose="020B0604020202020204" pitchFamily="34" charset="0"/>
              <a:buChar char="•"/>
            </a:pPr>
            <a:r>
              <a:rPr lang="en-US" sz="2000" dirty="0"/>
              <a:t>Clean air and fewer asthma attacks.</a:t>
            </a:r>
          </a:p>
        </p:txBody>
      </p:sp>
      <p:sp>
        <p:nvSpPr>
          <p:cNvPr id="3" name="Text Placeholder 2">
            <a:extLst>
              <a:ext uri="{FF2B5EF4-FFF2-40B4-BE49-F238E27FC236}">
                <a16:creationId xmlns:a16="http://schemas.microsoft.com/office/drawing/2014/main" id="{310892AC-2CC2-C703-7D49-0CFF68D9D828}"/>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Safe Routes to School, cont. </a:t>
            </a:r>
          </a:p>
        </p:txBody>
      </p:sp>
    </p:spTree>
    <p:extLst>
      <p:ext uri="{BB962C8B-B14F-4D97-AF65-F5344CB8AC3E}">
        <p14:creationId xmlns:p14="http://schemas.microsoft.com/office/powerpoint/2010/main" val="2150784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F64720-4A81-7D5B-99E5-3A893D75A262}"/>
              </a:ext>
              <a:ext uri="{C183D7F6-B498-43B3-948B-1728B52AA6E4}">
                <adec:decorative xmlns:adec="http://schemas.microsoft.com/office/drawing/2017/decorative" val="1"/>
              </a:ext>
            </a:extLst>
          </p:cNvPr>
          <p:cNvSpPr>
            <a:spLocks noGrp="1"/>
          </p:cNvSpPr>
          <p:nvPr>
            <p:ph sz="half" idx="11"/>
          </p:nvPr>
        </p:nvSpPr>
        <p:spPr>
          <a:xfrm>
            <a:off x="876822" y="1857048"/>
            <a:ext cx="10734804" cy="1991314"/>
          </a:xfrm>
        </p:spPr>
        <p:txBody>
          <a:bodyPr/>
          <a:lstStyle/>
          <a:p>
            <a:pPr marL="342900" marR="0" lvl="0" indent="-342900">
              <a:lnSpc>
                <a:spcPct val="107000"/>
              </a:lnSpc>
              <a:spcAft>
                <a:spcPts val="800"/>
              </a:spcAft>
              <a:buFont typeface="+mj-lt"/>
              <a:buAutoNum type="arabicPeriod"/>
              <a:tabLst>
                <a:tab pos="457200" algn="l"/>
              </a:tabLst>
            </a:pPr>
            <a:r>
              <a:rPr lang="en-US" sz="1800" kern="0" dirty="0">
                <a:effectLst/>
                <a:cs typeface="Times New Roman" panose="02020603050405020304" pitchFamily="18" charset="0"/>
              </a:rPr>
              <a:t>Understand the concept of walkability and its importance for health and community vitality.</a:t>
            </a:r>
            <a:endParaRPr lang="en-US" sz="1800" kern="100" dirty="0">
              <a:effectLst/>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800" kern="0" dirty="0">
                <a:effectLst/>
                <a:cs typeface="Times New Roman" panose="02020603050405020304" pitchFamily="18" charset="0"/>
              </a:rPr>
              <a:t>Assess the walkability of their community using specific criteria.</a:t>
            </a:r>
            <a:endParaRPr lang="en-US" sz="1800" kern="100" dirty="0">
              <a:effectLst/>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800" kern="0" dirty="0">
                <a:effectLst/>
                <a:cs typeface="Times New Roman" panose="02020603050405020304" pitchFamily="18" charset="0"/>
              </a:rPr>
              <a:t>Identify areas for improvement and propose actionable steps to enhance walkability.</a:t>
            </a:r>
            <a:endParaRPr lang="en-US" sz="1800" kern="100" dirty="0">
              <a:effectLst/>
              <a:cs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B1B74ACF-9607-9D0E-9EA8-CDEA94F0BB05}"/>
              </a:ext>
            </a:extLst>
          </p:cNvPr>
          <p:cNvSpPr>
            <a:spLocks noGrp="1"/>
          </p:cNvSpPr>
          <p:nvPr>
            <p:ph type="body" idx="1"/>
          </p:nvPr>
        </p:nvSpPr>
        <p:spPr>
          <a:xfrm>
            <a:off x="567847" y="1328697"/>
            <a:ext cx="10515600" cy="341632"/>
          </a:xfrm>
        </p:spPr>
        <p:txBody>
          <a:bodyPr/>
          <a:lstStyle/>
          <a:p>
            <a:r>
              <a:rPr lang="en-US" sz="1800" kern="0" dirty="0">
                <a:effectLst/>
                <a:latin typeface="Times New Roman" panose="02020603050405020304" pitchFamily="18" charset="0"/>
                <a:ea typeface="Times New Roman" panose="02020603050405020304" pitchFamily="18" charset="0"/>
              </a:rPr>
              <a:t>By the end of the lesson, participants will:</a:t>
            </a:r>
            <a:endParaRPr lang="en-US" dirty="0"/>
          </a:p>
        </p:txBody>
      </p:sp>
      <p:sp>
        <p:nvSpPr>
          <p:cNvPr id="4" name="Title 3">
            <a:extLst>
              <a:ext uri="{FF2B5EF4-FFF2-40B4-BE49-F238E27FC236}">
                <a16:creationId xmlns:a16="http://schemas.microsoft.com/office/drawing/2014/main" id="{FF964EC0-3994-9A01-8041-03C36918A540}"/>
              </a:ext>
            </a:extLst>
          </p:cNvPr>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3468310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F014E6-3B29-8CF0-A152-7E8767201539}"/>
              </a:ext>
            </a:extLst>
          </p:cNvPr>
          <p:cNvSpPr>
            <a:spLocks noGrp="1"/>
          </p:cNvSpPr>
          <p:nvPr>
            <p:ph sz="half" idx="10"/>
          </p:nvPr>
        </p:nvSpPr>
        <p:spPr>
          <a:xfrm>
            <a:off x="876822" y="1123268"/>
            <a:ext cx="10734804" cy="4859664"/>
          </a:xfrm>
        </p:spPr>
        <p:txBody>
          <a:bodyPr/>
          <a:lstStyle/>
          <a:p>
            <a:r>
              <a:rPr lang="en-US" dirty="0" err="1"/>
              <a:t>Planetizen</a:t>
            </a:r>
            <a:r>
              <a:rPr lang="en-US" dirty="0"/>
              <a:t>. (2025). What is walkability? </a:t>
            </a:r>
            <a:r>
              <a:rPr lang="en-US" dirty="0">
                <a:hlinkClick r:id="rId2"/>
              </a:rPr>
              <a:t>https://www.planetizen.com/definition/walkability#:~:text=Walkability%20refers%20to%20the%20ability,strategy%20for%20fighting%20climate%20change</a:t>
            </a:r>
            <a:r>
              <a:rPr lang="en-US" dirty="0"/>
              <a:t>.</a:t>
            </a:r>
          </a:p>
          <a:p>
            <a:r>
              <a:rPr lang="en-US" dirty="0"/>
              <a:t>National Oceanic and Atmospheric Administration. (2024). Element 4: Create walkable communities with physical and visual access to and along waterfront for public use. </a:t>
            </a:r>
            <a:r>
              <a:rPr lang="en-US" dirty="0">
                <a:hlinkClick r:id="rId3"/>
              </a:rPr>
              <a:t>https://coastalsmartgrowth.noaa.gov/elements/walkable.html#:~:text=Walkable%20communities%20locate%20a%20mix,and%20walk%20to%20their%20destination</a:t>
            </a:r>
            <a:r>
              <a:rPr lang="en-US" dirty="0"/>
              <a:t>.</a:t>
            </a:r>
          </a:p>
          <a:p>
            <a:r>
              <a:rPr lang="en-US" dirty="0"/>
              <a:t>Smart Growth America. (2025). Complete Streets. </a:t>
            </a:r>
            <a:r>
              <a:rPr lang="en-US" dirty="0">
                <a:hlinkClick r:id="rId4"/>
              </a:rPr>
              <a:t>https://smartgrowthamerica.org/what-are-complete-streets/</a:t>
            </a:r>
            <a:endParaRPr lang="en-US" dirty="0"/>
          </a:p>
          <a:p>
            <a:r>
              <a:rPr lang="en-US" dirty="0"/>
              <a:t>Safe Routes. (2025). </a:t>
            </a:r>
            <a:r>
              <a:rPr lang="en-US" dirty="0">
                <a:hlinkClick r:id="rId5"/>
              </a:rPr>
              <a:t>https://www.saferoutesinfo.org/</a:t>
            </a:r>
            <a:endParaRPr lang="en-US" dirty="0"/>
          </a:p>
          <a:p>
            <a:endParaRPr lang="en-US" dirty="0"/>
          </a:p>
          <a:p>
            <a:endParaRPr lang="en-US" dirty="0"/>
          </a:p>
        </p:txBody>
      </p:sp>
      <p:sp>
        <p:nvSpPr>
          <p:cNvPr id="3" name="Text Placeholder 2">
            <a:extLst>
              <a:ext uri="{FF2B5EF4-FFF2-40B4-BE49-F238E27FC236}">
                <a16:creationId xmlns:a16="http://schemas.microsoft.com/office/drawing/2014/main" id="{867ED260-9FE5-B2CC-06D0-B46F776A8129}"/>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References</a:t>
            </a:r>
          </a:p>
        </p:txBody>
      </p:sp>
    </p:spTree>
    <p:extLst>
      <p:ext uri="{BB962C8B-B14F-4D97-AF65-F5344CB8AC3E}">
        <p14:creationId xmlns:p14="http://schemas.microsoft.com/office/powerpoint/2010/main" val="2418946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A28D76-AF4D-7548-9057-80EF63C66C01}"/>
              </a:ext>
            </a:extLst>
          </p:cNvPr>
          <p:cNvSpPr>
            <a:spLocks noGrp="1"/>
          </p:cNvSpPr>
          <p:nvPr>
            <p:ph sz="half" idx="10"/>
          </p:nvPr>
        </p:nvSpPr>
        <p:spPr>
          <a:xfrm>
            <a:off x="571500" y="2297313"/>
            <a:ext cx="10734804" cy="2308324"/>
          </a:xfrm>
        </p:spPr>
        <p:txBody>
          <a:bodyPr/>
          <a:lstStyle/>
          <a:p>
            <a:r>
              <a:rPr lang="en-US" b="1" dirty="0"/>
              <a:t>O | </a:t>
            </a:r>
            <a:r>
              <a:rPr lang="en-US" dirty="0"/>
              <a:t>580.255.0510</a:t>
            </a:r>
          </a:p>
          <a:p>
            <a:r>
              <a:rPr lang="en-US" b="1" dirty="0"/>
              <a:t>C | </a:t>
            </a:r>
            <a:r>
              <a:rPr lang="en-US" dirty="0"/>
              <a:t>405.532.3909</a:t>
            </a:r>
          </a:p>
          <a:p>
            <a:r>
              <a:rPr lang="en-US" b="1" dirty="0"/>
              <a:t>E | </a:t>
            </a:r>
            <a:r>
              <a:rPr lang="en-US" dirty="0"/>
              <a:t>megan.monteith@okstate.edu</a:t>
            </a:r>
          </a:p>
          <a:p>
            <a:r>
              <a:rPr lang="en-US" dirty="0"/>
              <a:t>2002 S 13</a:t>
            </a:r>
            <a:r>
              <a:rPr lang="en-US" baseline="30000" dirty="0"/>
              <a:t>th</a:t>
            </a:r>
            <a:r>
              <a:rPr lang="en-US" dirty="0"/>
              <a:t> St</a:t>
            </a:r>
          </a:p>
          <a:p>
            <a:r>
              <a:rPr lang="en-US" dirty="0"/>
              <a:t>Duncan, OK</a:t>
            </a:r>
          </a:p>
          <a:p>
            <a:endParaRPr lang="en-US" dirty="0">
              <a:solidFill>
                <a:schemeClr val="accent6"/>
              </a:solidFill>
            </a:endParaRPr>
          </a:p>
        </p:txBody>
      </p:sp>
      <p:sp>
        <p:nvSpPr>
          <p:cNvPr id="4" name="Text Placeholder 3">
            <a:extLst>
              <a:ext uri="{FF2B5EF4-FFF2-40B4-BE49-F238E27FC236}">
                <a16:creationId xmlns:a16="http://schemas.microsoft.com/office/drawing/2014/main" id="{CC3F99A7-CD72-5546-998B-C6FCE509A01E}"/>
              </a:ext>
            </a:extLst>
          </p:cNvPr>
          <p:cNvSpPr>
            <a:spLocks noGrp="1"/>
          </p:cNvSpPr>
          <p:nvPr>
            <p:ph type="body" idx="1"/>
          </p:nvPr>
        </p:nvSpPr>
        <p:spPr>
          <a:xfrm>
            <a:off x="579136" y="1500447"/>
            <a:ext cx="10515600" cy="424732"/>
          </a:xfrm>
        </p:spPr>
        <p:txBody>
          <a:bodyPr/>
          <a:lstStyle/>
          <a:p>
            <a:r>
              <a:rPr lang="en-US" sz="2400" dirty="0"/>
              <a:t>West District, South Area FCS Area Specialist in Health Disparities</a:t>
            </a:r>
          </a:p>
        </p:txBody>
      </p:sp>
      <p:sp>
        <p:nvSpPr>
          <p:cNvPr id="3" name="Title 2">
            <a:extLst>
              <a:ext uri="{FF2B5EF4-FFF2-40B4-BE49-F238E27FC236}">
                <a16:creationId xmlns:a16="http://schemas.microsoft.com/office/drawing/2014/main" id="{DA68A9C1-9AC8-FE4B-9266-F2C25CEA501B}"/>
              </a:ext>
            </a:extLst>
          </p:cNvPr>
          <p:cNvSpPr>
            <a:spLocks noGrp="1"/>
          </p:cNvSpPr>
          <p:nvPr>
            <p:ph type="title"/>
          </p:nvPr>
        </p:nvSpPr>
        <p:spPr/>
        <p:txBody>
          <a:bodyPr/>
          <a:lstStyle/>
          <a:p>
            <a:r>
              <a:rPr lang="en-US" dirty="0"/>
              <a:t>Megan Monteith, DrPH</a:t>
            </a:r>
          </a:p>
        </p:txBody>
      </p:sp>
    </p:spTree>
    <p:extLst>
      <p:ext uri="{BB962C8B-B14F-4D97-AF65-F5344CB8AC3E}">
        <p14:creationId xmlns:p14="http://schemas.microsoft.com/office/powerpoint/2010/main" val="153321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78BD82-C345-442C-ADD4-01064960AFDE}"/>
              </a:ext>
            </a:extLst>
          </p:cNvPr>
          <p:cNvSpPr>
            <a:spLocks noGrp="1"/>
          </p:cNvSpPr>
          <p:nvPr>
            <p:ph type="title" idx="4294967295"/>
          </p:nvPr>
        </p:nvSpPr>
        <p:spPr>
          <a:xfrm>
            <a:off x="838200" y="-1325563"/>
            <a:ext cx="10515600" cy="1325563"/>
          </a:xfrm>
          <a:prstGeom prst="rect">
            <a:avLst/>
          </a:prstGeom>
        </p:spPr>
        <p:txBody>
          <a:bodyPr anchor="b"/>
          <a:lstStyle/>
          <a:p>
            <a:r>
              <a:rPr lang="en-US" dirty="0"/>
              <a:t>Non-Discrimination Statement</a:t>
            </a:r>
          </a:p>
        </p:txBody>
      </p:sp>
    </p:spTree>
    <p:extLst>
      <p:ext uri="{BB962C8B-B14F-4D97-AF65-F5344CB8AC3E}">
        <p14:creationId xmlns:p14="http://schemas.microsoft.com/office/powerpoint/2010/main" val="3017079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6DE393-C5CC-5C4E-92D6-770C13710DAA}"/>
              </a:ext>
            </a:extLst>
          </p:cNvPr>
          <p:cNvSpPr>
            <a:spLocks noGrp="1"/>
          </p:cNvSpPr>
          <p:nvPr>
            <p:ph type="title"/>
          </p:nvPr>
        </p:nvSpPr>
        <p:spPr/>
        <p:txBody>
          <a:bodyPr/>
          <a:lstStyle/>
          <a:p>
            <a:r>
              <a:rPr lang="en-US" dirty="0"/>
              <a:t>Walkability</a:t>
            </a:r>
          </a:p>
        </p:txBody>
      </p:sp>
    </p:spTree>
    <p:extLst>
      <p:ext uri="{BB962C8B-B14F-4D97-AF65-F5344CB8AC3E}">
        <p14:creationId xmlns:p14="http://schemas.microsoft.com/office/powerpoint/2010/main" val="2303339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6E2F92-F1EA-0827-749C-B0D2AB643B83}"/>
              </a:ext>
              <a:ext uri="{C183D7F6-B498-43B3-948B-1728B52AA6E4}">
                <adec:decorative xmlns:adec="http://schemas.microsoft.com/office/drawing/2017/decorative" val="0"/>
              </a:ext>
            </a:extLst>
          </p:cNvPr>
          <p:cNvSpPr>
            <a:spLocks noGrp="1"/>
          </p:cNvSpPr>
          <p:nvPr>
            <p:ph sz="half" idx="11"/>
          </p:nvPr>
        </p:nvSpPr>
        <p:spPr>
          <a:xfrm>
            <a:off x="876822" y="1857048"/>
            <a:ext cx="10734804" cy="4805162"/>
          </a:xfrm>
        </p:spPr>
        <p:txBody>
          <a:bodyPr/>
          <a:lstStyle/>
          <a:p>
            <a:pPr marL="342900" marR="0" lvl="0" indent="-342900">
              <a:buSzPts val="1000"/>
              <a:buFont typeface="Symbol" panose="05050102010706020507" pitchFamily="18" charset="2"/>
              <a:buChar char=""/>
              <a:tabLst>
                <a:tab pos="457200" algn="l"/>
              </a:tabLst>
            </a:pPr>
            <a:r>
              <a:rPr lang="en-US" sz="2000" dirty="0">
                <a:effectLst/>
                <a:cs typeface="Times New Roman" panose="02020603050405020304" pitchFamily="18" charset="0"/>
              </a:rPr>
              <a:t>Walkability can be defined as (1) the degree to which pedestrians feel safe and able to walk in their community, or (2) The degree to which the built or natural environment enables the mobility of pedestrians. </a:t>
            </a:r>
          </a:p>
          <a:p>
            <a:pPr marL="342900" marR="0" lvl="0" indent="-342900">
              <a:buSzPts val="1000"/>
              <a:buFont typeface="Symbol" panose="05050102010706020507" pitchFamily="18" charset="2"/>
              <a:buChar char=""/>
              <a:tabLst>
                <a:tab pos="457200" algn="l"/>
              </a:tabLst>
            </a:pPr>
            <a:r>
              <a:rPr lang="en-US" sz="2000" dirty="0">
                <a:effectLst/>
                <a:cs typeface="Times New Roman" panose="02020603050405020304" pitchFamily="18" charset="0"/>
              </a:rPr>
              <a:t>Whether one wants to walk in a community depends on many factors, such as social norms, perceived safety, personal habits, proximity of desired points to visit, and other factors. Pedestrians could be on foot, in wheelchairs, bicycles, skateboards, and they could be pushing strollers or assisting someone who is mobility challenged. Walkability thus is also influenced by curb cuts, stairs, or other obstacles.</a:t>
            </a:r>
          </a:p>
          <a:p>
            <a:pPr marL="342900" indent="-342900">
              <a:buSzPts val="1000"/>
              <a:buFont typeface="Symbol" panose="05050102010706020507" pitchFamily="18" charset="2"/>
              <a:buChar char=""/>
              <a:tabLst>
                <a:tab pos="457200" algn="l"/>
              </a:tabLst>
            </a:pPr>
            <a:r>
              <a:rPr lang="en-US" sz="2000" dirty="0">
                <a:cs typeface="Times New Roman" panose="02020603050405020304" pitchFamily="18" charset="0"/>
              </a:rPr>
              <a:t>How easy it is to walk to services and amenities in a city.</a:t>
            </a:r>
          </a:p>
          <a:p>
            <a:pPr marL="342900" marR="0" lvl="0" indent="-342900">
              <a:buSzPts val="1000"/>
              <a:buFont typeface="Symbol" panose="05050102010706020507" pitchFamily="18" charset="2"/>
              <a:buChar char=""/>
              <a:tabLst>
                <a:tab pos="457200" algn="l"/>
              </a:tabLst>
            </a:pPr>
            <a:endParaRPr lang="en-US" sz="2000" dirty="0">
              <a:effectLst/>
            </a:endParaRPr>
          </a:p>
          <a:p>
            <a:endParaRPr lang="en-US" sz="2000" dirty="0"/>
          </a:p>
        </p:txBody>
      </p:sp>
      <p:sp>
        <p:nvSpPr>
          <p:cNvPr id="4" name="Title 3">
            <a:extLst>
              <a:ext uri="{FF2B5EF4-FFF2-40B4-BE49-F238E27FC236}">
                <a16:creationId xmlns:a16="http://schemas.microsoft.com/office/drawing/2014/main" id="{1532FE87-8B43-969B-564D-FB9FCA7493C1}"/>
              </a:ext>
            </a:extLst>
          </p:cNvPr>
          <p:cNvSpPr>
            <a:spLocks noGrp="1"/>
          </p:cNvSpPr>
          <p:nvPr>
            <p:ph type="title"/>
          </p:nvPr>
        </p:nvSpPr>
        <p:spPr/>
        <p:txBody>
          <a:bodyPr/>
          <a:lstStyle/>
          <a:p>
            <a:r>
              <a:rPr lang="en-US" dirty="0"/>
              <a:t>What is Walkability?</a:t>
            </a:r>
          </a:p>
        </p:txBody>
      </p:sp>
    </p:spTree>
    <p:extLst>
      <p:ext uri="{BB962C8B-B14F-4D97-AF65-F5344CB8AC3E}">
        <p14:creationId xmlns:p14="http://schemas.microsoft.com/office/powerpoint/2010/main" val="3314995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A pe">
            <a:hlinkClick r:id="" action="ppaction://media"/>
            <a:extLst>
              <a:ext uri="{FF2B5EF4-FFF2-40B4-BE49-F238E27FC236}">
                <a16:creationId xmlns:a16="http://schemas.microsoft.com/office/drawing/2014/main" id="{D81638A0-9424-4954-0C77-D8CC4B53FC81}"/>
              </a:ext>
            </a:extLst>
          </p:cNvPr>
          <p:cNvPicPr>
            <a:picLocks noGrp="1" noRot="1" noChangeAspect="1"/>
          </p:cNvPicPr>
          <p:nvPr>
            <p:ph sz="half" idx="11"/>
            <a:videoFile r:link="rId1"/>
          </p:nvPr>
        </p:nvPicPr>
        <p:blipFill>
          <a:blip r:embed="rId4"/>
          <a:stretch>
            <a:fillRect/>
          </a:stretch>
        </p:blipFill>
        <p:spPr>
          <a:xfrm>
            <a:off x="2172809" y="1019649"/>
            <a:ext cx="7305675" cy="4127500"/>
          </a:xfrm>
          <a:prstGeom prst="rect">
            <a:avLst/>
          </a:prstGeom>
        </p:spPr>
      </p:pic>
      <p:sp>
        <p:nvSpPr>
          <p:cNvPr id="3" name="Text Placeholder 2">
            <a:extLst>
              <a:ext uri="{FF2B5EF4-FFF2-40B4-BE49-F238E27FC236}">
                <a16:creationId xmlns:a16="http://schemas.microsoft.com/office/drawing/2014/main" id="{235D3D6E-BC78-AEE0-ED8E-8676BFEB4BFF}"/>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Walkability 101</a:t>
            </a:r>
          </a:p>
        </p:txBody>
      </p:sp>
    </p:spTree>
    <p:extLst>
      <p:ext uri="{BB962C8B-B14F-4D97-AF65-F5344CB8AC3E}">
        <p14:creationId xmlns:p14="http://schemas.microsoft.com/office/powerpoint/2010/main" val="51498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urple sign that says &quot;Children everywhere slow down, take care&quot;.">
            <a:extLst>
              <a:ext uri="{FF2B5EF4-FFF2-40B4-BE49-F238E27FC236}">
                <a16:creationId xmlns:a16="http://schemas.microsoft.com/office/drawing/2014/main" id="{3990103F-DC33-467E-64C0-823DA96E1A7B}"/>
              </a:ext>
            </a:extLst>
          </p:cNvPr>
          <p:cNvPicPr>
            <a:picLocks noGrp="1" noChangeAspect="1"/>
          </p:cNvPicPr>
          <p:nvPr>
            <p:ph type="pic" idx="15"/>
          </p:nvPr>
        </p:nvPicPr>
        <p:blipFill>
          <a:blip r:embed="rId3"/>
          <a:srcRect t="13012" b="13012"/>
          <a:stretch/>
        </p:blipFill>
        <p:spPr/>
      </p:pic>
      <p:pic>
        <p:nvPicPr>
          <p:cNvPr id="9" name="Picture Placeholder 8" descr="A sidewalk next to a bed of green grass.">
            <a:extLst>
              <a:ext uri="{FF2B5EF4-FFF2-40B4-BE49-F238E27FC236}">
                <a16:creationId xmlns:a16="http://schemas.microsoft.com/office/drawing/2014/main" id="{8F261B60-B27F-D880-DE67-591FEFCE6D4D}"/>
              </a:ext>
            </a:extLst>
          </p:cNvPr>
          <p:cNvPicPr>
            <a:picLocks noGrp="1" noChangeAspect="1"/>
          </p:cNvPicPr>
          <p:nvPr>
            <p:ph type="pic" idx="13"/>
          </p:nvPr>
        </p:nvPicPr>
        <p:blipFill>
          <a:blip r:embed="rId4"/>
          <a:srcRect t="13661" b="13661"/>
          <a:stretch/>
        </p:blipFill>
        <p:spPr/>
      </p:pic>
      <p:pic>
        <p:nvPicPr>
          <p:cNvPr id="7" name="Picture Placeholder 6" descr="A woman crossing a crosswalk with her dog on a leash.">
            <a:extLst>
              <a:ext uri="{FF2B5EF4-FFF2-40B4-BE49-F238E27FC236}">
                <a16:creationId xmlns:a16="http://schemas.microsoft.com/office/drawing/2014/main" id="{FDF602F7-E8E6-3C96-683B-DDEF4996FC34}"/>
              </a:ext>
            </a:extLst>
          </p:cNvPr>
          <p:cNvPicPr>
            <a:picLocks noGrp="1" noChangeAspect="1"/>
          </p:cNvPicPr>
          <p:nvPr>
            <p:ph type="pic" idx="1"/>
          </p:nvPr>
        </p:nvPicPr>
        <p:blipFill>
          <a:blip r:embed="rId5"/>
          <a:srcRect t="6375" b="6375"/>
          <a:stretch/>
        </p:blipFill>
        <p:spPr/>
      </p:pic>
      <p:sp>
        <p:nvSpPr>
          <p:cNvPr id="5" name="Text Placeholder 4">
            <a:extLst>
              <a:ext uri="{FF2B5EF4-FFF2-40B4-BE49-F238E27FC236}">
                <a16:creationId xmlns:a16="http://schemas.microsoft.com/office/drawing/2014/main" id="{85C783C3-96D7-66A1-3C4D-511C616E2EC7}"/>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What does “walkable community” mean to you?</a:t>
            </a:r>
          </a:p>
        </p:txBody>
      </p:sp>
    </p:spTree>
    <p:extLst>
      <p:ext uri="{BB962C8B-B14F-4D97-AF65-F5344CB8AC3E}">
        <p14:creationId xmlns:p14="http://schemas.microsoft.com/office/powerpoint/2010/main" val="3310536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an and two children walking across a crosswalk outdoors.">
            <a:extLst>
              <a:ext uri="{FF2B5EF4-FFF2-40B4-BE49-F238E27FC236}">
                <a16:creationId xmlns:a16="http://schemas.microsoft.com/office/drawing/2014/main" id="{6FB16EA3-EF37-0828-6CB3-6A721DCA8CB7}"/>
              </a:ext>
            </a:extLst>
          </p:cNvPr>
          <p:cNvPicPr>
            <a:picLocks noGrp="1" noChangeAspect="1"/>
          </p:cNvPicPr>
          <p:nvPr>
            <p:ph type="pic" idx="1"/>
          </p:nvPr>
        </p:nvPicPr>
        <p:blipFill>
          <a:blip r:embed="rId3"/>
          <a:srcRect l="16860" r="16860"/>
          <a:stretch/>
        </p:blipFill>
        <p:spPr/>
      </p:pic>
      <p:sp>
        <p:nvSpPr>
          <p:cNvPr id="3" name="Content Placeholder 2">
            <a:extLst>
              <a:ext uri="{FF2B5EF4-FFF2-40B4-BE49-F238E27FC236}">
                <a16:creationId xmlns:a16="http://schemas.microsoft.com/office/drawing/2014/main" id="{A8AC39C0-81BD-2665-ECF9-E1583602036A}"/>
              </a:ext>
            </a:extLst>
          </p:cNvPr>
          <p:cNvSpPr>
            <a:spLocks noGrp="1"/>
          </p:cNvSpPr>
          <p:nvPr>
            <p:ph sz="half" idx="10"/>
          </p:nvPr>
        </p:nvSpPr>
        <p:spPr>
          <a:xfrm>
            <a:off x="5107708" y="1123268"/>
            <a:ext cx="6503918" cy="1358705"/>
          </a:xfrm>
        </p:spPr>
        <p:txBody>
          <a:bodyPr/>
          <a:lstStyle/>
          <a:p>
            <a:pPr marL="342900" indent="-342900">
              <a:buAutoNum type="arabicPeriod"/>
            </a:pPr>
            <a:r>
              <a:rPr lang="en-US" dirty="0"/>
              <a:t>Health Benefits</a:t>
            </a:r>
          </a:p>
          <a:p>
            <a:pPr marL="342900" indent="-342900">
              <a:buAutoNum type="arabicPeriod"/>
            </a:pPr>
            <a:r>
              <a:rPr lang="en-US" dirty="0"/>
              <a:t>Environmental Impact</a:t>
            </a:r>
          </a:p>
          <a:p>
            <a:pPr marL="342900" indent="-342900">
              <a:buAutoNum type="arabicPeriod"/>
            </a:pPr>
            <a:r>
              <a:rPr lang="en-US" dirty="0"/>
              <a:t>Economic and Social Benefits</a:t>
            </a:r>
          </a:p>
        </p:txBody>
      </p:sp>
      <p:sp>
        <p:nvSpPr>
          <p:cNvPr id="4" name="Text Placeholder 3">
            <a:extLst>
              <a:ext uri="{FF2B5EF4-FFF2-40B4-BE49-F238E27FC236}">
                <a16:creationId xmlns:a16="http://schemas.microsoft.com/office/drawing/2014/main" id="{0CE7812A-55E1-BA1B-3709-38BBF36D5C58}"/>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The Importance of Walkability</a:t>
            </a:r>
          </a:p>
        </p:txBody>
      </p:sp>
    </p:spTree>
    <p:extLst>
      <p:ext uri="{BB962C8B-B14F-4D97-AF65-F5344CB8AC3E}">
        <p14:creationId xmlns:p14="http://schemas.microsoft.com/office/powerpoint/2010/main" val="1741924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1C654-D28B-843D-3B16-0AB352AE13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B97C62-2885-1E76-1042-A4570D373E2A}"/>
              </a:ext>
            </a:extLst>
          </p:cNvPr>
          <p:cNvSpPr>
            <a:spLocks noGrp="1"/>
          </p:cNvSpPr>
          <p:nvPr>
            <p:ph type="title"/>
          </p:nvPr>
        </p:nvSpPr>
        <p:spPr/>
        <p:txBody>
          <a:bodyPr/>
          <a:lstStyle/>
          <a:p>
            <a:r>
              <a:rPr lang="en-US"/>
              <a:t>Walkability Checklist</a:t>
            </a:r>
            <a:endParaRPr lang="en-US" dirty="0"/>
          </a:p>
        </p:txBody>
      </p:sp>
    </p:spTree>
    <p:extLst>
      <p:ext uri="{BB962C8B-B14F-4D97-AF65-F5344CB8AC3E}">
        <p14:creationId xmlns:p14="http://schemas.microsoft.com/office/powerpoint/2010/main" val="3028715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BA1EF5-EEAD-E79C-D9DA-8A801E76FFD7}"/>
              </a:ext>
            </a:extLst>
          </p:cNvPr>
          <p:cNvSpPr>
            <a:spLocks noGrp="1"/>
          </p:cNvSpPr>
          <p:nvPr>
            <p:ph sz="half" idx="10"/>
          </p:nvPr>
        </p:nvSpPr>
        <p:spPr>
          <a:xfrm>
            <a:off x="876822" y="1123268"/>
            <a:ext cx="10734804" cy="1833194"/>
          </a:xfrm>
        </p:spPr>
        <p:txBody>
          <a:bodyPr/>
          <a:lstStyle/>
          <a:p>
            <a:r>
              <a:rPr lang="en-US" dirty="0"/>
              <a:t>Walkability is based on the idea that a 30-minute walk is a reasonable distance.</a:t>
            </a:r>
          </a:p>
          <a:p>
            <a:r>
              <a:rPr lang="en-US" dirty="0"/>
              <a:t>Walkable neighborhoods have a mix of uses, like shops, homes, and schools, close together.</a:t>
            </a:r>
          </a:p>
          <a:p>
            <a:r>
              <a:rPr lang="en-US" dirty="0"/>
              <a:t>Walkable neighborhoods have sidewalks, crosswalks and  bike lanes.</a:t>
            </a:r>
          </a:p>
          <a:p>
            <a:r>
              <a:rPr lang="en-US" dirty="0"/>
              <a:t>Walkable neighborhoods have parking that encourages people to walk. </a:t>
            </a:r>
          </a:p>
        </p:txBody>
      </p:sp>
      <p:sp>
        <p:nvSpPr>
          <p:cNvPr id="3" name="Text Placeholder 2">
            <a:extLst>
              <a:ext uri="{FF2B5EF4-FFF2-40B4-BE49-F238E27FC236}">
                <a16:creationId xmlns:a16="http://schemas.microsoft.com/office/drawing/2014/main" id="{70E18436-ECEC-2FD6-4408-921F4EDA59D5}"/>
              </a:ext>
            </a:extLst>
          </p:cNvPr>
          <p:cNvSpPr>
            <a:spLocks noGrp="1"/>
          </p:cNvSpPr>
          <p:nvPr>
            <p:ph type="title" idx="4294967295"/>
          </p:nvPr>
        </p:nvSpPr>
        <p:spPr>
          <a:xfrm>
            <a:off x="567847" y="594917"/>
            <a:ext cx="10515600" cy="424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3666A"/>
                </a:solidFill>
                <a:effectLst/>
                <a:uLnTx/>
                <a:uFillTx/>
                <a:latin typeface="Roboto" panose="02000000000000000000" pitchFamily="2" charset="0"/>
                <a:ea typeface="Roboto" panose="02000000000000000000" pitchFamily="2" charset="0"/>
                <a:cs typeface="+mn-cs"/>
              </a:rPr>
              <a:t>How is Walkability Measured?</a:t>
            </a:r>
          </a:p>
        </p:txBody>
      </p:sp>
    </p:spTree>
    <p:extLst>
      <p:ext uri="{BB962C8B-B14F-4D97-AF65-F5344CB8AC3E}">
        <p14:creationId xmlns:p14="http://schemas.microsoft.com/office/powerpoint/2010/main" val="1314063395"/>
      </p:ext>
    </p:extLst>
  </p:cSld>
  <p:clrMapOvr>
    <a:masterClrMapping/>
  </p:clrMapOvr>
</p:sld>
</file>

<file path=ppt/theme/theme1.xml><?xml version="1.0" encoding="utf-8"?>
<a:theme xmlns:a="http://schemas.openxmlformats.org/drawingml/2006/main" name="OSU Extension Them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 Point Template 2" id="{E7567C99-B98E-8A4B-A530-2F9B1CC5B8CF}" vid="{F10C8240-B11D-874B-8064-C9F59BD846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C088CB853DA34AB18DC067F7DF00D6" ma:contentTypeVersion="14" ma:contentTypeDescription="Create a new document." ma:contentTypeScope="" ma:versionID="a283622afc7b0dc5e42b5cc15e1c0f93">
  <xsd:schema xmlns:xsd="http://www.w3.org/2001/XMLSchema" xmlns:xs="http://www.w3.org/2001/XMLSchema" xmlns:p="http://schemas.microsoft.com/office/2006/metadata/properties" xmlns:ns2="c3999f6a-277a-4406-80a3-1c94f17cea73" xmlns:ns3="9f2c0ffc-5293-4e9e-90d2-66d2b22e5f10" targetNamespace="http://schemas.microsoft.com/office/2006/metadata/properties" ma:root="true" ma:fieldsID="376031d4be9bbe889f90e7e3c68df54c" ns2:_="" ns3:_="">
    <xsd:import namespace="c3999f6a-277a-4406-80a3-1c94f17cea73"/>
    <xsd:import namespace="9f2c0ffc-5293-4e9e-90d2-66d2b22e5f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999f6a-277a-4406-80a3-1c94f17cea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bce5ee-ca9a-4d2a-a8e0-de52926351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2c0ffc-5293-4e9e-90d2-66d2b22e5f1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77d98b6-8fef-4416-9ac5-4940cd72e8cd}" ma:internalName="TaxCatchAll" ma:showField="CatchAllData" ma:web="9f2c0ffc-5293-4e9e-90d2-66d2b22e5f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2c0ffc-5293-4e9e-90d2-66d2b22e5f10" xsi:nil="true"/>
    <lcf76f155ced4ddcb4097134ff3c332f xmlns="c3999f6a-277a-4406-80a3-1c94f17cea7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04A1362-C038-4BAA-B874-DF50579DE8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999f6a-277a-4406-80a3-1c94f17cea73"/>
    <ds:schemaRef ds:uri="9f2c0ffc-5293-4e9e-90d2-66d2b22e5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4BFC0E-809B-4F95-B436-0FC803D1F2CF}">
  <ds:schemaRefs>
    <ds:schemaRef ds:uri="http://schemas.microsoft.com/sharepoint/v3/contenttype/forms"/>
  </ds:schemaRefs>
</ds:datastoreItem>
</file>

<file path=customXml/itemProps3.xml><?xml version="1.0" encoding="utf-8"?>
<ds:datastoreItem xmlns:ds="http://schemas.openxmlformats.org/officeDocument/2006/customXml" ds:itemID="{25A39F03-62D1-457A-B57B-03EEB64A5E61}">
  <ds:schemaRefs>
    <ds:schemaRef ds:uri="http://schemas.microsoft.com/office/2006/metadata/properties"/>
    <ds:schemaRef ds:uri="http://schemas.microsoft.com/office/infopath/2007/PartnerControls"/>
    <ds:schemaRef ds:uri="9f2c0ffc-5293-4e9e-90d2-66d2b22e5f10"/>
    <ds:schemaRef ds:uri="c3999f6a-277a-4406-80a3-1c94f17cea73"/>
  </ds:schemaRefs>
</ds:datastoreItem>
</file>

<file path=docProps/app.xml><?xml version="1.0" encoding="utf-8"?>
<Properties xmlns="http://schemas.openxmlformats.org/officeDocument/2006/extended-properties" xmlns:vt="http://schemas.openxmlformats.org/officeDocument/2006/docPropsVTypes">
  <Template>Office Theme</Template>
  <TotalTime>41085</TotalTime>
  <Words>2016</Words>
  <Application>Microsoft Office PowerPoint</Application>
  <PresentationFormat>Widescreen</PresentationFormat>
  <Paragraphs>112</Paragraphs>
  <Slides>22</Slides>
  <Notes>7</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Rubik</vt:lpstr>
      <vt:lpstr>Lato</vt:lpstr>
      <vt:lpstr>news-gothic-std</vt:lpstr>
      <vt:lpstr>Symbol</vt:lpstr>
      <vt:lpstr>Fjalla One</vt:lpstr>
      <vt:lpstr>Calibri</vt:lpstr>
      <vt:lpstr>Times New Roman</vt:lpstr>
      <vt:lpstr>goudy-old-style</vt:lpstr>
      <vt:lpstr>Roboto</vt:lpstr>
      <vt:lpstr>Aptos</vt:lpstr>
      <vt:lpstr>Courier New</vt:lpstr>
      <vt:lpstr>OSU Extension Theme 2</vt:lpstr>
      <vt:lpstr>How Walkable is Your Community?</vt:lpstr>
      <vt:lpstr>Objectives</vt:lpstr>
      <vt:lpstr>Walkability</vt:lpstr>
      <vt:lpstr>What is Walkability?</vt:lpstr>
      <vt:lpstr>Walkability 101</vt:lpstr>
      <vt:lpstr>What does “walkable community” mean to you?</vt:lpstr>
      <vt:lpstr>The Importance of Walkability</vt:lpstr>
      <vt:lpstr>Walkability Checklist</vt:lpstr>
      <vt:lpstr>How is Walkability Measured?</vt:lpstr>
      <vt:lpstr>Walkability Audit</vt:lpstr>
      <vt:lpstr>Walkability Audit part 2</vt:lpstr>
      <vt:lpstr>Walkability Audit part 3</vt:lpstr>
      <vt:lpstr>Improving Walkability</vt:lpstr>
      <vt:lpstr>Walk and Roll to School Day</vt:lpstr>
      <vt:lpstr>Complete streets principles take into account the needs of all road users – pedestrians, bicyclists, transit users, children, the disabled and elderly, not just motorists. </vt:lpstr>
      <vt:lpstr>Complete Street Policy Adoption</vt:lpstr>
      <vt:lpstr>Why do we need complete streets?</vt:lpstr>
      <vt:lpstr>Half of all kids walked or biked to school in 1969. Now it’s less than 15 percent, but that number is going back up thanks to the rise of Safe Routes to Schools programs. </vt:lpstr>
      <vt:lpstr>Safe Routes to School, cont. </vt:lpstr>
      <vt:lpstr>References</vt:lpstr>
      <vt:lpstr>Megan Monteith, DrPH</vt:lpstr>
      <vt:lpstr>Non-Discrimination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Hiner, Gayle</dc:creator>
  <cp:lastModifiedBy>Head, Aliana Head</cp:lastModifiedBy>
  <cp:revision>32</cp:revision>
  <dcterms:created xsi:type="dcterms:W3CDTF">2019-10-16T20:23:14Z</dcterms:created>
  <dcterms:modified xsi:type="dcterms:W3CDTF">2025-06-24T15:37:10Z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0x01010024C088CB853DA34AB18DC067F7DF00D6</vt:lpwstr>
  </property>
</Properties>
</file>