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0" autoAdjust="0"/>
    <p:restoredTop sz="86382" autoAdjust="0"/>
  </p:normalViewPr>
  <p:slideViewPr>
    <p:cSldViewPr snapToGrid="0" snapToObjects="1">
      <p:cViewPr varScale="1">
        <p:scale>
          <a:sx n="79" d="100"/>
          <a:sy n="79" d="100"/>
        </p:scale>
        <p:origin x="72" y="2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974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C8A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3D6B58"/>
          </a:solidFill>
          <a:ln w="12700">
            <a:solidFill>
              <a:srgbClr val="3D6B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200" dirty="0">
                <a:solidFill>
                  <a:srgbClr val="C4DDD5"/>
                </a:solidFill>
              </a:rPr>
              <a:t>OKLAHOMA COOPERATIVE EXTENSION SERVICE  |  OHCE LEADER LESSON 2026</a:t>
            </a:r>
            <a:endParaRPr lang="en-US" sz="10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548640" y="1051560"/>
            <a:ext cx="8046720" cy="7772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Relax your way to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2C9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blood pressure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4DDD5"/>
                </a:solidFill>
              </a:rPr>
              <a:t>The science of stress, relaxation, and your heart</a:t>
            </a:r>
            <a:endParaRPr lang="en-US" sz="16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7280" y="3383280"/>
            <a:ext cx="548640" cy="548640"/>
          </a:xfrm>
          <a:prstGeom prst="ellipse">
            <a:avLst/>
          </a:prstGeom>
          <a:solidFill>
            <a:srgbClr val="F2C9B5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397764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4DDD5"/>
                </a:solidFill>
              </a:rPr>
              <a:t>Deep breathing</a:t>
            </a:r>
            <a:endParaRPr lang="en-US" sz="11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49040" y="3383280"/>
            <a:ext cx="548640" cy="548640"/>
          </a:xfrm>
          <a:prstGeom prst="ellipse">
            <a:avLst/>
          </a:prstGeom>
          <a:solidFill>
            <a:srgbClr val="F2C9B5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83280" y="397764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4DDD5"/>
                </a:solidFill>
              </a:rPr>
              <a:t>Calming music</a:t>
            </a:r>
            <a:endParaRPr lang="en-US" sz="11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0" y="3383280"/>
            <a:ext cx="548640" cy="548640"/>
          </a:xfrm>
          <a:prstGeom prst="ellipse">
            <a:avLst/>
          </a:prstGeom>
          <a:solidFill>
            <a:srgbClr val="F2C9B5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035040" y="397764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4DDD5"/>
                </a:solidFill>
              </a:rPr>
              <a:t>Your daily reset</a:t>
            </a:r>
            <a:endParaRPr lang="en-US" sz="11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3D6B58"/>
          </a:solidFill>
          <a:ln w="12700">
            <a:solidFill>
              <a:srgbClr val="3D6B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4480560"/>
            <a:ext cx="8412480" cy="6629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C4DDD5"/>
                </a:solidFill>
              </a:rPr>
              <a:t>15-MINUTE PRESENTATION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256032"/>
            <a:ext cx="8229600" cy="457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C3E35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Citations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35"/>
                </a:solidFill>
              </a:rPr>
              <a:t>Balban, M. Y., et al. (2023). Brief structured respiration practices enhance mood and reduce physiological arousal. Cell Reports Medicine, 4(1), 100895.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35"/>
                </a:solidFill>
              </a:rPr>
              <a:t>Bentley, T. G. K., et al. (2023). Mindful breathing as an effective technique in the management of hypertension. Frontiers in Physiology, 14, 1339873. PMC10844494.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35"/>
                </a:solidFill>
              </a:rPr>
              <a:t>Jones, D. W., et al. (2025). 2025 AHA/ACC Guideline for the Prevention, Detection, Evaluation and Management of High Blood Pressure in Adults. Circulation. doi: 10.1161/CIR.0000000000001356.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35"/>
                </a:solidFill>
              </a:rPr>
              <a:t>Meda, S., et al. (2024). Assessment of musical interventions and its effect on blood pressure among United States populations. Frontiers in Cardiovascular Medicine, 11, 1405455.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35"/>
                </a:solidFill>
              </a:rPr>
              <a:t>Nakayama, N., et al. (2019). Clinical significance of stress-related increase in blood pressure. Hypertension Research, 42, 1597–1609.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57200" y="402336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35"/>
                </a:solidFill>
              </a:rPr>
              <a:t>Spruill, T. M. (2010). Chronic psychosocial stress and hypertension. Current Hypertension Reports, 12(1), 10–16. PMC3694268.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The music playing when you walked in?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It was already starting to lower your blood pressure.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6B7B72"/>
                </a:solidFill>
              </a:rPr>
              <a:t>Your nervous system has two modes — and you can learn to use them on purpose.</a:t>
            </a:r>
            <a:endParaRPr lang="en-US" sz="1400" b="1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057400"/>
            <a:ext cx="3840480" cy="2468880"/>
          </a:xfrm>
          <a:prstGeom prst="rect">
            <a:avLst/>
          </a:prstGeom>
          <a:solidFill>
            <a:srgbClr val="FFF0EC"/>
          </a:solidFill>
          <a:ln w="12700">
            <a:solidFill>
              <a:srgbClr val="D4845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057400"/>
            <a:ext cx="3840480" cy="502920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205740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kern="0" spc="100" dirty="0">
                <a:solidFill>
                  <a:srgbClr val="FFFFFF"/>
                </a:solidFill>
              </a:rPr>
              <a:t>GAS PEDAL  ⚡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65760" y="26060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845A"/>
                </a:solidFill>
              </a:rPr>
              <a:t>SYMPATHETIC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16536" y="2971800"/>
            <a:ext cx="3306824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C3E35"/>
                </a:solidFill>
              </a:rPr>
              <a:t>Fight or flight
</a:t>
            </a:r>
            <a:r>
              <a:rPr lang="en-US" sz="1600" dirty="0">
                <a:solidFill>
                  <a:srgbClr val="2C3E35"/>
                </a:solidFill>
              </a:rPr>
              <a:t>Stress hormones surge
Heart rate climbs
Blood pressure </a:t>
            </a:r>
          </a:p>
          <a:p>
            <a:pPr marL="0" indent="0" algn="l">
              <a:buNone/>
            </a:pPr>
            <a:r>
              <a:rPr lang="en-US" sz="1600" b="1" dirty="0">
                <a:solidFill>
                  <a:srgbClr val="D4845A"/>
                </a:solidFill>
              </a:rPr>
              <a:t>GOES UP</a:t>
            </a:r>
            <a:endParaRPr lang="en-US" sz="16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2057400"/>
            <a:ext cx="3840480" cy="2468880"/>
          </a:xfrm>
          <a:prstGeom prst="rect">
            <a:avLst/>
          </a:prstGeom>
          <a:solidFill>
            <a:srgbClr val="EEF6F2"/>
          </a:solidFill>
          <a:ln w="12700">
            <a:solidFill>
              <a:srgbClr val="5C8A7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2057400"/>
            <a:ext cx="3840480" cy="50292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251960" y="3017520"/>
            <a:ext cx="640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5C8A78"/>
                </a:solidFill>
              </a:rPr>
              <a:t>TODAY'S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5C8A78"/>
                </a:solidFill>
              </a:rPr>
              <a:t>GOAL →</a:t>
            </a:r>
            <a:endParaRPr lang="en-US" sz="900" dirty="0"/>
          </a:p>
        </p:txBody>
      </p:sp>
      <p:pic>
        <p:nvPicPr>
          <p:cNvPr id="18" name="Picture 17" descr="A green car.">
            <a:extLst>
              <a:ext uri="{FF2B5EF4-FFF2-40B4-BE49-F238E27FC236}">
                <a16:creationId xmlns:a16="http://schemas.microsoft.com/office/drawing/2014/main" id="{AD09D3BB-7C01-4785-9E3C-8CE3A41FF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553" y="3481251"/>
            <a:ext cx="1188823" cy="1188823"/>
          </a:xfrm>
          <a:prstGeom prst="rect">
            <a:avLst/>
          </a:prstGeom>
        </p:spPr>
      </p:pic>
      <p:sp>
        <p:nvSpPr>
          <p:cNvPr id="13" name="Text 11"/>
          <p:cNvSpPr/>
          <p:nvPr/>
        </p:nvSpPr>
        <p:spPr>
          <a:xfrm>
            <a:off x="4937760" y="205740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kern="0" spc="100" dirty="0">
                <a:solidFill>
                  <a:srgbClr val="FFFFFF"/>
                </a:solidFill>
              </a:rPr>
              <a:t>BRAKE PEDAL  🌿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937760" y="26060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5C8A78"/>
                </a:solidFill>
              </a:rPr>
              <a:t>PARASYMPATHETIC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120640" y="29718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C3E35"/>
                </a:solidFill>
              </a:rPr>
              <a:t>Rest and digest
</a:t>
            </a:r>
            <a:r>
              <a:rPr lang="en-US" sz="1600" dirty="0">
                <a:solidFill>
                  <a:srgbClr val="2C3E35"/>
                </a:solidFill>
              </a:rPr>
              <a:t>Stress hormones drop
Heart rate slows
Blood pressure </a:t>
            </a:r>
          </a:p>
          <a:p>
            <a:pPr marL="0" indent="0" algn="l">
              <a:buNone/>
            </a:pPr>
            <a:r>
              <a:rPr lang="en-US" sz="1600" b="1" dirty="0">
                <a:solidFill>
                  <a:srgbClr val="5C8A78"/>
                </a:solidFill>
              </a:rPr>
              <a:t>GOES DOWN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6B7B72"/>
                </a:solidFill>
              </a:rPr>
              <a:t>Most of us are driving with our foot on the gas all day, every day.</a:t>
            </a:r>
            <a:endParaRPr lang="en-US" sz="1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2C3E35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is chronic stress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960120"/>
            <a:ext cx="3657600" cy="347472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51560"/>
            <a:ext cx="34747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When stress is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constant, BP stays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elevated even at rest</a:t>
            </a:r>
            <a:r>
              <a:rPr lang="en-US" sz="1300" dirty="0">
                <a:solidFill>
                  <a:srgbClr val="FFFFFF"/>
                </a:solidFill>
              </a:rPr>
              <a:t>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FFFFF"/>
                </a:solidFill>
              </a:rPr>
              <a:t>10–17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48640" y="301752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4DDD5"/>
                </a:solidFill>
              </a:rPr>
              <a:t>mmHg rise</a:t>
            </a:r>
            <a:endParaRPr lang="en-US" sz="1600" b="1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C4DDD5"/>
                </a:solidFill>
              </a:rPr>
              <a:t>from chronic stress</a:t>
            </a:r>
            <a:endParaRPr lang="en-US" sz="1600" b="1" dirty="0"/>
          </a:p>
        </p:txBody>
      </p:sp>
      <p:sp>
        <p:nvSpPr>
          <p:cNvPr id="8" name="Text 6"/>
          <p:cNvSpPr/>
          <p:nvPr/>
        </p:nvSpPr>
        <p:spPr>
          <a:xfrm>
            <a:off x="548640" y="38404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i="1" dirty="0">
                <a:solidFill>
                  <a:srgbClr val="C4DDD5"/>
                </a:solidFill>
              </a:rPr>
              <a:t>Nakayama et al. (2018)</a:t>
            </a:r>
            <a:endParaRPr lang="en-US" sz="1050" b="1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0" y="960120"/>
            <a:ext cx="42976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0" y="960120"/>
            <a:ext cx="109728" cy="1051560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0" y="102412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C8A78"/>
                </a:solidFill>
              </a:rPr>
              <a:t>Why it matters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63440" y="1289304"/>
            <a:ext cx="4023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35"/>
                </a:solidFill>
              </a:rPr>
              <a:t>Many BP medications target the same 10–15 mmHg range. Relaxation isn't a "nice to have;” it's physiologically meaningful.</a:t>
            </a:r>
            <a:endParaRPr lang="en-US" sz="12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0" y="2121408"/>
            <a:ext cx="42976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0" y="2121408"/>
            <a:ext cx="109728" cy="1051560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663440" y="218541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C8A78"/>
                </a:solidFill>
              </a:rPr>
              <a:t>The indirect path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2450592"/>
            <a:ext cx="4023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35"/>
                </a:solidFill>
              </a:rPr>
              <a:t>Stress also raises BP through behaviors: poor sleep, less movement, more comfort food, more alcohol.</a:t>
            </a:r>
            <a:endParaRPr lang="en-US" sz="1200" dirty="0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0" y="3282696"/>
            <a:ext cx="42976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0" y="3282696"/>
            <a:ext cx="109728" cy="1051560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663440" y="334670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C8A78"/>
                </a:solidFill>
              </a:rPr>
              <a:t>The good news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663440" y="3611880"/>
            <a:ext cx="4023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35"/>
                </a:solidFill>
              </a:rPr>
              <a:t>Consistent relaxation practice can help the nervous system reset; and the benefits add up over time.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5C8A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3D6B58"/>
          </a:solidFill>
          <a:ln w="12700">
            <a:solidFill>
              <a:srgbClr val="3D6B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Today you’ll learn three simple tools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4DDD5"/>
                </a:solidFill>
              </a:rPr>
              <a:t>Each one activates your parasympathetic “brake system” on purpose.</a:t>
            </a:r>
            <a:endParaRPr lang="en-US" sz="16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" y="1463040"/>
            <a:ext cx="2651760" cy="3291840"/>
          </a:xfrm>
          <a:prstGeom prst="rect">
            <a:avLst/>
          </a:prstGeom>
          <a:solidFill>
            <a:srgbClr val="3D6B58"/>
          </a:solidFill>
          <a:ln w="12700">
            <a:solidFill>
              <a:srgbClr val="4A7D6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1600" y="1600200"/>
            <a:ext cx="731520" cy="731520"/>
          </a:xfrm>
          <a:prstGeom prst="ellipse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371600" y="1600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11480" y="242316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Deep breathing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11480" y="28346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4DDD5"/>
                </a:solidFill>
              </a:rPr>
              <a:t>Box breathing &amp; 4-7-8</a:t>
            </a:r>
            <a:endParaRPr lang="en-US" sz="12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" y="3246120"/>
            <a:ext cx="2286000" cy="777240"/>
          </a:xfrm>
          <a:prstGeom prst="rect">
            <a:avLst/>
          </a:prstGeom>
          <a:solidFill>
            <a:srgbClr val="4A7D6A"/>
          </a:solidFill>
          <a:ln w="12700">
            <a:solidFill>
              <a:srgbClr val="4A7D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32461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4DDD5"/>
                </a:solidFill>
              </a:rPr>
              <a:t>3–7 mmHg reduction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C4DDD5"/>
                </a:solidFill>
              </a:rPr>
              <a:t>with regular practice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11480" y="41605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2C9B5"/>
                </a:solidFill>
              </a:rPr>
              <a:t>2 minutes/day</a:t>
            </a:r>
            <a:endParaRPr lang="en-US" sz="14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91840" y="1463040"/>
            <a:ext cx="2651760" cy="3291840"/>
          </a:xfrm>
          <a:prstGeom prst="rect">
            <a:avLst/>
          </a:prstGeom>
          <a:solidFill>
            <a:srgbClr val="3D6B58"/>
          </a:solidFill>
          <a:ln w="12700">
            <a:solidFill>
              <a:srgbClr val="4A7D6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51960" y="1600200"/>
            <a:ext cx="731520" cy="731520"/>
          </a:xfrm>
          <a:prstGeom prst="ellipse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251960" y="1600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291840" y="242316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Calming music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291840" y="28346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4DDD5"/>
                </a:solidFill>
              </a:rPr>
              <a:t>Build a chill playlist</a:t>
            </a:r>
            <a:endParaRPr lang="en-US" sz="1200" dirty="0"/>
          </a:p>
        </p:txBody>
      </p:sp>
      <p:sp>
        <p:nvSpPr>
          <p:cNvPr id="18" name="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4720" y="3246120"/>
            <a:ext cx="2286000" cy="777240"/>
          </a:xfrm>
          <a:prstGeom prst="rect">
            <a:avLst/>
          </a:prstGeom>
          <a:solidFill>
            <a:srgbClr val="4A7D6A"/>
          </a:solidFill>
          <a:ln w="12700">
            <a:solidFill>
              <a:srgbClr val="4A7D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474720" y="32461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4DDD5"/>
                </a:solidFill>
              </a:rPr>
              <a:t>~5 mmHg reduction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C4DDD5"/>
                </a:solidFill>
              </a:rPr>
              <a:t>at 60–80 BPM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291840" y="41605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2C9B5"/>
                </a:solidFill>
              </a:rPr>
              <a:t>20 minutes/day</a:t>
            </a:r>
            <a:endParaRPr lang="en-US" sz="1400" dirty="0"/>
          </a:p>
        </p:txBody>
      </p:sp>
      <p:sp>
        <p:nvSpPr>
          <p:cNvPr id="21" name="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2200" y="1463040"/>
            <a:ext cx="2651760" cy="3291840"/>
          </a:xfrm>
          <a:prstGeom prst="rect">
            <a:avLst/>
          </a:prstGeom>
          <a:solidFill>
            <a:srgbClr val="3D6B58"/>
          </a:solidFill>
          <a:ln w="12700">
            <a:solidFill>
              <a:srgbClr val="4A7D6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2320" y="1600200"/>
            <a:ext cx="731520" cy="731520"/>
          </a:xfrm>
          <a:prstGeom prst="ellipse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132320" y="1600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172200" y="242316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Daily reset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172200" y="283464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4DDD5"/>
                </a:solidFill>
              </a:rPr>
              <a:t>Breathing + movement</a:t>
            </a:r>
            <a:endParaRPr lang="en-US" sz="1200" dirty="0"/>
          </a:p>
        </p:txBody>
      </p:sp>
      <p:sp>
        <p:nvSpPr>
          <p:cNvPr id="26" name="Shape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55080" y="3177540"/>
            <a:ext cx="2286000" cy="777240"/>
          </a:xfrm>
          <a:prstGeom prst="rect">
            <a:avLst/>
          </a:prstGeom>
          <a:solidFill>
            <a:srgbClr val="4A7D6A"/>
          </a:solidFill>
          <a:ln w="12700">
            <a:solidFill>
              <a:srgbClr val="4A7D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355080" y="324612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4DDD5"/>
                </a:solidFill>
              </a:rPr>
              <a:t>Habits compound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C4DDD5"/>
                </a:solidFill>
              </a:rPr>
              <a:t>over days &amp; weeks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172200" y="41605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2C9B5"/>
                </a:solidFill>
              </a:rPr>
              <a:t>5 minutes/day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kern="0" spc="200" dirty="0">
                <a:solidFill>
                  <a:srgbClr val="5C8A78"/>
                </a:solidFill>
              </a:rPr>
              <a:t>TOOL #1  ·  DEEP BREATHING</a:t>
            </a:r>
            <a:endParaRPr lang="en-US" sz="10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2C3E35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Your body’s express lane to calm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9728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97280"/>
            <a:ext cx="4114800" cy="457200"/>
          </a:xfrm>
          <a:prstGeom prst="rect">
            <a:avLst/>
          </a:prstGeom>
          <a:solidFill>
            <a:srgbClr val="84B59F"/>
          </a:solidFill>
          <a:ln w="12700">
            <a:solidFill>
              <a:srgbClr val="84B59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09728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The </a:t>
            </a:r>
            <a:r>
              <a:rPr lang="en-US" sz="1200" b="1" dirty="0" err="1">
                <a:solidFill>
                  <a:srgbClr val="FFFFFF"/>
                </a:solidFill>
              </a:rPr>
              <a:t>vagus</a:t>
            </a:r>
            <a:r>
              <a:rPr lang="en-US" sz="1200" b="1" dirty="0">
                <a:solidFill>
                  <a:srgbClr val="FFFFFF"/>
                </a:solidFill>
              </a:rPr>
              <a:t> nerve: the brake pedal</a:t>
            </a:r>
            <a:endParaRPr lang="en-US" sz="12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" y="1700784"/>
            <a:ext cx="201168" cy="201168"/>
          </a:xfrm>
          <a:prstGeom prst="ellipse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96112" y="1664208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35"/>
                </a:solidFill>
              </a:rPr>
              <a:t>Runs from your brainstem to your gut, a direct hotline between your brain and major organs</a:t>
            </a:r>
            <a:endParaRPr lang="en-US" sz="11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" y="2359152"/>
            <a:ext cx="201168" cy="201168"/>
          </a:xfrm>
          <a:prstGeom prst="ellipse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96112" y="2322576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35"/>
                </a:solidFill>
              </a:rPr>
              <a:t>When activated, it slows your heart, relaxes your blood vessels, and lowers blood pressure</a:t>
            </a:r>
            <a:endParaRPr lang="en-US" sz="11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" y="3017520"/>
            <a:ext cx="201168" cy="201168"/>
          </a:xfrm>
          <a:prstGeom prst="ellipse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96112" y="2980944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35"/>
                </a:solidFill>
              </a:rPr>
              <a:t>Slow, extended exhales are the most reliable way to activate it</a:t>
            </a:r>
            <a:endParaRPr lang="en-US" sz="1100" dirty="0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" y="3675888"/>
            <a:ext cx="201168" cy="201168"/>
          </a:xfrm>
          <a:prstGeom prst="ellipse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96112" y="3639312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35"/>
                </a:solidFill>
              </a:rPr>
              <a:t>Effects can start in just 4–6 slow breaths</a:t>
            </a:r>
            <a:endParaRPr lang="en-US" sz="11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6320" y="1097280"/>
            <a:ext cx="3840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6320" y="1097280"/>
            <a:ext cx="3840480" cy="45720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10972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When you breathe slowly...</a:t>
            </a:r>
            <a:endParaRPr lang="en-US" sz="1200" dirty="0"/>
          </a:p>
        </p:txBody>
      </p:sp>
      <p:sp>
        <p:nvSpPr>
          <p:cNvPr id="19" name="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1664208"/>
            <a:ext cx="329184" cy="329184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937760" y="166420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349240" y="166420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C8A78"/>
                </a:solidFill>
              </a:rPr>
              <a:t>Vagus nerve activates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349240" y="19202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72"/>
                </a:solidFill>
              </a:rPr>
              <a:t>Brain reads the extended exhale as a safety signal</a:t>
            </a:r>
            <a:endParaRPr lang="en-US" sz="1000" dirty="0"/>
          </a:p>
        </p:txBody>
      </p:sp>
      <p:sp>
        <p:nvSpPr>
          <p:cNvPr id="23" name="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2377440"/>
            <a:ext cx="329184" cy="329184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37760" y="237744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349240" y="237744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C8A78"/>
                </a:solidFill>
              </a:rPr>
              <a:t>Stress hormones drop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349240" y="263347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72"/>
                </a:solidFill>
              </a:rPr>
              <a:t>Cortisol and adrenaline begin to recede</a:t>
            </a:r>
            <a:endParaRPr lang="en-US" sz="1000" dirty="0"/>
          </a:p>
        </p:txBody>
      </p:sp>
      <p:sp>
        <p:nvSpPr>
          <p:cNvPr id="27" name="Shap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3090672"/>
            <a:ext cx="329184" cy="329184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937760" y="309067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49240" y="309067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C8A78"/>
                </a:solidFill>
              </a:rPr>
              <a:t>Heart rate slows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349240" y="334670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72"/>
                </a:solidFill>
              </a:rPr>
              <a:t>Fewer beats per minute, less force</a:t>
            </a:r>
            <a:endParaRPr lang="en-US" sz="1000" dirty="0"/>
          </a:p>
        </p:txBody>
      </p:sp>
      <p:sp>
        <p:nvSpPr>
          <p:cNvPr id="31" name="Shap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3803904"/>
            <a:ext cx="329184" cy="329184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937760" y="3803904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49240" y="380390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C8A78"/>
                </a:solidFill>
              </a:rPr>
              <a:t>Blood vessels relax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349240" y="4059936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B72"/>
                </a:solidFill>
              </a:rPr>
              <a:t>Arteries widen, blood pressure drops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846320" y="452628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6B7B72"/>
                </a:solidFill>
              </a:rPr>
              <a:t>Bentley et al. (2023)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5C8A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3D6B58"/>
          </a:solidFill>
          <a:ln w="12700">
            <a:solidFill>
              <a:srgbClr val="3D6B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C4DDD5"/>
                </a:solidFill>
              </a:rPr>
              <a:t>LET'S PRACTICE BOX BREATHING</a:t>
            </a:r>
            <a:endParaRPr lang="en-US" sz="10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457200" y="411480"/>
            <a:ext cx="8229600" cy="457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Let’s do this all together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0" y="1417320"/>
            <a:ext cx="3657600" cy="2377440"/>
          </a:xfrm>
          <a:prstGeom prst="rect">
            <a:avLst/>
          </a:prstGeom>
          <a:solidFill>
            <a:srgbClr val="3D6B58"/>
          </a:solidFill>
          <a:ln w="12700">
            <a:solidFill>
              <a:srgbClr val="C4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77640" y="868680"/>
            <a:ext cx="1188720" cy="475488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977640" y="868680"/>
            <a:ext cx="1188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IN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4 counts</a:t>
            </a:r>
            <a:endParaRPr lang="en-US" sz="14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10528" y="2368296"/>
            <a:ext cx="1234440" cy="475488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10528" y="2368296"/>
            <a:ext cx="12344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HOLD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4 counts</a:t>
            </a:r>
            <a:endParaRPr lang="en-US" sz="14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77640" y="3867912"/>
            <a:ext cx="1188720" cy="475488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977640" y="3867912"/>
            <a:ext cx="1188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OUT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4 counts</a:t>
            </a:r>
            <a:endParaRPr lang="en-US" sz="14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99032" y="2368296"/>
            <a:ext cx="1234440" cy="475488"/>
          </a:xfrm>
          <a:prstGeom prst="rect">
            <a:avLst/>
          </a:prstGeom>
          <a:solidFill>
            <a:srgbClr val="D4845A"/>
          </a:solidFill>
          <a:ln w="12700">
            <a:solidFill>
              <a:srgbClr val="D4845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399032" y="2368296"/>
            <a:ext cx="12344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HOLD</a:t>
            </a:r>
            <a:endParaRPr lang="en-US" sz="14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4 counts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017520" y="224028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Repeat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4–6 times</a:t>
            </a:r>
            <a:endParaRPr lang="en-US" sz="1800" dirty="0"/>
          </a:p>
        </p:txBody>
      </p:sp>
      <p:sp>
        <p:nvSpPr>
          <p:cNvPr id="15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4572000"/>
            <a:ext cx="8412480" cy="411480"/>
          </a:xfrm>
          <a:prstGeom prst="rect">
            <a:avLst/>
          </a:prstGeom>
          <a:solidFill>
            <a:srgbClr val="3D6B58"/>
          </a:solidFill>
          <a:ln w="12700">
            <a:solidFill>
              <a:srgbClr val="3D6B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45720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C4DDD5"/>
                </a:solidFill>
              </a:rPr>
              <a:t>Free · No equipment · Works anytime · Takes less than 2 minutes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6451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4DDD5"/>
                </a:solidFill>
              </a:rPr>
              <a:t>Balban et al. (2023)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5C8A78"/>
                </a:solidFill>
              </a:rPr>
              <a:t>TOOL #2  ·  CALMING MUSIC</a:t>
            </a:r>
            <a:endParaRPr lang="en-US" sz="10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2C3E35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You’ve been self-medicating with music your whole life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B72"/>
                </a:solidFill>
              </a:rPr>
              <a:t>Science says: keep it up.</a:t>
            </a:r>
            <a:endParaRPr lang="en-US" sz="13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463040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463040"/>
            <a:ext cx="2651760" cy="109728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600200"/>
            <a:ext cx="2651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5C8A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 mmHg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365760" y="2267712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35"/>
                </a:solidFill>
              </a:rPr>
              <a:t>systolic reduction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3E35"/>
                </a:solidFill>
              </a:rPr>
              <a:t>with daily listening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88036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B7B72"/>
                </a:solidFill>
              </a:rPr>
              <a:t>Meda et al. (2024)</a:t>
            </a:r>
            <a:endParaRPr lang="en-US" sz="9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6120" y="1463040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6120" y="1463040"/>
            <a:ext cx="2651760" cy="109728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46120" y="1600200"/>
            <a:ext cx="2651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5C8A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60–80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246120" y="2267712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35"/>
                </a:solidFill>
              </a:rPr>
              <a:t>BPM is the sweet spot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3E35"/>
                </a:solidFill>
              </a:rPr>
              <a:t>for BP benefits</a:t>
            </a:r>
            <a:endParaRPr lang="en-US" sz="1100" dirty="0"/>
          </a:p>
        </p:txBody>
      </p:sp>
      <p:sp>
        <p:nvSpPr>
          <p:cNvPr id="15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463040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463040"/>
            <a:ext cx="2651760" cy="109728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26480" y="1600200"/>
            <a:ext cx="2651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5C8A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20–30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126480" y="2267712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35"/>
                </a:solidFill>
              </a:rPr>
              <a:t>minutes/day of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2C3E35"/>
                </a:solidFill>
              </a:rPr>
              <a:t>calm music is enough</a:t>
            </a:r>
            <a:endParaRPr lang="en-US" sz="1100" dirty="0"/>
          </a:p>
        </p:txBody>
      </p:sp>
      <p:sp>
        <p:nvSpPr>
          <p:cNvPr id="19" name="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429000"/>
            <a:ext cx="8412480" cy="1417320"/>
          </a:xfrm>
          <a:prstGeom prst="rect">
            <a:avLst/>
          </a:prstGeom>
          <a:solidFill>
            <a:srgbClr val="EEF6F2"/>
          </a:solidFill>
          <a:ln w="12700">
            <a:solidFill>
              <a:srgbClr val="C4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" y="349300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C8A78"/>
                </a:solidFill>
              </a:rPr>
              <a:t>Quick playlist starters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114800" y="349300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6B7B72"/>
                </a:solidFill>
              </a:rPr>
              <a:t>Look for: 60–80 BPM · minimal dynamics · no aggressive lyrics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" y="38862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35"/>
                </a:solidFill>
              </a:rPr>
              <a:t>♪  Classical: Bach, Debussy, Max Richter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709160" y="38862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35"/>
                </a:solidFill>
              </a:rPr>
              <a:t>♪  Slow jazz: Miles Davis (Kind of Blue), Norah Jones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02920" y="423367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35"/>
                </a:solidFill>
              </a:rPr>
              <a:t>♪  Ambient: Brian Eno, Moby (Long Ambients)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709160" y="423367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35"/>
                </a:solidFill>
              </a:rPr>
              <a:t>♪  Lo-fi: Lofi Girl (YouTube)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5C8A78"/>
                </a:solidFill>
              </a:rPr>
              <a:t>YOUR DAILY RESET</a:t>
            </a:r>
            <a:endParaRPr lang="en-US" sz="10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457200" y="438912"/>
            <a:ext cx="5029200" cy="5669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2C3E35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The 5-minute reset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7B72"/>
                </a:solidFill>
              </a:rPr>
              <a:t>Do it daily · Be consistent ·It adds up!</a:t>
            </a:r>
            <a:endParaRPr lang="en-US" sz="13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463040"/>
            <a:ext cx="5212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463040"/>
            <a:ext cx="1005840" cy="82296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463040"/>
            <a:ext cx="1005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0–2 min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63040" y="150876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35"/>
                </a:solidFill>
              </a:rPr>
              <a:t>💨 Deep breathing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463040" y="1847088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B72"/>
                </a:solidFill>
              </a:rPr>
              <a:t>Box breathing or 4-7-8 while your chill playlist plays</a:t>
            </a:r>
            <a:endParaRPr lang="en-US" sz="105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423160"/>
            <a:ext cx="5212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423160"/>
            <a:ext cx="1005840" cy="82296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2423160"/>
            <a:ext cx="1005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2–4 min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463040" y="24688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35"/>
                </a:solidFill>
              </a:rPr>
              <a:t>🙆 Gentle stretches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463040" y="2807208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B72"/>
                </a:solidFill>
              </a:rPr>
              <a:t>Neck rolls, shoulder shrugs, seated forward fold</a:t>
            </a:r>
            <a:endParaRPr lang="en-US" sz="105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383280"/>
            <a:ext cx="5212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383280"/>
            <a:ext cx="1005840" cy="82296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5760" y="3383280"/>
            <a:ext cx="1005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Always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463040" y="342900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3E35"/>
                </a:solidFill>
              </a:rPr>
              <a:t>🎵 Chill playlist + scent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463040" y="3767328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B72"/>
                </a:solidFill>
              </a:rPr>
              <a:t>Play in the background: let it do the work</a:t>
            </a:r>
            <a:endParaRPr lang="en-US" sz="1050" dirty="0"/>
          </a:p>
        </p:txBody>
      </p:sp>
      <p:sp>
        <p:nvSpPr>
          <p:cNvPr id="21" name="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4389120"/>
            <a:ext cx="5212080" cy="502920"/>
          </a:xfrm>
          <a:prstGeom prst="rect">
            <a:avLst/>
          </a:prstGeom>
          <a:solidFill>
            <a:srgbClr val="C4DDD5"/>
          </a:solidFill>
          <a:ln w="12700">
            <a:solidFill>
              <a:srgbClr val="C4DD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438912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2C3E35"/>
                </a:solidFill>
              </a:rPr>
              <a:t>Habit stack it: pair with morning coffee · after lunch · before bed</a:t>
            </a:r>
            <a:endParaRPr lang="en-US" sz="1100" dirty="0"/>
          </a:p>
        </p:txBody>
      </p:sp>
      <p:sp>
        <p:nvSpPr>
          <p:cNvPr id="23" name="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1325880"/>
            <a:ext cx="2834640" cy="3611880"/>
          </a:xfrm>
          <a:prstGeom prst="rect">
            <a:avLst/>
          </a:prstGeom>
          <a:solidFill>
            <a:srgbClr val="5C8A78"/>
          </a:solidFill>
          <a:ln w="12700">
            <a:solidFill>
              <a:srgbClr val="5C8A7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943600" y="141732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Your toolkit</a:t>
            </a:r>
            <a:endParaRPr lang="en-US" sz="1400" dirty="0"/>
          </a:p>
        </p:txBody>
      </p:sp>
      <p:sp>
        <p:nvSpPr>
          <p:cNvPr id="25" name="Shap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0760" y="1920240"/>
            <a:ext cx="2560320" cy="822960"/>
          </a:xfrm>
          <a:prstGeom prst="rect">
            <a:avLst/>
          </a:prstGeom>
          <a:solidFill>
            <a:srgbClr val="3D6B58"/>
          </a:solidFill>
          <a:ln w="12700">
            <a:solidFill>
              <a:srgbClr val="4A7D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080760" y="1956816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Deep breathing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080760" y="233172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4DDD5"/>
                </a:solidFill>
              </a:rPr>
              <a:t>Fastest-acting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4DDD5"/>
                </a:solidFill>
              </a:rPr>
              <a:t>3–7 mmHg</a:t>
            </a:r>
            <a:endParaRPr lang="en-US" sz="1000" dirty="0"/>
          </a:p>
        </p:txBody>
      </p:sp>
      <p:sp>
        <p:nvSpPr>
          <p:cNvPr id="28" name="Shape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0760" y="2880360"/>
            <a:ext cx="2560320" cy="822960"/>
          </a:xfrm>
          <a:prstGeom prst="rect">
            <a:avLst/>
          </a:prstGeom>
          <a:solidFill>
            <a:srgbClr val="3D6B58"/>
          </a:solidFill>
          <a:ln w="12700">
            <a:solidFill>
              <a:srgbClr val="4A7D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080760" y="2916936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Calming music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080760" y="32918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4DDD5"/>
                </a:solidFill>
              </a:rPr>
              <a:t>~5 mmHg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4DDD5"/>
                </a:solidFill>
              </a:rPr>
              <a:t>60–80 BPM</a:t>
            </a:r>
            <a:endParaRPr lang="en-US" sz="1000" dirty="0"/>
          </a:p>
        </p:txBody>
      </p:sp>
      <p:sp>
        <p:nvSpPr>
          <p:cNvPr id="31" name="Shap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0760" y="3840480"/>
            <a:ext cx="2560320" cy="822960"/>
          </a:xfrm>
          <a:prstGeom prst="rect">
            <a:avLst/>
          </a:prstGeom>
          <a:solidFill>
            <a:srgbClr val="3D6B58"/>
          </a:solidFill>
          <a:ln w="12700">
            <a:solidFill>
              <a:srgbClr val="4A7D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080760" y="3877056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Daily reset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080760" y="425196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4DDD5"/>
                </a:solidFill>
              </a:rPr>
              <a:t>Habits compound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4DDD5"/>
                </a:solidFill>
              </a:rPr>
              <a:t>over time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5C8A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3D6B58"/>
          </a:solidFill>
          <a:ln w="12700">
            <a:solidFill>
              <a:srgbClr val="3D6B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Take a breath.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914400" y="123444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4DDD5"/>
                </a:solidFill>
              </a:rPr>
              <a:t>Notice how you feel right now compared to when you walked in.</a:t>
            </a:r>
            <a:endParaRPr lang="en-US" sz="16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1600" y="1874520"/>
            <a:ext cx="6400800" cy="1188720"/>
          </a:xfrm>
          <a:prstGeom prst="rect">
            <a:avLst/>
          </a:prstGeom>
          <a:solidFill>
            <a:srgbClr val="3D6B58"/>
          </a:solidFill>
          <a:ln w="12700">
            <a:solidFill>
              <a:srgbClr val="C4DDD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371600" y="1874520"/>
            <a:ext cx="6400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That's not a placebo, that's physiology!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And you can do this every single day.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4DDD5"/>
                </a:solidFill>
              </a:rPr>
              <a:t>Your three free tools: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6118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Deep breathing  ·  Calming music  ·  Your 5-minute reset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251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2C9B5"/>
                </a:solidFill>
              </a:rPr>
              <a:t>Questions?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932</Words>
  <Application>Microsoft Office PowerPoint</Application>
  <PresentationFormat>On-screen Show (16:9)</PresentationFormat>
  <Paragraphs>157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Georgia</vt:lpstr>
      <vt:lpstr>Office Theme</vt:lpstr>
      <vt:lpstr>Relax your way to</vt:lpstr>
      <vt:lpstr>The music playing when you walked in? It was already starting to lower your blood pressure.</vt:lpstr>
      <vt:lpstr>The problem is chronic stress</vt:lpstr>
      <vt:lpstr>Today you’ll learn three simple tools</vt:lpstr>
      <vt:lpstr>Your body’s express lane to calm</vt:lpstr>
      <vt:lpstr>Let’s do this all together</vt:lpstr>
      <vt:lpstr>You’ve been self-medicating with music your whole life</vt:lpstr>
      <vt:lpstr>The 5-minute reset</vt:lpstr>
      <vt:lpstr>Take a breath.</vt:lpstr>
      <vt:lpstr>Citations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Relax Your Way to Better Blood Pressure - 15-Minute Version</dc:title>
  <dc:subject>PptxGenJS Presentation</dc:subject>
  <dc:creator>PptxGenJS</dc:creator>
  <cp:keywords>Relax, OSU, Extension, Oklahoma</cp:keywords>
  <cp:lastModifiedBy>Head, Aliana Head</cp:lastModifiedBy>
  <cp:revision>6</cp:revision>
  <dcterms:created xsi:type="dcterms:W3CDTF">2026-03-06T21:39:52Z</dcterms:created>
  <dcterms:modified xsi:type="dcterms:W3CDTF">2026-04-27T22:41:43Z</dcterms:modified>
</cp:coreProperties>
</file>