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23"/>
  </p:notesMasterIdLst>
  <p:handoutMasterIdLst>
    <p:handoutMasterId r:id="rId24"/>
  </p:handoutMasterIdLst>
  <p:sldIdLst>
    <p:sldId id="266" r:id="rId5"/>
    <p:sldId id="278" r:id="rId6"/>
    <p:sldId id="267" r:id="rId7"/>
    <p:sldId id="268" r:id="rId8"/>
    <p:sldId id="279" r:id="rId9"/>
    <p:sldId id="280" r:id="rId10"/>
    <p:sldId id="281" r:id="rId11"/>
    <p:sldId id="282" r:id="rId12"/>
    <p:sldId id="283" r:id="rId13"/>
    <p:sldId id="292" r:id="rId14"/>
    <p:sldId id="285" r:id="rId15"/>
    <p:sldId id="286" r:id="rId16"/>
    <p:sldId id="287" r:id="rId17"/>
    <p:sldId id="288" r:id="rId18"/>
    <p:sldId id="289" r:id="rId19"/>
    <p:sldId id="290" r:id="rId20"/>
    <p:sldId id="291" r:id="rId21"/>
    <p:sldId id="276" r:id="rId22"/>
  </p:sldIdLst>
  <p:sldSz cx="12192000" cy="6858000"/>
  <p:notesSz cx="6858000" cy="9144000"/>
  <p:embeddedFontLst>
    <p:embeddedFont>
      <p:font typeface="Fjalla One" panose="02000506040000020004" pitchFamily="2" charset="0"/>
      <p:regular r:id="rId25"/>
    </p:embeddedFont>
    <p:embeddedFont>
      <p:font typeface="Roboto Black" panose="02000000000000000000" pitchFamily="2" charset="0"/>
      <p:bold r:id="rId26"/>
      <p:italic r:id="rId27"/>
      <p:boldItalic r:id="rId28"/>
    </p:embeddedFont>
    <p:embeddedFont>
      <p:font typeface="Roboto Medium" panose="02000000000000000000" pitchFamily="2" charset="0"/>
      <p:regular r:id="rId29"/>
      <p:italic r:id="rId30"/>
    </p:embeddedFont>
    <p:embeddedFont>
      <p:font typeface="Rubik" panose="020B0604020202020204" charset="-79"/>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4" userDrawn="1">
          <p15:clr>
            <a:srgbClr val="A4A3A4"/>
          </p15:clr>
        </p15:guide>
        <p15:guide id="2" pos="3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E11"/>
    <a:srgbClr val="FB6400"/>
    <a:srgbClr val="63666A"/>
    <a:srgbClr val="ECECEC"/>
    <a:srgbClr val="01774B"/>
    <a:srgbClr val="FA6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44"/>
    <p:restoredTop sz="77823"/>
  </p:normalViewPr>
  <p:slideViewPr>
    <p:cSldViewPr snapToGrid="0" snapToObjects="1">
      <p:cViewPr varScale="1">
        <p:scale>
          <a:sx n="84" d="100"/>
          <a:sy n="84" d="100"/>
        </p:scale>
        <p:origin x="438" y="78"/>
      </p:cViewPr>
      <p:guideLst>
        <p:guide orient="horz" pos="3384"/>
        <p:guide pos="360"/>
      </p:guideLst>
    </p:cSldViewPr>
  </p:slideViewPr>
  <p:notesTextViewPr>
    <p:cViewPr>
      <p:scale>
        <a:sx n="1" d="1"/>
        <a:sy n="1" d="1"/>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0978EB-A74A-0F48-51AE-037F663739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FDF1941-F954-D2F4-D655-A453CAFC0A5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17DBE0-A965-D146-AFB2-3872F8B7FF08}" type="datetimeFigureOut">
              <a:rPr lang="en-US" smtClean="0"/>
              <a:t>4/29/2026</a:t>
            </a:fld>
            <a:endParaRPr lang="en-US"/>
          </a:p>
        </p:txBody>
      </p:sp>
      <p:sp>
        <p:nvSpPr>
          <p:cNvPr id="4" name="Footer Placeholder 3">
            <a:extLst>
              <a:ext uri="{FF2B5EF4-FFF2-40B4-BE49-F238E27FC236}">
                <a16:creationId xmlns:a16="http://schemas.microsoft.com/office/drawing/2014/main" id="{241EF676-CA08-929F-2180-F0AD34A099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D7C7165-E11C-B64D-8A1C-319CB44E6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746CFE-38ED-DA4E-A6D8-7438B4F0072E}" type="slidenum">
              <a:rPr lang="en-US" smtClean="0"/>
              <a:t>‹#›</a:t>
            </a:fld>
            <a:endParaRPr lang="en-US"/>
          </a:p>
        </p:txBody>
      </p:sp>
    </p:spTree>
    <p:extLst>
      <p:ext uri="{BB962C8B-B14F-4D97-AF65-F5344CB8AC3E}">
        <p14:creationId xmlns:p14="http://schemas.microsoft.com/office/powerpoint/2010/main" val="38339704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49F333-D1ED-E848-90E3-9EE7FB221601}"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EBF984-55BE-CD47-BD6A-2CCBF5839DAA}" type="slidenum">
              <a:rPr lang="en-US" smtClean="0"/>
              <a:t>‹#›</a:t>
            </a:fld>
            <a:endParaRPr lang="en-US"/>
          </a:p>
        </p:txBody>
      </p:sp>
    </p:spTree>
    <p:extLst>
      <p:ext uri="{BB962C8B-B14F-4D97-AF65-F5344CB8AC3E}">
        <p14:creationId xmlns:p14="http://schemas.microsoft.com/office/powerpoint/2010/main" val="4215218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and thank you for being here today.</a:t>
            </a:r>
          </a:p>
          <a:p>
            <a:r>
              <a:rPr lang="en-US" dirty="0"/>
              <a:t>Today we are going to talk about </a:t>
            </a:r>
            <a:r>
              <a:rPr lang="en-US" b="1" dirty="0"/>
              <a:t>air frying basics and how this appliance can help prepare healthier meals quickly</a:t>
            </a:r>
            <a:r>
              <a:rPr lang="en-US" dirty="0"/>
              <a:t>. Air fryers have become extremely popular over the last several years, and many people have one at home but may not be sure how to use it effectively.</a:t>
            </a:r>
          </a:p>
          <a:p>
            <a:r>
              <a:rPr lang="en-US" dirty="0"/>
              <a:t>In this session we’ll cover:</a:t>
            </a:r>
          </a:p>
          <a:p>
            <a:r>
              <a:rPr lang="en-US" dirty="0"/>
              <a:t>How an air fryer works</a:t>
            </a:r>
          </a:p>
          <a:p>
            <a:r>
              <a:rPr lang="en-US" dirty="0"/>
              <a:t>Basic safety tips</a:t>
            </a:r>
          </a:p>
          <a:p>
            <a:r>
              <a:rPr lang="en-US" dirty="0"/>
              <a:t>Healthier cooking strategies</a:t>
            </a:r>
          </a:p>
          <a:p>
            <a:r>
              <a:rPr lang="en-US" dirty="0"/>
              <a:t>And a few simple recipes that volunteers can share in their communities.</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a:t>
            </a:fld>
            <a:endParaRPr lang="en-US"/>
          </a:p>
        </p:txBody>
      </p:sp>
    </p:spTree>
    <p:extLst>
      <p:ext uri="{BB962C8B-B14F-4D97-AF65-F5344CB8AC3E}">
        <p14:creationId xmlns:p14="http://schemas.microsoft.com/office/powerpoint/2010/main" val="200323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Food safety is still very important when using an air fryer.</a:t>
            </a:r>
          </a:p>
          <a:p>
            <a:r>
              <a:rPr lang="en-US" dirty="0"/>
              <a:t>Always wash your hands before handling food and avoid cross-contamination between raw and cooked foods.</a:t>
            </a:r>
          </a:p>
          <a:p>
            <a:r>
              <a:rPr lang="en-US" dirty="0"/>
              <a:t>Use a </a:t>
            </a:r>
            <a:r>
              <a:rPr lang="en-US" b="1" dirty="0"/>
              <a:t>food thermometer</a:t>
            </a:r>
            <a:r>
              <a:rPr lang="en-US" dirty="0"/>
              <a:t> to check internal temperatures.</a:t>
            </a:r>
          </a:p>
          <a:p>
            <a:r>
              <a:rPr lang="en-US" dirty="0"/>
              <a:t>Safe minimum temperatures include:</a:t>
            </a:r>
          </a:p>
          <a:p>
            <a:r>
              <a:rPr lang="en-US" dirty="0"/>
              <a:t>Chicken: 165°F</a:t>
            </a:r>
          </a:p>
          <a:p>
            <a:r>
              <a:rPr lang="en-US" dirty="0"/>
              <a:t>Ground meats: 160°F</a:t>
            </a:r>
          </a:p>
          <a:p>
            <a:r>
              <a:rPr lang="en-US" dirty="0"/>
              <a:t>Fish: 145°F</a:t>
            </a:r>
          </a:p>
          <a:p>
            <a:r>
              <a:rPr lang="en-US" dirty="0"/>
              <a:t>Beef and pork: 145°F plus a 3-minute rest</a:t>
            </a:r>
          </a:p>
          <a:p>
            <a:r>
              <a:rPr lang="en-US" dirty="0"/>
              <a:t>Also remember to </a:t>
            </a:r>
            <a:r>
              <a:rPr lang="en-US" b="1" dirty="0"/>
              <a:t>refrigerate leftovers within two hours</a:t>
            </a:r>
            <a:r>
              <a:rPr lang="en-US" dirty="0"/>
              <a:t> and clean the basket and tray after each use.</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11</a:t>
            </a:fld>
            <a:endParaRPr lang="en-US"/>
          </a:p>
        </p:txBody>
      </p:sp>
    </p:spTree>
    <p:extLst>
      <p:ext uri="{BB962C8B-B14F-4D97-AF65-F5344CB8AC3E}">
        <p14:creationId xmlns:p14="http://schemas.microsoft.com/office/powerpoint/2010/main" val="2928523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fryers are safe appliances, but there are a few important safety reminders.</a:t>
            </a:r>
          </a:p>
          <a:p>
            <a:r>
              <a:rPr lang="en-US" dirty="0"/>
              <a:t>Place the air fryer on a </a:t>
            </a:r>
            <a:r>
              <a:rPr lang="en-US" b="1" dirty="0"/>
              <a:t>stable, heat-resistant surface</a:t>
            </a:r>
            <a:r>
              <a:rPr lang="en-US" dirty="0"/>
              <a:t>.</a:t>
            </a:r>
          </a:p>
          <a:p>
            <a:r>
              <a:rPr lang="en-US" dirty="0"/>
              <a:t>Make sure there is </a:t>
            </a:r>
            <a:r>
              <a:rPr lang="en-US" b="1" dirty="0"/>
              <a:t>space around the vents</a:t>
            </a:r>
            <a:r>
              <a:rPr lang="en-US" dirty="0"/>
              <a:t>, because the appliance needs airflow.</a:t>
            </a:r>
          </a:p>
          <a:p>
            <a:r>
              <a:rPr lang="en-US" dirty="0"/>
              <a:t>Keep the air fryer </a:t>
            </a:r>
            <a:r>
              <a:rPr lang="en-US" b="1" dirty="0"/>
              <a:t>away from water</a:t>
            </a:r>
            <a:r>
              <a:rPr lang="en-US" dirty="0"/>
              <a:t> and unplug it before cleaning.</a:t>
            </a:r>
          </a:p>
          <a:p>
            <a:r>
              <a:rPr lang="en-US" dirty="0"/>
              <a:t>It is also recommended </a:t>
            </a:r>
            <a:r>
              <a:rPr lang="en-US" b="1" dirty="0"/>
              <a:t>not to use aerosol cooking sprays</a:t>
            </a:r>
            <a:r>
              <a:rPr lang="en-US" dirty="0"/>
              <a:t>, because they can damage the nonstick coating in many air fryer baskets.</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12</a:t>
            </a:fld>
            <a:endParaRPr lang="en-US"/>
          </a:p>
        </p:txBody>
      </p:sp>
    </p:spTree>
    <p:extLst>
      <p:ext uri="{BB962C8B-B14F-4D97-AF65-F5344CB8AC3E}">
        <p14:creationId xmlns:p14="http://schemas.microsoft.com/office/powerpoint/2010/main" val="38397906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fryers can also support healthier eating habits.</a:t>
            </a:r>
          </a:p>
          <a:p>
            <a:r>
              <a:rPr lang="en-US" dirty="0"/>
              <a:t>One strategy is using </a:t>
            </a:r>
            <a:r>
              <a:rPr lang="en-US" b="1" dirty="0"/>
              <a:t>heart-healthy oils</a:t>
            </a:r>
            <a:r>
              <a:rPr lang="en-US" dirty="0"/>
              <a:t>, such as olive or avocado oil.</a:t>
            </a:r>
          </a:p>
          <a:p>
            <a:r>
              <a:rPr lang="en-US" dirty="0"/>
              <a:t>Another is seasoning foods with </a:t>
            </a:r>
            <a:r>
              <a:rPr lang="en-US" b="1" dirty="0"/>
              <a:t>herbs and spices instead of excess salt</a:t>
            </a:r>
            <a:r>
              <a:rPr lang="en-US" dirty="0"/>
              <a:t>.</a:t>
            </a:r>
          </a:p>
          <a:p>
            <a:r>
              <a:rPr lang="en-US" dirty="0"/>
              <a:t>Air fryers also make it easier to cook </a:t>
            </a:r>
            <a:r>
              <a:rPr lang="en-US" b="1" dirty="0"/>
              <a:t>vegetables</a:t>
            </a:r>
            <a:r>
              <a:rPr lang="en-US" dirty="0"/>
              <a:t>, which can help increase fiber intake.</a:t>
            </a:r>
          </a:p>
          <a:p>
            <a:r>
              <a:rPr lang="en-US" dirty="0"/>
              <a:t>You can also choose </a:t>
            </a:r>
            <a:r>
              <a:rPr lang="en-US" b="1" dirty="0"/>
              <a:t>lean proteins</a:t>
            </a:r>
            <a:r>
              <a:rPr lang="en-US" dirty="0"/>
              <a:t> and use </a:t>
            </a:r>
            <a:r>
              <a:rPr lang="en-US" b="1" dirty="0"/>
              <a:t>whole-grain breads or coatings</a:t>
            </a:r>
            <a:r>
              <a:rPr lang="en-US" dirty="0"/>
              <a:t> to make meals more balanced.</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13</a:t>
            </a:fld>
            <a:endParaRPr lang="en-US"/>
          </a:p>
        </p:txBody>
      </p:sp>
    </p:spTree>
    <p:extLst>
      <p:ext uri="{BB962C8B-B14F-4D97-AF65-F5344CB8AC3E}">
        <p14:creationId xmlns:p14="http://schemas.microsoft.com/office/powerpoint/2010/main" val="1728766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Roasted vegetables are one of the easiest foods to prepare in an air fryer.</a:t>
            </a:r>
          </a:p>
          <a:p>
            <a:r>
              <a:rPr lang="en-US" dirty="0"/>
              <a:t>This recipe uses about </a:t>
            </a:r>
            <a:r>
              <a:rPr lang="en-US" b="1" dirty="0"/>
              <a:t>2 cups of mixed vegetables</a:t>
            </a:r>
            <a:r>
              <a:rPr lang="en-US" dirty="0"/>
              <a:t>, such as broccoli, carrots, or zucchini.</a:t>
            </a:r>
          </a:p>
          <a:p>
            <a:r>
              <a:rPr lang="en-US" dirty="0"/>
              <a:t>Toss them with about </a:t>
            </a:r>
            <a:r>
              <a:rPr lang="en-US" b="1" dirty="0"/>
              <a:t>one tablespoon of olive oil</a:t>
            </a:r>
            <a:r>
              <a:rPr lang="en-US" dirty="0"/>
              <a:t> and your favorite seasonings.</a:t>
            </a:r>
          </a:p>
          <a:p>
            <a:r>
              <a:rPr lang="en-US" dirty="0"/>
              <a:t>Cook at </a:t>
            </a:r>
            <a:r>
              <a:rPr lang="en-US" b="1" dirty="0"/>
              <a:t>380°F for about 10 to 15 minutes</a:t>
            </a:r>
            <a:r>
              <a:rPr lang="en-US" dirty="0"/>
              <a:t>.</a:t>
            </a:r>
          </a:p>
          <a:p>
            <a:r>
              <a:rPr lang="en-US" dirty="0"/>
              <a:t>This recipe is very flexible, so people can use whatever vegetables they have available.</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14</a:t>
            </a:fld>
            <a:endParaRPr lang="en-US"/>
          </a:p>
        </p:txBody>
      </p:sp>
    </p:spTree>
    <p:extLst>
      <p:ext uri="{BB962C8B-B14F-4D97-AF65-F5344CB8AC3E}">
        <p14:creationId xmlns:p14="http://schemas.microsoft.com/office/powerpoint/2010/main" val="15178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Crispy chickpeas make a great snack and are a </a:t>
            </a:r>
            <a:r>
              <a:rPr lang="en-US" b="1" dirty="0"/>
              <a:t>budget-friendly source of plant protein</a:t>
            </a:r>
            <a:r>
              <a:rPr lang="en-US" dirty="0"/>
              <a:t>.</a:t>
            </a:r>
          </a:p>
          <a:p>
            <a:r>
              <a:rPr lang="en-US" dirty="0"/>
              <a:t>Start with one can of chickpeas that have been drained, rinsed, and dried.</a:t>
            </a:r>
          </a:p>
          <a:p>
            <a:r>
              <a:rPr lang="en-US" dirty="0"/>
              <a:t>Toss them with about </a:t>
            </a:r>
            <a:r>
              <a:rPr lang="en-US" b="1" dirty="0"/>
              <a:t>one tablespoon of oil and your favorite seasoning</a:t>
            </a:r>
            <a:r>
              <a:rPr lang="en-US" dirty="0"/>
              <a:t>.</a:t>
            </a:r>
          </a:p>
          <a:p>
            <a:r>
              <a:rPr lang="en-US" dirty="0"/>
              <a:t>Cook at </a:t>
            </a:r>
            <a:r>
              <a:rPr lang="en-US" b="1" dirty="0"/>
              <a:t>390°F for about 12 to 15 minutes</a:t>
            </a:r>
            <a:r>
              <a:rPr lang="en-US" dirty="0"/>
              <a:t>, shaking the basket halfway through.</a:t>
            </a:r>
          </a:p>
          <a:p>
            <a:r>
              <a:rPr lang="en-US" dirty="0"/>
              <a:t>They come out crunchy and flavorful, and they can be used as a snack or even a salad topping.</a:t>
            </a:r>
          </a:p>
        </p:txBody>
      </p:sp>
      <p:sp>
        <p:nvSpPr>
          <p:cNvPr id="4" name="Slide Number Placeholder 3"/>
          <p:cNvSpPr>
            <a:spLocks noGrp="1"/>
          </p:cNvSpPr>
          <p:nvPr>
            <p:ph type="sldNum" sz="quarter" idx="5"/>
          </p:nvPr>
        </p:nvSpPr>
        <p:spPr/>
        <p:txBody>
          <a:bodyPr/>
          <a:lstStyle/>
          <a:p>
            <a:fld id="{E7EBF984-55BE-CD47-BD6A-2CCBF5839DAA}" type="slidenum">
              <a:rPr lang="en-US" smtClean="0"/>
              <a:t>15</a:t>
            </a:fld>
            <a:endParaRPr lang="en-US"/>
          </a:p>
        </p:txBody>
      </p:sp>
    </p:spTree>
    <p:extLst>
      <p:ext uri="{BB962C8B-B14F-4D97-AF65-F5344CB8AC3E}">
        <p14:creationId xmlns:p14="http://schemas.microsoft.com/office/powerpoint/2010/main" val="1885316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fryers are also great for quick meals like quesadillas.</a:t>
            </a:r>
          </a:p>
          <a:p>
            <a:r>
              <a:rPr lang="en-US" dirty="0"/>
              <a:t>Place </a:t>
            </a:r>
            <a:r>
              <a:rPr lang="en-US" b="1" dirty="0"/>
              <a:t>shredded cheese between two whole-wheat tortillas</a:t>
            </a:r>
            <a:r>
              <a:rPr lang="en-US" dirty="0"/>
              <a:t>, and add optional fillings such as cooked chicken or vegetables.</a:t>
            </a:r>
          </a:p>
          <a:p>
            <a:r>
              <a:rPr lang="en-US" dirty="0"/>
              <a:t>Cook at </a:t>
            </a:r>
            <a:r>
              <a:rPr lang="en-US" b="1" dirty="0"/>
              <a:t>370°F for about 6 to 8 minutes</a:t>
            </a:r>
            <a:r>
              <a:rPr lang="en-US" dirty="0"/>
              <a:t>.</a:t>
            </a:r>
          </a:p>
          <a:p>
            <a:r>
              <a:rPr lang="en-US" dirty="0"/>
              <a:t>This is a quick lunch or dinner option, and using whole-grain tortillas and vegetables can help make it more balanced.</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16</a:t>
            </a:fld>
            <a:endParaRPr lang="en-US"/>
          </a:p>
        </p:txBody>
      </p:sp>
    </p:spTree>
    <p:extLst>
      <p:ext uri="{BB962C8B-B14F-4D97-AF65-F5344CB8AC3E}">
        <p14:creationId xmlns:p14="http://schemas.microsoft.com/office/powerpoint/2010/main" val="2396844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simple recipe that works well for a </a:t>
            </a:r>
            <a:r>
              <a:rPr lang="en-US" b="1" dirty="0"/>
              <a:t>quick demonstration</a:t>
            </a:r>
            <a:r>
              <a:rPr lang="en-US" dirty="0"/>
              <a:t>.</a:t>
            </a:r>
          </a:p>
          <a:p>
            <a:r>
              <a:rPr lang="en-US" dirty="0"/>
              <a:t>Slice two apples thinly and sprinkle them with cinnamon.</a:t>
            </a:r>
          </a:p>
          <a:p>
            <a:r>
              <a:rPr lang="en-US" dirty="0"/>
              <a:t>You can add a small amount of sugar if desired, but the natural sweetness of the apples is often enough.</a:t>
            </a:r>
          </a:p>
          <a:p>
            <a:r>
              <a:rPr lang="en-US" dirty="0"/>
              <a:t>Cook at </a:t>
            </a:r>
            <a:r>
              <a:rPr lang="en-US" b="1" dirty="0"/>
              <a:t>350°F for about 8 to 10 minutes</a:t>
            </a:r>
            <a:r>
              <a:rPr lang="en-US" dirty="0"/>
              <a:t>.</a:t>
            </a:r>
          </a:p>
          <a:p>
            <a:r>
              <a:rPr lang="en-US" dirty="0"/>
              <a:t>These apples make a warm snack or dessert and are </a:t>
            </a:r>
            <a:r>
              <a:rPr lang="en-US" b="1" dirty="0"/>
              <a:t>affordable and easy to prepare</a:t>
            </a:r>
            <a:r>
              <a:rPr lang="en-US" dirty="0"/>
              <a:t>, which makes them great for demonstrations.</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17</a:t>
            </a:fld>
            <a:endParaRPr lang="en-US"/>
          </a:p>
        </p:txBody>
      </p:sp>
    </p:spTree>
    <p:extLst>
      <p:ext uri="{BB962C8B-B14F-4D97-AF65-F5344CB8AC3E}">
        <p14:creationId xmlns:p14="http://schemas.microsoft.com/office/powerpoint/2010/main" val="1729924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participating today.</a:t>
            </a:r>
          </a:p>
          <a:p>
            <a:r>
              <a:rPr lang="en-US" dirty="0"/>
              <a:t>I hope this session gave you a better understanding of how air fryers work and how they can be used to prepare healthier meals quickly.</a:t>
            </a:r>
          </a:p>
          <a:p>
            <a:r>
              <a:rPr lang="en-US" dirty="0"/>
              <a:t>If you have questions later or would like additional resources, please feel free to contact me.</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18</a:t>
            </a:fld>
            <a:endParaRPr lang="en-US"/>
          </a:p>
        </p:txBody>
      </p:sp>
    </p:spTree>
    <p:extLst>
      <p:ext uri="{BB962C8B-B14F-4D97-AF65-F5344CB8AC3E}">
        <p14:creationId xmlns:p14="http://schemas.microsoft.com/office/powerpoint/2010/main" val="350933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dive in, I’d like to hear from you.</a:t>
            </a:r>
          </a:p>
          <a:p>
            <a:r>
              <a:rPr lang="en-US" b="1" dirty="0"/>
              <a:t>How many of you have used an air fryer before?</a:t>
            </a:r>
            <a:endParaRPr lang="en-US" dirty="0"/>
          </a:p>
          <a:p>
            <a:r>
              <a:rPr lang="en-US" dirty="0"/>
              <a:t>What foods have you tried cooking in it?</a:t>
            </a:r>
          </a:p>
          <a:p>
            <a:r>
              <a:rPr lang="en-US" dirty="0"/>
              <a:t>(Pause for responses.)</a:t>
            </a:r>
          </a:p>
          <a:p>
            <a:r>
              <a:rPr lang="en-US" dirty="0"/>
              <a:t>Some common answers I hear are:</a:t>
            </a:r>
          </a:p>
          <a:p>
            <a:r>
              <a:rPr lang="en-US" dirty="0"/>
              <a:t>French fries</a:t>
            </a:r>
          </a:p>
          <a:p>
            <a:r>
              <a:rPr lang="en-US" dirty="0"/>
              <a:t>Chicken</a:t>
            </a:r>
          </a:p>
          <a:p>
            <a:r>
              <a:rPr lang="en-US" dirty="0"/>
              <a:t>Vegetables</a:t>
            </a:r>
          </a:p>
          <a:p>
            <a:r>
              <a:rPr lang="en-US" dirty="0"/>
              <a:t>Frozen foods</a:t>
            </a:r>
          </a:p>
          <a:p>
            <a:r>
              <a:rPr lang="en-US" dirty="0"/>
              <a:t>Air fryers are very versatile, so by the end of today you may have a few </a:t>
            </a:r>
            <a:r>
              <a:rPr lang="en-US" b="1" dirty="0"/>
              <a:t>new ideas to try or share with others.</a:t>
            </a:r>
            <a:endParaRPr lang="en-US" dirty="0"/>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3</a:t>
            </a:fld>
            <a:endParaRPr lang="en-US"/>
          </a:p>
        </p:txBody>
      </p:sp>
    </p:spTree>
    <p:extLst>
      <p:ext uri="{BB962C8B-B14F-4D97-AF65-F5344CB8AC3E}">
        <p14:creationId xmlns:p14="http://schemas.microsoft.com/office/powerpoint/2010/main" val="3372886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session, you should feel comfortable:</a:t>
            </a:r>
          </a:p>
          <a:p>
            <a:r>
              <a:rPr lang="en-US" dirty="0"/>
              <a:t>Explaining how an air fryer works</a:t>
            </a:r>
          </a:p>
          <a:p>
            <a:r>
              <a:rPr lang="en-US" dirty="0"/>
              <a:t>Demonstrating basic operating and safety tips</a:t>
            </a:r>
          </a:p>
          <a:p>
            <a:r>
              <a:rPr lang="en-US" dirty="0"/>
              <a:t>Identifying ways to make meals healthier using an air fryer</a:t>
            </a:r>
          </a:p>
          <a:p>
            <a:r>
              <a:rPr lang="en-US" dirty="0"/>
              <a:t>Preparing a few simple, budget-friendly recipes</a:t>
            </a:r>
          </a:p>
          <a:p>
            <a:r>
              <a:rPr lang="en-US" dirty="0"/>
              <a:t>And thinking about how you might demonstrate this in an Extension program.</a:t>
            </a:r>
          </a:p>
          <a:p>
            <a:r>
              <a:rPr lang="en-US" dirty="0"/>
              <a:t>The goal is to give you </a:t>
            </a:r>
            <a:r>
              <a:rPr lang="en-US" b="1" dirty="0"/>
              <a:t>ideas you can share with community members who want easy, healthy cooking methods.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4</a:t>
            </a:fld>
            <a:endParaRPr lang="en-US"/>
          </a:p>
        </p:txBody>
      </p:sp>
    </p:spTree>
    <p:extLst>
      <p:ext uri="{BB962C8B-B14F-4D97-AF65-F5344CB8AC3E}">
        <p14:creationId xmlns:p14="http://schemas.microsoft.com/office/powerpoint/2010/main" val="2658741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air fryer is essentially a </a:t>
            </a:r>
            <a:r>
              <a:rPr lang="en-US" b="1" dirty="0"/>
              <a:t>small countertop convection oven</a:t>
            </a:r>
            <a:r>
              <a:rPr lang="en-US" dirty="0"/>
              <a:t>.</a:t>
            </a:r>
          </a:p>
          <a:p>
            <a:r>
              <a:rPr lang="en-US" dirty="0"/>
              <a:t>Instead of frying food in oil, an air fryer </a:t>
            </a:r>
            <a:r>
              <a:rPr lang="en-US" b="1" dirty="0"/>
              <a:t>circulates very hot air around the food</a:t>
            </a:r>
            <a:r>
              <a:rPr lang="en-US" dirty="0"/>
              <a:t> to cook it.</a:t>
            </a:r>
          </a:p>
          <a:p>
            <a:r>
              <a:rPr lang="en-US" dirty="0"/>
              <a:t>This rapid air movement creates a </a:t>
            </a:r>
            <a:r>
              <a:rPr lang="en-US" b="1" dirty="0"/>
              <a:t>crispy outer texture</a:t>
            </a:r>
            <a:r>
              <a:rPr lang="en-US" dirty="0"/>
              <a:t>, similar to fried foods, but with </a:t>
            </a:r>
            <a:r>
              <a:rPr lang="en-US" b="1" dirty="0"/>
              <a:t>little to no oil</a:t>
            </a:r>
            <a:r>
              <a:rPr lang="en-US" dirty="0"/>
              <a:t>.</a:t>
            </a:r>
          </a:p>
          <a:p>
            <a:r>
              <a:rPr lang="en-US" dirty="0"/>
              <a:t>Because food is </a:t>
            </a:r>
            <a:r>
              <a:rPr lang="en-US" b="1" dirty="0"/>
              <a:t>not submerged in oil</a:t>
            </a:r>
            <a:r>
              <a:rPr lang="en-US" dirty="0"/>
              <a:t>, air frying can reduce fat and calories compared to traditional deep frying.</a:t>
            </a:r>
          </a:p>
          <a:p>
            <a:r>
              <a:rPr lang="en-US" dirty="0"/>
              <a:t>Foods prepared correctly in an air fryer often come out with:</a:t>
            </a:r>
          </a:p>
          <a:p>
            <a:r>
              <a:rPr lang="en-US" dirty="0"/>
              <a:t>A crispy outside</a:t>
            </a:r>
          </a:p>
          <a:p>
            <a:r>
              <a:rPr lang="en-US" dirty="0"/>
              <a:t>And a tender or juicy inside.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E7EBF984-55BE-CD47-BD6A-2CCBF5839DAA}" type="slidenum">
              <a:rPr lang="en-US" smtClean="0"/>
              <a:t>5</a:t>
            </a:fld>
            <a:endParaRPr lang="en-US"/>
          </a:p>
        </p:txBody>
      </p:sp>
    </p:spTree>
    <p:extLst>
      <p:ext uri="{BB962C8B-B14F-4D97-AF65-F5344CB8AC3E}">
        <p14:creationId xmlns:p14="http://schemas.microsoft.com/office/powerpoint/2010/main" val="30747992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Inside an air fryer there are two key components:</a:t>
            </a:r>
          </a:p>
          <a:p>
            <a:r>
              <a:rPr lang="en-US" dirty="0"/>
              <a:t>First is the </a:t>
            </a:r>
            <a:r>
              <a:rPr lang="en-US" b="1" dirty="0"/>
              <a:t>heating element</a:t>
            </a:r>
            <a:r>
              <a:rPr lang="en-US" dirty="0"/>
              <a:t>, which produces high heat.</a:t>
            </a:r>
          </a:p>
          <a:p>
            <a:r>
              <a:rPr lang="en-US" dirty="0"/>
              <a:t>Second is a </a:t>
            </a:r>
            <a:r>
              <a:rPr lang="en-US" b="1" dirty="0"/>
              <a:t>powerful fan</a:t>
            </a:r>
            <a:r>
              <a:rPr lang="en-US" dirty="0"/>
              <a:t>, which circulates hot air rapidly around the food.</a:t>
            </a:r>
          </a:p>
          <a:p>
            <a:r>
              <a:rPr lang="en-US" dirty="0"/>
              <a:t>This air circulation cooks the food quickly and evenly.</a:t>
            </a:r>
          </a:p>
          <a:p>
            <a:r>
              <a:rPr lang="en-US" dirty="0"/>
              <a:t>Many air fryers use a </a:t>
            </a:r>
            <a:r>
              <a:rPr lang="en-US" b="1" dirty="0"/>
              <a:t>basket design</a:t>
            </a:r>
            <a:r>
              <a:rPr lang="en-US" dirty="0"/>
              <a:t>, which allows air to flow around the food while grease drips below.</a:t>
            </a:r>
          </a:p>
          <a:p>
            <a:r>
              <a:rPr lang="en-US" dirty="0"/>
              <a:t>That rapid heat circulation also creates something called the </a:t>
            </a:r>
            <a:r>
              <a:rPr lang="en-US" b="1" dirty="0"/>
              <a:t>Maillard reaction</a:t>
            </a:r>
            <a:r>
              <a:rPr lang="en-US" dirty="0"/>
              <a:t>, which is the chemical reaction responsible for browning and crisping food.</a:t>
            </a:r>
          </a:p>
          <a:p>
            <a:r>
              <a:rPr lang="en-US" dirty="0"/>
              <a:t>There are also </a:t>
            </a:r>
            <a:r>
              <a:rPr lang="en-US" b="1" dirty="0"/>
              <a:t>two common air fryer styles</a:t>
            </a:r>
            <a:r>
              <a:rPr lang="en-US" dirty="0"/>
              <a:t>:</a:t>
            </a:r>
          </a:p>
          <a:p>
            <a:r>
              <a:rPr lang="en-US" dirty="0"/>
              <a:t>Basket models</a:t>
            </a:r>
          </a:p>
          <a:p>
            <a:r>
              <a:rPr lang="en-US" dirty="0"/>
              <a:t>Oven or rack models</a:t>
            </a:r>
          </a:p>
          <a:p>
            <a:r>
              <a:rPr lang="en-US" dirty="0"/>
              <a:t>Basket models allow you to </a:t>
            </a:r>
            <a:r>
              <a:rPr lang="en-US" b="1" dirty="0"/>
              <a:t>shake the food to flip it</a:t>
            </a:r>
            <a:r>
              <a:rPr lang="en-US" dirty="0"/>
              <a:t>, while rack models may allow </a:t>
            </a:r>
            <a:r>
              <a:rPr lang="en-US" b="1" dirty="0"/>
              <a:t>multiple trays but require manual flipping.</a:t>
            </a:r>
            <a:endParaRPr lang="en-US" dirty="0"/>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6</a:t>
            </a:fld>
            <a:endParaRPr lang="en-US"/>
          </a:p>
        </p:txBody>
      </p:sp>
    </p:spTree>
    <p:extLst>
      <p:ext uri="{BB962C8B-B14F-4D97-AF65-F5344CB8AC3E}">
        <p14:creationId xmlns:p14="http://schemas.microsoft.com/office/powerpoint/2010/main" val="1710693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reasons people like air fryers is that they can be a </a:t>
            </a:r>
            <a:r>
              <a:rPr lang="en-US" b="1" dirty="0"/>
              <a:t>healthier alternative to deep frying</a:t>
            </a:r>
            <a:r>
              <a:rPr lang="en-US" dirty="0"/>
              <a:t>.</a:t>
            </a:r>
          </a:p>
          <a:p>
            <a:r>
              <a:rPr lang="en-US" dirty="0"/>
              <a:t>Air fryers typically use </a:t>
            </a:r>
            <a:r>
              <a:rPr lang="en-US" b="1" dirty="0"/>
              <a:t>much less oil</a:t>
            </a:r>
            <a:r>
              <a:rPr lang="en-US" dirty="0"/>
              <a:t>, which helps reduce fat and calories.</a:t>
            </a:r>
          </a:p>
          <a:p>
            <a:r>
              <a:rPr lang="en-US" dirty="0"/>
              <a:t>Other benefits include:</a:t>
            </a:r>
          </a:p>
          <a:p>
            <a:r>
              <a:rPr lang="en-US" dirty="0"/>
              <a:t>Faster cooking times</a:t>
            </a:r>
          </a:p>
          <a:p>
            <a:r>
              <a:rPr lang="en-US" dirty="0"/>
              <a:t>Easy cleanup</a:t>
            </a:r>
          </a:p>
          <a:p>
            <a:r>
              <a:rPr lang="en-US" dirty="0"/>
              <a:t>And they work well for smaller households or quick meals.</a:t>
            </a:r>
          </a:p>
          <a:p>
            <a:r>
              <a:rPr lang="en-US" dirty="0"/>
              <a:t>For many people, air fryers make it easier to prepare </a:t>
            </a:r>
            <a:r>
              <a:rPr lang="en-US" b="1" dirty="0"/>
              <a:t>vegetables, lean proteins, and quick meals at home.</a:t>
            </a:r>
            <a:endParaRPr lang="en-US" dirty="0"/>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7</a:t>
            </a:fld>
            <a:endParaRPr lang="en-US"/>
          </a:p>
        </p:txBody>
      </p:sp>
    </p:spTree>
    <p:extLst>
      <p:ext uri="{BB962C8B-B14F-4D97-AF65-F5344CB8AC3E}">
        <p14:creationId xmlns:p14="http://schemas.microsoft.com/office/powerpoint/2010/main" val="3256799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someone is thinking about buying an air fryer, there are a few factors to consider.</a:t>
            </a:r>
          </a:p>
          <a:p>
            <a:r>
              <a:rPr lang="en-US" dirty="0"/>
              <a:t>First is </a:t>
            </a:r>
            <a:r>
              <a:rPr lang="en-US" b="1" dirty="0"/>
              <a:t>size and capacity</a:t>
            </a:r>
            <a:r>
              <a:rPr lang="en-US" dirty="0"/>
              <a:t>. Most household models range from </a:t>
            </a:r>
            <a:r>
              <a:rPr lang="en-US" b="1" dirty="0"/>
              <a:t>2 to 6 quarts</a:t>
            </a:r>
            <a:r>
              <a:rPr lang="en-US" dirty="0"/>
              <a:t>.</a:t>
            </a:r>
          </a:p>
          <a:p>
            <a:r>
              <a:rPr lang="en-US" dirty="0"/>
              <a:t>Next is </a:t>
            </a:r>
            <a:r>
              <a:rPr lang="en-US" b="1" dirty="0"/>
              <a:t>controls</a:t>
            </a:r>
            <a:r>
              <a:rPr lang="en-US" dirty="0"/>
              <a:t>. Some models use simple manual dials, while others have digital controls and presets.</a:t>
            </a:r>
          </a:p>
          <a:p>
            <a:r>
              <a:rPr lang="en-US" dirty="0"/>
              <a:t>Also consider:</a:t>
            </a:r>
          </a:p>
          <a:p>
            <a:r>
              <a:rPr lang="en-US" dirty="0"/>
              <a:t>Temperature range (usually around 180–400°F)</a:t>
            </a:r>
          </a:p>
          <a:p>
            <a:r>
              <a:rPr lang="en-US" dirty="0"/>
              <a:t>Whether the basket is dishwasher safe</a:t>
            </a:r>
          </a:p>
          <a:p>
            <a:r>
              <a:rPr lang="en-US" dirty="0"/>
              <a:t>And overall cost.</a:t>
            </a:r>
          </a:p>
          <a:p>
            <a:r>
              <a:rPr lang="en-US" dirty="0"/>
              <a:t>Many good air fryers are available in the </a:t>
            </a:r>
            <a:r>
              <a:rPr lang="en-US" b="1" dirty="0"/>
              <a:t>$40 to $150 range</a:t>
            </a:r>
            <a:r>
              <a:rPr lang="en-US" dirty="0"/>
              <a:t>, and even basic models work well.</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8</a:t>
            </a:fld>
            <a:endParaRPr lang="en-US"/>
          </a:p>
        </p:txBody>
      </p:sp>
    </p:spTree>
    <p:extLst>
      <p:ext uri="{BB962C8B-B14F-4D97-AF65-F5344CB8AC3E}">
        <p14:creationId xmlns:p14="http://schemas.microsoft.com/office/powerpoint/2010/main" val="1485265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an air fryer is fairly simple.</a:t>
            </a:r>
          </a:p>
          <a:p>
            <a:r>
              <a:rPr lang="en-US" dirty="0"/>
              <a:t>First, some models recommend </a:t>
            </a:r>
            <a:r>
              <a:rPr lang="en-US" b="1" dirty="0"/>
              <a:t>preheating</a:t>
            </a:r>
            <a:r>
              <a:rPr lang="en-US" dirty="0"/>
              <a:t>, though not all require it.</a:t>
            </a:r>
          </a:p>
          <a:p>
            <a:r>
              <a:rPr lang="en-US" dirty="0"/>
              <a:t>Next, lightly coat foods with oil if needed. Many foods need only a </a:t>
            </a:r>
            <a:r>
              <a:rPr lang="en-US" b="1" dirty="0"/>
              <a:t>very small amount of oil</a:t>
            </a:r>
            <a:r>
              <a:rPr lang="en-US" dirty="0"/>
              <a:t>.</a:t>
            </a:r>
          </a:p>
          <a:p>
            <a:r>
              <a:rPr lang="en-US" dirty="0"/>
              <a:t>Place the food in a </a:t>
            </a:r>
            <a:r>
              <a:rPr lang="en-US" b="1" dirty="0"/>
              <a:t>single layer</a:t>
            </a:r>
            <a:r>
              <a:rPr lang="en-US" dirty="0"/>
              <a:t> in the basket. Overcrowding prevents air from circulating properly.</a:t>
            </a:r>
          </a:p>
          <a:p>
            <a:r>
              <a:rPr lang="en-US" dirty="0"/>
              <a:t>Set the temperature and time.</a:t>
            </a:r>
          </a:p>
          <a:p>
            <a:r>
              <a:rPr lang="en-US" dirty="0"/>
              <a:t>Finally, many foods benefit from </a:t>
            </a:r>
            <a:r>
              <a:rPr lang="en-US" b="1" dirty="0"/>
              <a:t>shaking or flipping halfway through cooking</a:t>
            </a:r>
            <a:r>
              <a:rPr lang="en-US" dirty="0"/>
              <a:t> to ensure even browning.</a:t>
            </a:r>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9</a:t>
            </a:fld>
            <a:endParaRPr lang="en-US"/>
          </a:p>
        </p:txBody>
      </p:sp>
    </p:spTree>
    <p:extLst>
      <p:ext uri="{BB962C8B-B14F-4D97-AF65-F5344CB8AC3E}">
        <p14:creationId xmlns:p14="http://schemas.microsoft.com/office/powerpoint/2010/main" val="1084285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oven recipes can be adapted to the air fryer by lowering the temperature slightly and shortening the cooking time. Because the hot air circulates quickly, food cooks faster and often becomes crispier.</a:t>
            </a:r>
          </a:p>
          <a:p>
            <a:r>
              <a:rPr lang="en-US" dirty="0"/>
              <a:t>This slide shows a few examples, but a quick conversion </a:t>
            </a:r>
            <a:r>
              <a:rPr lang="en-US"/>
              <a:t>from an oven recipe </a:t>
            </a:r>
            <a:r>
              <a:rPr lang="en-US" dirty="0"/>
              <a:t>is:  </a:t>
            </a:r>
          </a:p>
          <a:p>
            <a:r>
              <a:rPr lang="en-US" dirty="0"/>
              <a:t>Reduce temperature by </a:t>
            </a:r>
            <a:r>
              <a:rPr lang="en-US" b="1" dirty="0"/>
              <a:t>about 25°F</a:t>
            </a:r>
            <a:endParaRPr lang="en-US" dirty="0"/>
          </a:p>
          <a:p>
            <a:r>
              <a:rPr lang="en-US" dirty="0"/>
              <a:t>Reduce cooking time by </a:t>
            </a:r>
            <a:r>
              <a:rPr lang="en-US" b="1" dirty="0"/>
              <a:t>about 20%</a:t>
            </a:r>
            <a:endParaRPr lang="en-US" dirty="0"/>
          </a:p>
          <a:p>
            <a:r>
              <a:rPr lang="en-US" b="1" dirty="0"/>
              <a:t>Cook in a single layer</a:t>
            </a:r>
            <a:r>
              <a:rPr lang="en-US" dirty="0"/>
              <a:t> and </a:t>
            </a:r>
            <a:r>
              <a:rPr lang="en-US" b="1" dirty="0"/>
              <a:t>shake/flip halfway</a:t>
            </a:r>
            <a:endParaRPr lang="en-US" dirty="0"/>
          </a:p>
          <a:p>
            <a:endParaRPr lang="en-US" dirty="0"/>
          </a:p>
        </p:txBody>
      </p:sp>
      <p:sp>
        <p:nvSpPr>
          <p:cNvPr id="4" name="Slide Number Placeholder 3"/>
          <p:cNvSpPr>
            <a:spLocks noGrp="1"/>
          </p:cNvSpPr>
          <p:nvPr>
            <p:ph type="sldNum" sz="quarter" idx="5"/>
          </p:nvPr>
        </p:nvSpPr>
        <p:spPr/>
        <p:txBody>
          <a:bodyPr/>
          <a:lstStyle/>
          <a:p>
            <a:fld id="{E7EBF984-55BE-CD47-BD6A-2CCBF5839DAA}" type="slidenum">
              <a:rPr lang="en-US" smtClean="0"/>
              <a:t>10</a:t>
            </a:fld>
            <a:endParaRPr lang="en-US"/>
          </a:p>
        </p:txBody>
      </p:sp>
    </p:spTree>
    <p:extLst>
      <p:ext uri="{BB962C8B-B14F-4D97-AF65-F5344CB8AC3E}">
        <p14:creationId xmlns:p14="http://schemas.microsoft.com/office/powerpoint/2010/main" val="764420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8BFFB-A540-6648-9625-4836B62317FE}"/>
              </a:ext>
            </a:extLst>
          </p:cNvPr>
          <p:cNvSpPr>
            <a:spLocks noGrp="1"/>
          </p:cNvSpPr>
          <p:nvPr>
            <p:ph type="ctrTitle" hasCustomPrompt="1"/>
          </p:nvPr>
        </p:nvSpPr>
        <p:spPr>
          <a:xfrm>
            <a:off x="567847" y="3043783"/>
            <a:ext cx="11072483" cy="1311128"/>
          </a:xfrm>
          <a:prstGeom prst="rect">
            <a:avLst/>
          </a:prstGeom>
        </p:spPr>
        <p:txBody>
          <a:bodyPr wrap="square" anchor="b">
            <a:spAutoFit/>
          </a:bodyPr>
          <a:lstStyle>
            <a:lvl1pPr algn="ctr">
              <a:defRPr sz="8800">
                <a:solidFill>
                  <a:srgbClr val="FA6400"/>
                </a:solidFill>
                <a:latin typeface="Fjalla One" panose="02000506040000020004" pitchFamily="2" charset="0"/>
              </a:defRPr>
            </a:lvl1pPr>
          </a:lstStyle>
          <a:p>
            <a:r>
              <a:rPr lang="en-US" dirty="0"/>
              <a:t>PRESENTATION TITLE</a:t>
            </a:r>
          </a:p>
        </p:txBody>
      </p:sp>
      <p:sp>
        <p:nvSpPr>
          <p:cNvPr id="3" name="Subtitle 2">
            <a:extLst>
              <a:ext uri="{FF2B5EF4-FFF2-40B4-BE49-F238E27FC236}">
                <a16:creationId xmlns:a16="http://schemas.microsoft.com/office/drawing/2014/main" id="{4FC73EC4-0299-014F-AB63-5613D710FC09}"/>
              </a:ext>
            </a:extLst>
          </p:cNvPr>
          <p:cNvSpPr>
            <a:spLocks noGrp="1"/>
          </p:cNvSpPr>
          <p:nvPr>
            <p:ph type="subTitle" idx="1" hasCustomPrompt="1"/>
          </p:nvPr>
        </p:nvSpPr>
        <p:spPr>
          <a:xfrm>
            <a:off x="567848" y="4259562"/>
            <a:ext cx="11056306" cy="590931"/>
          </a:xfrm>
          <a:prstGeom prst="rect">
            <a:avLst/>
          </a:prstGeom>
        </p:spPr>
        <p:txBody>
          <a:bodyPr>
            <a:spAutoFit/>
          </a:bodyPr>
          <a:lstStyle>
            <a:lvl1pPr marL="0" indent="0" algn="ctr">
              <a:buNone/>
              <a:defRPr sz="3600" b="1">
                <a:solidFill>
                  <a:srgbClr val="63666A"/>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(OR NAME OF PRESENTER)</a:t>
            </a:r>
          </a:p>
        </p:txBody>
      </p:sp>
    </p:spTree>
    <p:extLst>
      <p:ext uri="{BB962C8B-B14F-4D97-AF65-F5344CB8AC3E}">
        <p14:creationId xmlns:p14="http://schemas.microsoft.com/office/powerpoint/2010/main" val="4079823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6">
            <a:extLst>
              <a:ext uri="{FF2B5EF4-FFF2-40B4-BE49-F238E27FC236}">
                <a16:creationId xmlns:a16="http://schemas.microsoft.com/office/drawing/2014/main" id="{32FE2AE5-AC88-3646-9127-D47F3E12431B}"/>
              </a:ext>
            </a:extLst>
          </p:cNvPr>
          <p:cNvSpPr>
            <a:spLocks noGrp="1"/>
          </p:cNvSpPr>
          <p:nvPr>
            <p:ph type="title" hasCustomPrompt="1"/>
          </p:nvPr>
        </p:nvSpPr>
        <p:spPr>
          <a:xfrm>
            <a:off x="589846" y="624279"/>
            <a:ext cx="10515600" cy="964880"/>
          </a:xfrm>
          <a:prstGeom prst="rect">
            <a:avLst/>
          </a:prstGeom>
        </p:spPr>
        <p:txBody>
          <a:bodyPr anchor="ctr" anchorCtr="0">
            <a:spAutoFit/>
          </a:bodyPr>
          <a:lstStyle>
            <a:lvl1pPr algn="l">
              <a:defRPr sz="6300">
                <a:solidFill>
                  <a:schemeClr val="bg1"/>
                </a:solidFill>
                <a:latin typeface="Fjalla One" panose="02000506040000020004" pitchFamily="2" charset="0"/>
              </a:defRPr>
            </a:lvl1pPr>
          </a:lstStyle>
          <a:p>
            <a:r>
              <a:rPr lang="en-US" dirty="0"/>
              <a:t>NAME OF PRESENTER</a:t>
            </a:r>
          </a:p>
        </p:txBody>
      </p:sp>
      <p:sp>
        <p:nvSpPr>
          <p:cNvPr id="9" name="Subtitle 2">
            <a:extLst>
              <a:ext uri="{FF2B5EF4-FFF2-40B4-BE49-F238E27FC236}">
                <a16:creationId xmlns:a16="http://schemas.microsoft.com/office/drawing/2014/main" id="{8D313BB4-F4FB-5847-B4F2-95F6DE0BDD3B}"/>
              </a:ext>
            </a:extLst>
          </p:cNvPr>
          <p:cNvSpPr>
            <a:spLocks noGrp="1"/>
          </p:cNvSpPr>
          <p:nvPr>
            <p:ph type="subTitle" idx="1" hasCustomPrompt="1"/>
          </p:nvPr>
        </p:nvSpPr>
        <p:spPr>
          <a:xfrm>
            <a:off x="589846" y="1499083"/>
            <a:ext cx="10447866" cy="507831"/>
          </a:xfrm>
          <a:prstGeom prst="rect">
            <a:avLst/>
          </a:prstGeom>
        </p:spPr>
        <p:txBody>
          <a:bodyPr wrap="square">
            <a:spAutoFit/>
          </a:bodyPr>
          <a:lstStyle>
            <a:lvl1pPr marL="0" indent="0" algn="l">
              <a:buNone/>
              <a:defRPr sz="3000" b="1">
                <a:solidFill>
                  <a:srgbClr val="FA6400"/>
                </a:solidFill>
                <a:latin typeface="Rubik" pitchFamily="2" charset="-79"/>
                <a:cs typeface="Rubik"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Department of This Slide goes Last</a:t>
            </a:r>
          </a:p>
        </p:txBody>
      </p:sp>
      <p:sp>
        <p:nvSpPr>
          <p:cNvPr id="10" name="Content Placeholder 2">
            <a:extLst>
              <a:ext uri="{FF2B5EF4-FFF2-40B4-BE49-F238E27FC236}">
                <a16:creationId xmlns:a16="http://schemas.microsoft.com/office/drawing/2014/main" id="{4C61AD14-C76D-6B42-9108-C882763F3FD9}"/>
              </a:ext>
            </a:extLst>
          </p:cNvPr>
          <p:cNvSpPr>
            <a:spLocks noGrp="1"/>
          </p:cNvSpPr>
          <p:nvPr>
            <p:ph sz="half" idx="11" hasCustomPrompt="1"/>
          </p:nvPr>
        </p:nvSpPr>
        <p:spPr>
          <a:xfrm>
            <a:off x="578557" y="2298447"/>
            <a:ext cx="10447866" cy="2677656"/>
          </a:xfrm>
          <a:prstGeom prst="rect">
            <a:avLst/>
          </a:prstGeom>
        </p:spPr>
        <p:txBody>
          <a:bodyPr wrap="square">
            <a:spAutoFit/>
          </a:bodyPr>
          <a:lstStyle>
            <a:lvl1pPr marL="0" indent="0">
              <a:lnSpc>
                <a:spcPct val="100000"/>
              </a:lnSpc>
              <a:spcBef>
                <a:spcPts val="0"/>
              </a:spcBef>
              <a:buNone/>
              <a:defRPr sz="2400">
                <a:solidFill>
                  <a:schemeClr val="bg1"/>
                </a:solidFill>
                <a:latin typeface="Roboto Medium" panose="02000000000000000000" pitchFamily="2" charset="0"/>
                <a:ea typeface="Roboto Medium" panose="02000000000000000000" pitchFamily="2" charset="0"/>
              </a:defRPr>
            </a:lvl1pPr>
            <a:lvl2pPr marL="685800" indent="-228600">
              <a:buFont typeface="Arial" panose="020B0604020202020204" pitchFamily="34" charset="0"/>
              <a:buChar char="•"/>
              <a:defRPr sz="1800">
                <a:latin typeface="Roboto Medium" panose="02000000000000000000" pitchFamily="2" charset="0"/>
                <a:ea typeface="Roboto Medium" panose="02000000000000000000" pitchFamily="2" charset="0"/>
              </a:defRPr>
            </a:lvl2pPr>
            <a:lvl3pPr>
              <a:lnSpc>
                <a:spcPct val="100000"/>
              </a:lnSpc>
              <a:spcBef>
                <a:spcPts val="0"/>
              </a:spcBef>
              <a:defRPr sz="2400">
                <a:solidFill>
                  <a:schemeClr val="bg1"/>
                </a:solidFill>
                <a:latin typeface="Roboto Medium" panose="02000000000000000000" pitchFamily="2" charset="0"/>
                <a:ea typeface="Roboto Medium" panose="02000000000000000000" pitchFamily="2" charset="0"/>
              </a:defRPr>
            </a:lvl3pPr>
            <a:lvl4pPr>
              <a:defRPr sz="1800">
                <a:latin typeface="Roboto Medium" panose="02000000000000000000" pitchFamily="2" charset="0"/>
                <a:ea typeface="Roboto Medium" panose="02000000000000000000" pitchFamily="2" charset="0"/>
              </a:defRPr>
            </a:lvl4pPr>
            <a:lvl5pPr>
              <a:defRPr sz="1800">
                <a:latin typeface="Roboto Medium" panose="02000000000000000000" pitchFamily="2" charset="0"/>
                <a:ea typeface="Roboto Medium" panose="02000000000000000000" pitchFamily="2" charset="0"/>
              </a:defRPr>
            </a:lvl5pPr>
          </a:lstStyle>
          <a:p>
            <a:r>
              <a:rPr lang="en-US" b="1" dirty="0"/>
              <a:t>O | </a:t>
            </a:r>
            <a:r>
              <a:rPr lang="en-US" dirty="0"/>
              <a:t>000.000.0000</a:t>
            </a:r>
          </a:p>
          <a:p>
            <a:r>
              <a:rPr lang="en-US" b="1" dirty="0"/>
              <a:t>C | </a:t>
            </a:r>
            <a:r>
              <a:rPr lang="en-US" dirty="0"/>
              <a:t>000.000.0000</a:t>
            </a:r>
          </a:p>
          <a:p>
            <a:r>
              <a:rPr lang="en-US" b="1" dirty="0"/>
              <a:t>E | </a:t>
            </a:r>
            <a:r>
              <a:rPr lang="en-US" dirty="0" err="1"/>
              <a:t>name.presenter@okstate.edu</a:t>
            </a:r>
            <a:endParaRPr lang="en-US" dirty="0"/>
          </a:p>
          <a:p>
            <a:r>
              <a:rPr lang="en-US" dirty="0"/>
              <a:t>Address Goes Here</a:t>
            </a:r>
          </a:p>
          <a:p>
            <a:r>
              <a:rPr lang="en-US" dirty="0"/>
              <a:t>City, State </a:t>
            </a:r>
          </a:p>
          <a:p>
            <a:endParaRPr lang="en-US" dirty="0">
              <a:solidFill>
                <a:schemeClr val="accent6"/>
              </a:solidFill>
            </a:endParaRPr>
          </a:p>
          <a:p>
            <a:r>
              <a:rPr lang="en-US" b="1" dirty="0" err="1">
                <a:solidFill>
                  <a:srgbClr val="FB6400"/>
                </a:solidFill>
              </a:rPr>
              <a:t>acs.okstate.edu</a:t>
            </a:r>
            <a:r>
              <a:rPr lang="en-US" b="1" dirty="0">
                <a:solidFill>
                  <a:srgbClr val="FB6400"/>
                </a:solidFill>
              </a:rPr>
              <a:t> (or other dept. specific URL)</a:t>
            </a:r>
            <a:endParaRPr lang="en-US" dirty="0"/>
          </a:p>
        </p:txBody>
      </p:sp>
    </p:spTree>
    <p:extLst>
      <p:ext uri="{BB962C8B-B14F-4D97-AF65-F5344CB8AC3E}">
        <p14:creationId xmlns:p14="http://schemas.microsoft.com/office/powerpoint/2010/main" val="3124131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1ED3AAD-09E2-A747-BEB2-217BD214D44B}"/>
              </a:ext>
            </a:extLst>
          </p:cNvPr>
          <p:cNvSpPr>
            <a:spLocks noGrp="1"/>
          </p:cNvSpPr>
          <p:nvPr>
            <p:ph type="title" hasCustomPrompt="1"/>
          </p:nvPr>
        </p:nvSpPr>
        <p:spPr>
          <a:xfrm>
            <a:off x="838200" y="3053009"/>
            <a:ext cx="10515600" cy="964880"/>
          </a:xfrm>
          <a:prstGeom prst="rect">
            <a:avLst/>
          </a:prstGeom>
        </p:spPr>
        <p:txBody>
          <a:bodyPr anchor="ctr" anchorCtr="0">
            <a:spAutoFit/>
          </a:bodyPr>
          <a:lstStyle>
            <a:lvl1pPr algn="ctr">
              <a:defRPr sz="6300">
                <a:solidFill>
                  <a:srgbClr val="FA6400"/>
                </a:solidFill>
                <a:latin typeface="Fjalla One" panose="02000506040000020004" pitchFamily="2" charset="0"/>
              </a:defRPr>
            </a:lvl1pPr>
          </a:lstStyle>
          <a:p>
            <a:r>
              <a:rPr lang="en-US" dirty="0"/>
              <a:t>SECTION TITLE</a:t>
            </a:r>
          </a:p>
        </p:txBody>
      </p:sp>
    </p:spTree>
    <p:extLst>
      <p:ext uri="{BB962C8B-B14F-4D97-AF65-F5344CB8AC3E}">
        <p14:creationId xmlns:p14="http://schemas.microsoft.com/office/powerpoint/2010/main" val="470523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69D8-0C4B-4C49-954B-B50510DC9193}"/>
              </a:ext>
            </a:extLst>
          </p:cNvPr>
          <p:cNvSpPr>
            <a:spLocks noGrp="1"/>
          </p:cNvSpPr>
          <p:nvPr>
            <p:ph type="title" hasCustomPrompt="1"/>
          </p:nvPr>
        </p:nvSpPr>
        <p:spPr>
          <a:xfrm>
            <a:off x="587429" y="601759"/>
            <a:ext cx="10515600" cy="757130"/>
          </a:xfrm>
          <a:prstGeom prst="rect">
            <a:avLst/>
          </a:prstGeom>
        </p:spPr>
        <p:txBody>
          <a:bodyPr anchor="b">
            <a:spAutoFit/>
          </a:bodyPr>
          <a:lstStyle>
            <a:lvl1pPr>
              <a:defRPr sz="4800">
                <a:solidFill>
                  <a:srgbClr val="FA6400"/>
                </a:solidFill>
                <a:latin typeface="Fjalla One" panose="02000506040000020004" pitchFamily="2" charset="0"/>
              </a:defRPr>
            </a:lvl1pPr>
          </a:lstStyle>
          <a:p>
            <a:r>
              <a:rPr lang="en-US" dirty="0"/>
              <a:t>SECTION TITLE</a:t>
            </a:r>
          </a:p>
        </p:txBody>
      </p:sp>
      <p:sp>
        <p:nvSpPr>
          <p:cNvPr id="12" name="Text Placeholder 2">
            <a:extLst>
              <a:ext uri="{FF2B5EF4-FFF2-40B4-BE49-F238E27FC236}">
                <a16:creationId xmlns:a16="http://schemas.microsoft.com/office/drawing/2014/main" id="{80357591-DF94-F04C-8778-C524500B3CAB}"/>
              </a:ext>
            </a:extLst>
          </p:cNvPr>
          <p:cNvSpPr>
            <a:spLocks noGrp="1"/>
          </p:cNvSpPr>
          <p:nvPr>
            <p:ph type="body" idx="1" hasCustomPrompt="1"/>
          </p:nvPr>
        </p:nvSpPr>
        <p:spPr>
          <a:xfrm>
            <a:off x="570263" y="1324869"/>
            <a:ext cx="5661204" cy="424732"/>
          </a:xfrm>
          <a:prstGeom prst="rect">
            <a:avLst/>
          </a:prstGeom>
        </p:spPr>
        <p:txBody>
          <a:bodyPr wrap="square" anchor="b">
            <a:spAutoFit/>
          </a:bodyPr>
          <a:lstStyle>
            <a:lvl1pPr marL="0" indent="0">
              <a:buNone/>
              <a:defRPr sz="2400" b="1">
                <a:solidFill>
                  <a:srgbClr val="63666A"/>
                </a:solidFill>
                <a:latin typeface="Roboto Black" panose="02000000000000000000" pitchFamily="2" charset="0"/>
                <a:ea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10" name="Content Placeholder 2">
            <a:extLst>
              <a:ext uri="{FF2B5EF4-FFF2-40B4-BE49-F238E27FC236}">
                <a16:creationId xmlns:a16="http://schemas.microsoft.com/office/drawing/2014/main" id="{033CE190-C0EA-DB4A-9A72-8482C8BC5C3B}"/>
              </a:ext>
            </a:extLst>
          </p:cNvPr>
          <p:cNvSpPr>
            <a:spLocks noGrp="1"/>
          </p:cNvSpPr>
          <p:nvPr>
            <p:ph sz="half" idx="10" hasCustomPrompt="1"/>
          </p:nvPr>
        </p:nvSpPr>
        <p:spPr>
          <a:xfrm>
            <a:off x="876822" y="1861889"/>
            <a:ext cx="10734803" cy="3044423"/>
          </a:xfrm>
          <a:prstGeom prst="rect">
            <a:avLst/>
          </a:prstGeom>
        </p:spPr>
        <p:txBody>
          <a:bodyPr>
            <a:spAutoFit/>
          </a:bodyPr>
          <a:lstStyle>
            <a:lvl1pPr marL="0" indent="0">
              <a:lnSpc>
                <a:spcPct val="125000"/>
              </a:lnSpc>
              <a:buNone/>
              <a:defRPr sz="1800" b="0" i="0">
                <a:latin typeface="Roboto Medium" panose="02000000000000000000" pitchFamily="2" charset="0"/>
                <a:ea typeface="Roboto Medium" panose="02000000000000000000" pitchFamily="2" charset="0"/>
              </a:defRPr>
            </a:lvl1pPr>
            <a:lvl2pPr marL="685800" indent="-228600">
              <a:buFont typeface="Arial" panose="020B0604020202020204" pitchFamily="34" charset="0"/>
              <a:buChar char="•"/>
              <a:defRPr sz="1800" b="0" i="0">
                <a:latin typeface="Roboto Medium" panose="02000000000000000000" pitchFamily="2" charset="0"/>
                <a:ea typeface="Roboto Medium" panose="02000000000000000000" pitchFamily="2" charset="0"/>
              </a:defRPr>
            </a:lvl2pPr>
            <a:lvl3pPr>
              <a:lnSpc>
                <a:spcPct val="125000"/>
              </a:lnSpc>
              <a:defRPr sz="1800">
                <a:latin typeface="Roboto Medium" panose="02000000000000000000" pitchFamily="2" charset="0"/>
                <a:ea typeface="Roboto Medium" panose="02000000000000000000" pitchFamily="2" charset="0"/>
              </a:defRPr>
            </a:lvl3pPr>
            <a:lvl4pPr>
              <a:defRPr sz="1800">
                <a:latin typeface="Roboto Medium" panose="02000000000000000000" pitchFamily="2" charset="0"/>
                <a:ea typeface="Roboto Medium" panose="02000000000000000000" pitchFamily="2" charset="0"/>
              </a:defRPr>
            </a:lvl4pPr>
            <a:lvl5pPr>
              <a:defRPr sz="1800">
                <a:latin typeface="Roboto Medium" panose="02000000000000000000" pitchFamily="2" charset="0"/>
                <a:ea typeface="Roboto Medium"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esse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pPr marL="971550" lvl="1" indent="-285750"/>
            <a:r>
              <a:rPr lang="en-US" dirty="0"/>
              <a:t>Opening slide</a:t>
            </a:r>
          </a:p>
          <a:p>
            <a:pPr marL="971550" lvl="1" indent="-285750"/>
            <a:r>
              <a:rPr lang="en-US" dirty="0"/>
              <a:t>Opening slide</a:t>
            </a:r>
          </a:p>
          <a:p>
            <a:pPr marL="971550" lvl="1" indent="-285750"/>
            <a:r>
              <a:rPr lang="en-US" dirty="0"/>
              <a:t>Opening slide</a:t>
            </a:r>
          </a:p>
          <a:p>
            <a:pPr marL="971550" lvl="1" indent="-285750"/>
            <a:r>
              <a:rPr lang="en-US" dirty="0"/>
              <a:t>Opening slide</a:t>
            </a:r>
          </a:p>
          <a:p>
            <a:pPr marL="971550" lvl="1" indent="-285750"/>
            <a:r>
              <a:rPr lang="en-US" dirty="0"/>
              <a:t>Opening slide</a:t>
            </a:r>
          </a:p>
        </p:txBody>
      </p:sp>
    </p:spTree>
    <p:extLst>
      <p:ext uri="{BB962C8B-B14F-4D97-AF65-F5344CB8AC3E}">
        <p14:creationId xmlns:p14="http://schemas.microsoft.com/office/powerpoint/2010/main" val="2032925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3416120-01A4-D449-8CDA-5B2C6366CAD4}"/>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Black" panose="02000000000000000000" pitchFamily="2" charset="0"/>
                <a:ea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11" name="Content Placeholder 2">
            <a:extLst>
              <a:ext uri="{FF2B5EF4-FFF2-40B4-BE49-F238E27FC236}">
                <a16:creationId xmlns:a16="http://schemas.microsoft.com/office/drawing/2014/main" id="{8096A88D-F1ED-8F4E-A2DC-09215CE12197}"/>
              </a:ext>
            </a:extLst>
          </p:cNvPr>
          <p:cNvSpPr>
            <a:spLocks noGrp="1"/>
          </p:cNvSpPr>
          <p:nvPr>
            <p:ph sz="half" idx="11" hasCustomPrompt="1"/>
          </p:nvPr>
        </p:nvSpPr>
        <p:spPr>
          <a:xfrm>
            <a:off x="876822" y="1116819"/>
            <a:ext cx="10734803" cy="4145750"/>
          </a:xfrm>
          <a:prstGeom prst="rect">
            <a:avLst/>
          </a:prstGeom>
        </p:spPr>
        <p:txBody>
          <a:bodyPr>
            <a:spAutoFit/>
          </a:bodyPr>
          <a:lstStyle>
            <a:lvl1pPr marL="0" indent="0">
              <a:lnSpc>
                <a:spcPct val="125000"/>
              </a:lnSpc>
              <a:buNone/>
              <a:defRPr sz="1800" b="0" i="0">
                <a:latin typeface="Roboto Medium" panose="02000000000000000000" pitchFamily="2" charset="0"/>
                <a:ea typeface="Roboto Medium" panose="02000000000000000000" pitchFamily="2" charset="0"/>
              </a:defRPr>
            </a:lvl1pPr>
            <a:lvl2pPr marL="685800" indent="-228600">
              <a:buFont typeface="Arial" panose="020B0604020202020204" pitchFamily="34" charset="0"/>
              <a:buChar char="•"/>
              <a:defRPr sz="1800" b="0" i="0">
                <a:latin typeface="Roboto Medium" panose="02000000000000000000" pitchFamily="2" charset="0"/>
                <a:ea typeface="Roboto Medium" panose="02000000000000000000" pitchFamily="2" charset="0"/>
              </a:defRPr>
            </a:lvl2pPr>
            <a:lvl3pPr>
              <a:lnSpc>
                <a:spcPct val="125000"/>
              </a:lnSpc>
              <a:defRPr sz="1800">
                <a:latin typeface="Roboto Medium" panose="02000000000000000000" pitchFamily="2" charset="0"/>
                <a:ea typeface="Roboto Medium" panose="02000000000000000000" pitchFamily="2" charset="0"/>
              </a:defRPr>
            </a:lvl3pPr>
            <a:lvl4pPr>
              <a:defRPr sz="1800">
                <a:latin typeface="Roboto Medium" panose="02000000000000000000" pitchFamily="2" charset="0"/>
                <a:ea typeface="Roboto Medium" panose="02000000000000000000" pitchFamily="2" charset="0"/>
              </a:defRPr>
            </a:lvl4pPr>
            <a:lvl5pPr>
              <a:defRPr sz="1800">
                <a:latin typeface="Roboto Medium" panose="02000000000000000000" pitchFamily="2" charset="0"/>
                <a:ea typeface="Roboto Medium"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a:p>
            <a:pPr marL="971550" lvl="1" indent="-285750"/>
            <a:r>
              <a:rPr lang="en-US" dirty="0"/>
              <a:t>Secondary Slide</a:t>
            </a:r>
          </a:p>
        </p:txBody>
      </p:sp>
    </p:spTree>
    <p:extLst>
      <p:ext uri="{BB962C8B-B14F-4D97-AF65-F5344CB8AC3E}">
        <p14:creationId xmlns:p14="http://schemas.microsoft.com/office/powerpoint/2010/main" val="272391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 Placeholder 2">
            <a:extLst>
              <a:ext uri="{FF2B5EF4-FFF2-40B4-BE49-F238E27FC236}">
                <a16:creationId xmlns:a16="http://schemas.microsoft.com/office/drawing/2014/main" id="{DFBBEBF7-13C4-E14A-970D-7C88A22C4807}"/>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Black" panose="02000000000000000000" pitchFamily="2" charset="0"/>
                <a:ea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12" name="Content Placeholder 2">
            <a:extLst>
              <a:ext uri="{FF2B5EF4-FFF2-40B4-BE49-F238E27FC236}">
                <a16:creationId xmlns:a16="http://schemas.microsoft.com/office/drawing/2014/main" id="{4C54B7F4-3267-B244-81F5-588AE0BC22CB}"/>
              </a:ext>
            </a:extLst>
          </p:cNvPr>
          <p:cNvSpPr>
            <a:spLocks noGrp="1"/>
          </p:cNvSpPr>
          <p:nvPr>
            <p:ph sz="half" idx="11" hasCustomPrompt="1"/>
          </p:nvPr>
        </p:nvSpPr>
        <p:spPr>
          <a:xfrm>
            <a:off x="5107708" y="1116819"/>
            <a:ext cx="6503917" cy="3584571"/>
          </a:xfrm>
          <a:prstGeom prst="rect">
            <a:avLst/>
          </a:prstGeom>
        </p:spPr>
        <p:txBody>
          <a:bodyPr wrap="square">
            <a:spAutoFit/>
          </a:bodyPr>
          <a:lstStyle>
            <a:lvl1pPr marL="0" indent="0">
              <a:lnSpc>
                <a:spcPct val="125000"/>
              </a:lnSpc>
              <a:buNone/>
              <a:defRPr sz="1800" b="0" i="0">
                <a:latin typeface="Roboto Medium" panose="02000000000000000000" pitchFamily="2" charset="0"/>
                <a:ea typeface="Roboto Medium" panose="02000000000000000000" pitchFamily="2" charset="0"/>
              </a:defRPr>
            </a:lvl1pPr>
            <a:lvl2pPr marL="685800" indent="-228600">
              <a:buFont typeface="Arial" panose="020B0604020202020204" pitchFamily="34" charset="0"/>
              <a:buChar char="•"/>
              <a:defRPr sz="1800" b="0" i="0">
                <a:latin typeface="Roboto Medium" panose="02000000000000000000" pitchFamily="2" charset="0"/>
                <a:ea typeface="Roboto Medium" panose="02000000000000000000" pitchFamily="2" charset="0"/>
              </a:defRPr>
            </a:lvl2pPr>
            <a:lvl3pPr>
              <a:lnSpc>
                <a:spcPct val="125000"/>
              </a:lnSpc>
              <a:defRPr sz="1800">
                <a:latin typeface="Roboto Medium" panose="02000000000000000000" pitchFamily="2" charset="0"/>
                <a:ea typeface="Roboto Medium" panose="02000000000000000000" pitchFamily="2" charset="0"/>
              </a:defRPr>
            </a:lvl3pPr>
            <a:lvl4pPr>
              <a:defRPr sz="1800">
                <a:latin typeface="Roboto Medium" panose="02000000000000000000" pitchFamily="2" charset="0"/>
                <a:ea typeface="Roboto Medium" panose="02000000000000000000" pitchFamily="2" charset="0"/>
              </a:defRPr>
            </a:lvl4pPr>
            <a:lvl5pPr>
              <a:defRPr sz="1800">
                <a:latin typeface="Roboto Medium" panose="02000000000000000000" pitchFamily="2" charset="0"/>
                <a:ea typeface="Roboto Medium" panose="02000000000000000000" pitchFamily="2" charset="0"/>
              </a:defRPr>
            </a:lvl5pPr>
          </a:lstStyle>
          <a:p>
            <a:r>
              <a:rPr lang="en-US" dirty="0"/>
              <a:t>Body copy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pariature</a:t>
            </a:r>
            <a:r>
              <a:rPr lang="en-US" dirty="0"/>
              <a:t>.</a:t>
            </a:r>
          </a:p>
          <a:p>
            <a:r>
              <a:rPr lang="en-US" dirty="0"/>
              <a:t>	</a:t>
            </a:r>
          </a:p>
          <a:p>
            <a:pPr marL="971550" lvl="1" indent="-285750"/>
            <a:r>
              <a:rPr lang="en-US" dirty="0"/>
              <a:t>When single image is necessary</a:t>
            </a:r>
          </a:p>
          <a:p>
            <a:pPr marL="971550" lvl="1" indent="-285750"/>
            <a:r>
              <a:rPr lang="en-US" dirty="0"/>
              <a:t>When single image is necessary</a:t>
            </a:r>
          </a:p>
          <a:p>
            <a:pPr marL="971550" lvl="1" indent="-285750"/>
            <a:r>
              <a:rPr lang="en-US" dirty="0"/>
              <a:t>When single image is necessary</a:t>
            </a:r>
          </a:p>
        </p:txBody>
      </p:sp>
      <p:sp>
        <p:nvSpPr>
          <p:cNvPr id="14" name="Picture Placeholder 2">
            <a:extLst>
              <a:ext uri="{FF2B5EF4-FFF2-40B4-BE49-F238E27FC236}">
                <a16:creationId xmlns:a16="http://schemas.microsoft.com/office/drawing/2014/main" id="{CADEF8EF-A673-E042-9D45-AC94C7D34AA6}"/>
              </a:ext>
            </a:extLst>
          </p:cNvPr>
          <p:cNvSpPr>
            <a:spLocks noGrp="1"/>
          </p:cNvSpPr>
          <p:nvPr>
            <p:ph type="pic" idx="1"/>
          </p:nvPr>
        </p:nvSpPr>
        <p:spPr>
          <a:xfrm>
            <a:off x="988291" y="1115395"/>
            <a:ext cx="3888509" cy="4256705"/>
          </a:xfrm>
          <a:prstGeom prst="rect">
            <a:avLst/>
          </a:prstGeom>
        </p:spPr>
        <p:txBody>
          <a:bodyPr>
            <a:noAutofit/>
          </a:bodyPr>
          <a:lstStyle>
            <a:lvl1pPr marL="0" indent="0">
              <a:lnSpc>
                <a:spcPct val="125000"/>
              </a:lnSpc>
              <a:buNone/>
              <a:defRPr sz="1800">
                <a:latin typeface="Roboto Medium" panose="02000000000000000000" pitchFamily="2" charset="0"/>
                <a:ea typeface="Roboto Medium"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975333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ual Imag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1E39AF8A-3470-8D4B-AAB4-564D43BE08B7}"/>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Black" panose="02000000000000000000" pitchFamily="2" charset="0"/>
                <a:ea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8" name="Content Placeholder 2">
            <a:extLst>
              <a:ext uri="{FF2B5EF4-FFF2-40B4-BE49-F238E27FC236}">
                <a16:creationId xmlns:a16="http://schemas.microsoft.com/office/drawing/2014/main" id="{1097F2F5-0F5B-E946-8C62-5302B95F9BA6}"/>
              </a:ext>
            </a:extLst>
          </p:cNvPr>
          <p:cNvSpPr>
            <a:spLocks noGrp="1"/>
          </p:cNvSpPr>
          <p:nvPr>
            <p:ph sz="half" idx="11" hasCustomPrompt="1"/>
          </p:nvPr>
        </p:nvSpPr>
        <p:spPr>
          <a:xfrm>
            <a:off x="8635997" y="1116819"/>
            <a:ext cx="2975628" cy="3910686"/>
          </a:xfrm>
          <a:prstGeom prst="rect">
            <a:avLst/>
          </a:prstGeom>
        </p:spPr>
        <p:txBody>
          <a:bodyPr wrap="square">
            <a:spAutoFit/>
          </a:bodyPr>
          <a:lstStyle>
            <a:lvl1pPr marL="0" indent="0">
              <a:lnSpc>
                <a:spcPct val="125000"/>
              </a:lnSpc>
              <a:buFont typeface="Arial" panose="020B0604020202020204" pitchFamily="34" charset="0"/>
              <a:buNone/>
              <a:defRPr sz="1800" b="0" i="0">
                <a:latin typeface="Roboto Medium" panose="02000000000000000000" pitchFamily="2" charset="0"/>
                <a:ea typeface="Roboto Medium" panose="02000000000000000000" pitchFamily="2" charset="0"/>
              </a:defRPr>
            </a:lvl1pPr>
            <a:lvl2pPr marL="685800" indent="-228600">
              <a:buFont typeface="Arial" panose="020B0604020202020204" pitchFamily="34" charset="0"/>
              <a:buChar char="•"/>
              <a:defRPr sz="1800">
                <a:latin typeface="Roboto Medium" panose="02000000000000000000" pitchFamily="2" charset="0"/>
                <a:ea typeface="Roboto Medium" panose="02000000000000000000" pitchFamily="2" charset="0"/>
              </a:defRPr>
            </a:lvl2pPr>
            <a:lvl3pPr>
              <a:lnSpc>
                <a:spcPct val="125000"/>
              </a:lnSpc>
              <a:defRPr sz="1800">
                <a:latin typeface="Roboto Medium" panose="02000000000000000000" pitchFamily="2" charset="0"/>
                <a:ea typeface="Roboto Medium" panose="02000000000000000000" pitchFamily="2" charset="0"/>
              </a:defRPr>
            </a:lvl3pPr>
            <a:lvl4pPr>
              <a:defRPr sz="1800">
                <a:latin typeface="Roboto Medium" panose="02000000000000000000" pitchFamily="2" charset="0"/>
                <a:ea typeface="Roboto Medium" panose="02000000000000000000" pitchFamily="2" charset="0"/>
              </a:defRPr>
            </a:lvl4pPr>
            <a:lvl5pPr>
              <a:defRPr sz="1800">
                <a:latin typeface="Roboto Medium" panose="02000000000000000000" pitchFamily="2" charset="0"/>
                <a:ea typeface="Roboto Medium" panose="02000000000000000000" pitchFamily="2" charset="0"/>
              </a:defRPr>
            </a:lvl5pPr>
          </a:lstStyle>
          <a:p>
            <a:r>
              <a:rPr lang="en-US" dirty="0"/>
              <a:t>Body copy goes here. Lorem ipsum dolor sit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a:t>
            </a:r>
            <a:r>
              <a:rPr lang="en-US" dirty="0"/>
              <a:t>.</a:t>
            </a:r>
          </a:p>
          <a:p>
            <a:pPr marL="285750" indent="-285750">
              <a:buFont typeface="Arial" panose="020B0604020202020204" pitchFamily="34" charset="0"/>
              <a:buChar char="•"/>
            </a:pPr>
            <a:r>
              <a:rPr lang="en-US" dirty="0"/>
              <a:t>Use this slide for multiple images</a:t>
            </a:r>
          </a:p>
          <a:p>
            <a:pPr marL="285750" indent="-285750">
              <a:buFont typeface="Arial" panose="020B0604020202020204" pitchFamily="34" charset="0"/>
              <a:buChar char="•"/>
            </a:pPr>
            <a:r>
              <a:rPr lang="en-US" dirty="0"/>
              <a:t>If they absolutely require text</a:t>
            </a:r>
          </a:p>
          <a:p>
            <a:pPr marL="285750" indent="-285750">
              <a:buFont typeface="Arial" panose="020B0604020202020204" pitchFamily="34" charset="0"/>
              <a:buChar char="•"/>
            </a:pPr>
            <a:r>
              <a:rPr lang="en-US" dirty="0"/>
              <a:t>Otherwise, use next slide for multiples</a:t>
            </a:r>
          </a:p>
        </p:txBody>
      </p:sp>
      <p:sp>
        <p:nvSpPr>
          <p:cNvPr id="7" name="Picture Placeholder 2">
            <a:extLst>
              <a:ext uri="{FF2B5EF4-FFF2-40B4-BE49-F238E27FC236}">
                <a16:creationId xmlns:a16="http://schemas.microsoft.com/office/drawing/2014/main" id="{EBFA8EDB-B628-0940-81BE-3EEC8332BE5D}"/>
              </a:ext>
            </a:extLst>
          </p:cNvPr>
          <p:cNvSpPr>
            <a:spLocks noGrp="1"/>
          </p:cNvSpPr>
          <p:nvPr>
            <p:ph type="pic" idx="1"/>
          </p:nvPr>
        </p:nvSpPr>
        <p:spPr>
          <a:xfrm>
            <a:off x="988291" y="1115395"/>
            <a:ext cx="3592947" cy="4256705"/>
          </a:xfrm>
          <a:prstGeom prst="rect">
            <a:avLst/>
          </a:prstGeom>
        </p:spPr>
        <p:txBody>
          <a:bodyPr>
            <a:noAutofit/>
          </a:bodyPr>
          <a:lstStyle>
            <a:lvl1pPr marL="0" indent="0">
              <a:lnSpc>
                <a:spcPct val="125000"/>
              </a:lnSpc>
              <a:buNone/>
              <a:defRPr sz="1800">
                <a:latin typeface="Roboto Medium" panose="02000000000000000000" pitchFamily="2" charset="0"/>
                <a:ea typeface="Roboto Medium"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59B5960E-AF4F-BD49-8F26-C21E277C10D4}"/>
              </a:ext>
            </a:extLst>
          </p:cNvPr>
          <p:cNvSpPr>
            <a:spLocks noGrp="1"/>
          </p:cNvSpPr>
          <p:nvPr>
            <p:ph type="pic" idx="12"/>
          </p:nvPr>
        </p:nvSpPr>
        <p:spPr>
          <a:xfrm>
            <a:off x="4815224" y="1115395"/>
            <a:ext cx="3592947" cy="4256705"/>
          </a:xfrm>
          <a:prstGeom prst="rect">
            <a:avLst/>
          </a:prstGeom>
        </p:spPr>
        <p:txBody>
          <a:bodyPr>
            <a:noAutofit/>
          </a:bodyPr>
          <a:lstStyle>
            <a:lvl1pPr marL="0" indent="0">
              <a:lnSpc>
                <a:spcPct val="125000"/>
              </a:lnSpc>
              <a:buNone/>
              <a:defRPr sz="1800">
                <a:latin typeface="Roboto Medium" panose="02000000000000000000" pitchFamily="2" charset="0"/>
                <a:ea typeface="Roboto Medium"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504097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7E81A402-4CBE-E94B-A49F-BE6FFE564CCF}"/>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Black" panose="02000000000000000000" pitchFamily="2" charset="0"/>
                <a:ea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5" name="Picture Placeholder 2">
            <a:extLst>
              <a:ext uri="{FF2B5EF4-FFF2-40B4-BE49-F238E27FC236}">
                <a16:creationId xmlns:a16="http://schemas.microsoft.com/office/drawing/2014/main" id="{DAF8388C-4C99-8F4B-9C8F-5932EF40E444}"/>
              </a:ext>
            </a:extLst>
          </p:cNvPr>
          <p:cNvSpPr>
            <a:spLocks noGrp="1"/>
          </p:cNvSpPr>
          <p:nvPr>
            <p:ph type="pic" idx="1"/>
          </p:nvPr>
        </p:nvSpPr>
        <p:spPr>
          <a:xfrm>
            <a:off x="988291" y="1120912"/>
            <a:ext cx="6503917" cy="4256705"/>
          </a:xfrm>
          <a:prstGeom prst="rect">
            <a:avLst/>
          </a:prstGeom>
        </p:spPr>
        <p:txBody>
          <a:bodyPr>
            <a:noAutofit/>
          </a:bodyPr>
          <a:lstStyle>
            <a:lvl1pPr marL="0" indent="0">
              <a:lnSpc>
                <a:spcPct val="125000"/>
              </a:lnSpc>
              <a:buNone/>
              <a:defRPr sz="1800">
                <a:latin typeface="Roboto Medium" panose="02000000000000000000" pitchFamily="2" charset="0"/>
                <a:ea typeface="Roboto Medium"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Picture Placeholder 2">
            <a:extLst>
              <a:ext uri="{FF2B5EF4-FFF2-40B4-BE49-F238E27FC236}">
                <a16:creationId xmlns:a16="http://schemas.microsoft.com/office/drawing/2014/main" id="{838006A3-E206-2544-B4CA-F8862A7A7489}"/>
              </a:ext>
            </a:extLst>
          </p:cNvPr>
          <p:cNvSpPr>
            <a:spLocks noGrp="1"/>
          </p:cNvSpPr>
          <p:nvPr>
            <p:ph type="pic" idx="12"/>
          </p:nvPr>
        </p:nvSpPr>
        <p:spPr>
          <a:xfrm>
            <a:off x="7723116" y="1115396"/>
            <a:ext cx="3888509" cy="2015732"/>
          </a:xfrm>
          <a:prstGeom prst="rect">
            <a:avLst/>
          </a:prstGeom>
        </p:spPr>
        <p:txBody>
          <a:bodyPr>
            <a:noAutofit/>
          </a:bodyPr>
          <a:lstStyle>
            <a:lvl1pPr marL="0" indent="0">
              <a:lnSpc>
                <a:spcPct val="125000"/>
              </a:lnSpc>
              <a:buNone/>
              <a:defRPr sz="1800">
                <a:latin typeface="Roboto Medium" panose="02000000000000000000" pitchFamily="2" charset="0"/>
                <a:ea typeface="Roboto Medium"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a:extLst>
              <a:ext uri="{FF2B5EF4-FFF2-40B4-BE49-F238E27FC236}">
                <a16:creationId xmlns:a16="http://schemas.microsoft.com/office/drawing/2014/main" id="{A62EAF65-446A-2749-8F51-ED831F64DFB2}"/>
              </a:ext>
            </a:extLst>
          </p:cNvPr>
          <p:cNvSpPr>
            <a:spLocks noGrp="1"/>
          </p:cNvSpPr>
          <p:nvPr>
            <p:ph type="pic" idx="13"/>
          </p:nvPr>
        </p:nvSpPr>
        <p:spPr>
          <a:xfrm>
            <a:off x="7723116" y="3361885"/>
            <a:ext cx="3888509" cy="2015732"/>
          </a:xfrm>
          <a:prstGeom prst="rect">
            <a:avLst/>
          </a:prstGeom>
        </p:spPr>
        <p:txBody>
          <a:bodyPr>
            <a:noAutofit/>
          </a:bodyPr>
          <a:lstStyle>
            <a:lvl1pPr marL="0" indent="0">
              <a:lnSpc>
                <a:spcPct val="125000"/>
              </a:lnSpc>
              <a:buNone/>
              <a:defRPr sz="1800">
                <a:latin typeface="Roboto Medium" panose="02000000000000000000" pitchFamily="2" charset="0"/>
                <a:ea typeface="Roboto Medium"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248255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0B3917FD-D1E5-0243-BD11-DC4F02A04488}"/>
              </a:ext>
            </a:extLst>
          </p:cNvPr>
          <p:cNvSpPr>
            <a:spLocks noGrp="1"/>
          </p:cNvSpPr>
          <p:nvPr>
            <p:ph type="body" idx="10" hasCustomPrompt="1"/>
          </p:nvPr>
        </p:nvSpPr>
        <p:spPr>
          <a:xfrm>
            <a:off x="570263" y="579801"/>
            <a:ext cx="5661204" cy="424732"/>
          </a:xfrm>
          <a:prstGeom prst="rect">
            <a:avLst/>
          </a:prstGeom>
        </p:spPr>
        <p:txBody>
          <a:bodyPr wrap="square" anchor="b">
            <a:spAutoFit/>
          </a:bodyPr>
          <a:lstStyle>
            <a:lvl1pPr marL="0" indent="0">
              <a:buNone/>
              <a:defRPr sz="2400" b="1">
                <a:solidFill>
                  <a:srgbClr val="63666A"/>
                </a:solidFill>
                <a:latin typeface="Roboto Black" panose="02000000000000000000" pitchFamily="2" charset="0"/>
                <a:ea typeface="Roboto Black"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SUBHEAD</a:t>
            </a:r>
          </a:p>
        </p:txBody>
      </p:sp>
      <p:sp>
        <p:nvSpPr>
          <p:cNvPr id="5" name="Content Placeholder 2">
            <a:extLst>
              <a:ext uri="{FF2B5EF4-FFF2-40B4-BE49-F238E27FC236}">
                <a16:creationId xmlns:a16="http://schemas.microsoft.com/office/drawing/2014/main" id="{0221112B-7426-CE4F-AF58-2A01859BE703}"/>
              </a:ext>
            </a:extLst>
          </p:cNvPr>
          <p:cNvSpPr>
            <a:spLocks noGrp="1"/>
          </p:cNvSpPr>
          <p:nvPr>
            <p:ph sz="half" idx="11" hasCustomPrompt="1"/>
          </p:nvPr>
        </p:nvSpPr>
        <p:spPr>
          <a:xfrm>
            <a:off x="876822" y="1116819"/>
            <a:ext cx="10734803" cy="3745641"/>
          </a:xfrm>
          <a:prstGeom prst="rect">
            <a:avLst/>
          </a:prstGeom>
        </p:spPr>
        <p:txBody>
          <a:bodyPr>
            <a:spAutoFit/>
          </a:bodyPr>
          <a:lstStyle>
            <a:lvl1pPr marL="0" indent="0">
              <a:lnSpc>
                <a:spcPct val="125000"/>
              </a:lnSpc>
              <a:buNone/>
              <a:defRPr sz="1800" b="0" i="0">
                <a:latin typeface="Roboto Medium" panose="02000000000000000000" pitchFamily="2" charset="0"/>
                <a:ea typeface="Roboto Medium" panose="02000000000000000000" pitchFamily="2" charset="0"/>
              </a:defRPr>
            </a:lvl1pPr>
            <a:lvl2pPr marL="685800" indent="-228600">
              <a:buFont typeface="Arial" panose="020B0604020202020204" pitchFamily="34" charset="0"/>
              <a:buChar char="•"/>
              <a:defRPr sz="1800" b="0" i="0">
                <a:latin typeface="Roboto Medium" panose="02000000000000000000" pitchFamily="2" charset="0"/>
                <a:ea typeface="Roboto Medium" panose="02000000000000000000" pitchFamily="2" charset="0"/>
              </a:defRPr>
            </a:lvl2pPr>
            <a:lvl3pPr>
              <a:lnSpc>
                <a:spcPct val="125000"/>
              </a:lnSpc>
              <a:defRPr sz="1800">
                <a:latin typeface="Roboto Medium" panose="02000000000000000000" pitchFamily="2" charset="0"/>
                <a:ea typeface="Roboto Medium" panose="02000000000000000000" pitchFamily="2" charset="0"/>
              </a:defRPr>
            </a:lvl3pPr>
            <a:lvl4pPr>
              <a:defRPr sz="1800">
                <a:latin typeface="Roboto Medium" panose="02000000000000000000" pitchFamily="2" charset="0"/>
                <a:ea typeface="Roboto Medium" panose="02000000000000000000" pitchFamily="2" charset="0"/>
              </a:defRPr>
            </a:lvl4pPr>
            <a:lvl5pPr>
              <a:defRPr sz="1800">
                <a:latin typeface="Roboto Medium" panose="02000000000000000000" pitchFamily="2" charset="0"/>
                <a:ea typeface="Roboto Medium" panose="02000000000000000000" pitchFamily="2" charset="0"/>
              </a:defRPr>
            </a:lvl5pPr>
          </a:lstStyle>
          <a:p>
            <a:r>
              <a:rPr lang="en-US" dirty="0"/>
              <a:t>Body copy goes here.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Last slide in a section. </a:t>
            </a:r>
          </a:p>
          <a:p>
            <a:r>
              <a:rPr lang="en-US" dirty="0"/>
              <a:t>Body copy goes here. Last slide in a section. Last slide in a section. Last slide in a section. Last slide in a section. Last slide in a section. Last slide in a section. Last slide in a section. Last slide in a section. </a:t>
            </a:r>
          </a:p>
          <a:p>
            <a:endParaRPr lang="en-US" dirty="0"/>
          </a:p>
          <a:p>
            <a:pPr marL="971550" lvl="1" indent="-285750"/>
            <a:r>
              <a:rPr lang="en-US" dirty="0"/>
              <a:t>Last slide in each section</a:t>
            </a:r>
          </a:p>
          <a:p>
            <a:pPr marL="971550" lvl="1" indent="-285750"/>
            <a:r>
              <a:rPr lang="en-US" dirty="0"/>
              <a:t>Last slide in each section</a:t>
            </a:r>
          </a:p>
        </p:txBody>
      </p:sp>
    </p:spTree>
    <p:extLst>
      <p:ext uri="{BB962C8B-B14F-4D97-AF65-F5344CB8AC3E}">
        <p14:creationId xmlns:p14="http://schemas.microsoft.com/office/powerpoint/2010/main" val="83029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alphaModFix amt="0"/>
            <a:lum/>
          </a:blip>
          <a:srcRect/>
          <a:stretch>
            <a:fillRect/>
          </a:stretch>
        </a:blip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5FA6DFF7-6EE2-681D-C748-8C050465F0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B3D6A598-6C04-9259-1686-31188AC7BC06}"/>
              </a:ext>
            </a:extLst>
          </p:cNvPr>
          <p:cNvSpPr txBox="1">
            <a:spLocks noGrp="1" noRot="1" noMove="1" noResize="1" noEditPoints="1" noAdjustHandles="1" noChangeArrowheads="1" noChangeShapeType="1"/>
          </p:cNvSpPr>
          <p:nvPr userDrawn="1"/>
        </p:nvSpPr>
        <p:spPr>
          <a:xfrm>
            <a:off x="569496" y="1289538"/>
            <a:ext cx="62533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rgbClr val="63666A"/>
                </a:solidFill>
                <a:latin typeface="Roboto Black" panose="02000000000000000000" pitchFamily="2" charset="0"/>
                <a:ea typeface="Roboto Black" panose="02000000000000000000" pitchFamily="2" charset="0"/>
              </a:rPr>
              <a:t>NON-DISCRIMINATION STATEMENT</a:t>
            </a:r>
          </a:p>
        </p:txBody>
      </p:sp>
      <p:sp>
        <p:nvSpPr>
          <p:cNvPr id="3" name="TextBox 2">
            <a:extLst>
              <a:ext uri="{FF2B5EF4-FFF2-40B4-BE49-F238E27FC236}">
                <a16:creationId xmlns:a16="http://schemas.microsoft.com/office/drawing/2014/main" id="{CCFC2DAA-D239-C022-E6F6-A3236671A6DB}"/>
              </a:ext>
            </a:extLst>
          </p:cNvPr>
          <p:cNvSpPr txBox="1">
            <a:spLocks noGrp="1" noRot="1" noMove="1" noResize="1" noEditPoints="1" noAdjustHandles="1" noChangeArrowheads="1" noChangeShapeType="1"/>
          </p:cNvSpPr>
          <p:nvPr userDrawn="1"/>
        </p:nvSpPr>
        <p:spPr>
          <a:xfrm>
            <a:off x="570263" y="1807566"/>
            <a:ext cx="11255153" cy="3970318"/>
          </a:xfrm>
          <a:prstGeom prst="rect">
            <a:avLst/>
          </a:prstGeom>
          <a:noFill/>
        </p:spPr>
        <p:txBody>
          <a:bodyPr wrap="square" rtlCol="0">
            <a:spAutoFit/>
          </a:bodyPr>
          <a:lstStyle/>
          <a:p>
            <a:r>
              <a:rPr lang="en-US" sz="1400" b="0" i="0" kern="1200" dirty="0">
                <a:solidFill>
                  <a:schemeClr val="tx1"/>
                </a:solidFill>
                <a:effectLst/>
                <a:latin typeface="+mn-lt"/>
                <a:ea typeface="+mn-ea"/>
                <a:cs typeface="+mn-cs"/>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a:t>
            </a:r>
          </a:p>
          <a:p>
            <a:endParaRPr lang="en-US" sz="1400" b="0" i="0" kern="1200" dirty="0">
              <a:solidFill>
                <a:schemeClr val="tx1"/>
              </a:solidFill>
              <a:effectLst/>
              <a:latin typeface="+mn-lt"/>
              <a:ea typeface="+mn-ea"/>
              <a:cs typeface="+mn-cs"/>
            </a:endParaRPr>
          </a:p>
          <a:p>
            <a:r>
              <a:rPr lang="en-US" sz="1400" b="0" i="0" kern="1200" dirty="0">
                <a:solidFill>
                  <a:schemeClr val="tx1"/>
                </a:solidFill>
                <a:effectLst/>
                <a:latin typeface="+mn-lt"/>
                <a:ea typeface="+mn-ea"/>
                <a:cs typeface="+mn-cs"/>
              </a:rPr>
              <a:t>Persons with disabilities who require alternative means of communication for program information (e.g., Braille, large print, audiotape, American Sign Language, etc.) should contact the State or local Agency that administers the program or contact USDA through the Telecommunications Relay Service at 711 (voice and TTY). Additionally, program information may be made available in languages other than English.</a:t>
            </a:r>
          </a:p>
          <a:p>
            <a:endParaRPr lang="en-US" sz="1400" b="0" i="0" kern="1200" dirty="0">
              <a:solidFill>
                <a:schemeClr val="tx1"/>
              </a:solidFill>
              <a:effectLst/>
              <a:latin typeface="+mn-lt"/>
              <a:ea typeface="+mn-ea"/>
              <a:cs typeface="+mn-cs"/>
            </a:endParaRPr>
          </a:p>
          <a:p>
            <a:r>
              <a:rPr lang="en-US" sz="1400" b="0" i="0" kern="1200" dirty="0">
                <a:solidFill>
                  <a:schemeClr val="tx1"/>
                </a:solidFill>
                <a:effectLst/>
                <a:latin typeface="+mn-lt"/>
                <a:ea typeface="+mn-ea"/>
                <a:cs typeface="+mn-cs"/>
              </a:rPr>
              <a:t>To file a program discrimination complaint, complete the USDA Program Discrimination Complaint Form, AD-3027, found online at How to File a Program Discrimination Complaint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Mail Stop 9410, Washington, D.C. 20250-9410; (2) fax: (202) 690-7442; or (3) email: program.intake@usda.gov.</a:t>
            </a:r>
          </a:p>
          <a:p>
            <a:r>
              <a:rPr lang="en-US" sz="1400" b="0" i="0" kern="1200" dirty="0">
                <a:solidFill>
                  <a:schemeClr val="tx1"/>
                </a:solidFill>
                <a:effectLst/>
                <a:latin typeface="+mn-lt"/>
                <a:ea typeface="+mn-ea"/>
                <a:cs typeface="+mn-cs"/>
              </a:rPr>
              <a:t>USDA is an equal opportunity provider, employer, and lender.</a:t>
            </a:r>
          </a:p>
          <a:p>
            <a:endParaRPr lang="en-US" sz="1400" dirty="0"/>
          </a:p>
        </p:txBody>
      </p:sp>
      <p:sp>
        <p:nvSpPr>
          <p:cNvPr id="15" name="Rectangle 14">
            <a:extLst>
              <a:ext uri="{FF2B5EF4-FFF2-40B4-BE49-F238E27FC236}">
                <a16:creationId xmlns:a16="http://schemas.microsoft.com/office/drawing/2014/main" id="{32496586-3791-967E-F951-FB67A31B952D}"/>
              </a:ext>
            </a:extLst>
          </p:cNvPr>
          <p:cNvSpPr>
            <a:spLocks noGrp="1" noRot="1" noMove="1" noResize="1" noEditPoints="1" noAdjustHandles="1" noChangeArrowheads="1" noChangeShapeType="1"/>
          </p:cNvSpPr>
          <p:nvPr userDrawn="1"/>
        </p:nvSpPr>
        <p:spPr>
          <a:xfrm>
            <a:off x="570263" y="185351"/>
            <a:ext cx="11255153" cy="778476"/>
          </a:xfrm>
          <a:prstGeom prst="rect">
            <a:avLst/>
          </a:prstGeom>
          <a:solidFill>
            <a:srgbClr val="0177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69D2160-606D-CCB1-DFC8-43D73830191C}"/>
              </a:ext>
            </a:extLst>
          </p:cNvPr>
          <p:cNvSpPr txBox="1">
            <a:spLocks noGrp="1" noRot="1" noMove="1" noResize="1" noEditPoints="1" noAdjustHandles="1" noChangeArrowheads="1" noChangeShapeType="1"/>
          </p:cNvSpPr>
          <p:nvPr userDrawn="1"/>
        </p:nvSpPr>
        <p:spPr>
          <a:xfrm>
            <a:off x="1464275" y="562890"/>
            <a:ext cx="5041557" cy="338554"/>
          </a:xfrm>
          <a:prstGeom prst="rect">
            <a:avLst/>
          </a:prstGeom>
          <a:noFill/>
        </p:spPr>
        <p:txBody>
          <a:bodyPr wrap="square" rtlCol="0">
            <a:spAutoFit/>
          </a:bodyPr>
          <a:lstStyle/>
          <a:p>
            <a:r>
              <a:rPr lang="en-US" sz="1600" dirty="0">
                <a:solidFill>
                  <a:schemeClr val="bg1"/>
                </a:solidFill>
                <a:latin typeface="+mn-lt"/>
              </a:rPr>
              <a:t>United States Department of Agriculture</a:t>
            </a:r>
          </a:p>
        </p:txBody>
      </p:sp>
      <p:pic>
        <p:nvPicPr>
          <p:cNvPr id="18" name="Picture 17" descr="A black and white logo&#10;&#10;AI-generated content may be incorrect.">
            <a:extLst>
              <a:ext uri="{FF2B5EF4-FFF2-40B4-BE49-F238E27FC236}">
                <a16:creationId xmlns:a16="http://schemas.microsoft.com/office/drawing/2014/main" id="{FB43FB04-790F-824B-1D31-B2C06805F6EF}"/>
              </a:ext>
            </a:extLst>
          </p:cNvPr>
          <p:cNvPicPr>
            <a:picLocks noGrp="1" noRot="1" noChangeAspect="1" noMove="1" noResize="1" noEditPoints="1" noAdjustHandles="1" noChangeArrowheads="1" noChangeShapeType="1" noCrop="1"/>
          </p:cNvPicPr>
          <p:nvPr userDrawn="1"/>
        </p:nvPicPr>
        <p:blipFill>
          <a:blip r:embed="rId4"/>
          <a:stretch>
            <a:fillRect/>
          </a:stretch>
        </p:blipFill>
        <p:spPr>
          <a:xfrm>
            <a:off x="686726" y="310116"/>
            <a:ext cx="777549" cy="528945"/>
          </a:xfrm>
          <a:prstGeom prst="rect">
            <a:avLst/>
          </a:prstGeom>
        </p:spPr>
      </p:pic>
    </p:spTree>
    <p:extLst>
      <p:ext uri="{BB962C8B-B14F-4D97-AF65-F5344CB8AC3E}">
        <p14:creationId xmlns:p14="http://schemas.microsoft.com/office/powerpoint/2010/main" val="38732793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2B9EEE-9889-B21A-759E-9E35531434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5F3B9FB-E196-7962-3D39-BBB194E5C8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6304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7" r:id="rId10"/>
  </p:sldLayoutIdLst>
  <p:txStyles>
    <p:titleStyle>
      <a:lvl1pPr algn="l" defTabSz="914400" rtl="0" eaLnBrk="1" latinLnBrk="0" hangingPunct="1">
        <a:lnSpc>
          <a:spcPct val="90000"/>
        </a:lnSpc>
        <a:spcBef>
          <a:spcPct val="0"/>
        </a:spcBef>
        <a:buNone/>
        <a:defRPr sz="4400" kern="1200" cap="all" baseline="0">
          <a:solidFill>
            <a:srgbClr val="FB6400"/>
          </a:solidFill>
          <a:latin typeface="Fjalla One" panose="02000506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baseline="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extension.okstate.edu/programs/family-and-consumer-sciences/food-safety" TargetMode="External"/><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DCE7F5-46E6-914B-9D81-BD8B561C2F43}"/>
              </a:ext>
            </a:extLst>
          </p:cNvPr>
          <p:cNvSpPr>
            <a:spLocks noGrp="1"/>
          </p:cNvSpPr>
          <p:nvPr>
            <p:ph type="ctrTitle"/>
          </p:nvPr>
        </p:nvSpPr>
        <p:spPr/>
        <p:txBody>
          <a:bodyPr/>
          <a:lstStyle/>
          <a:p>
            <a:r>
              <a:rPr lang="en-US" dirty="0"/>
              <a:t>Air frying basics</a:t>
            </a:r>
          </a:p>
        </p:txBody>
      </p:sp>
      <p:sp>
        <p:nvSpPr>
          <p:cNvPr id="5" name="Subtitle 4">
            <a:extLst>
              <a:ext uri="{FF2B5EF4-FFF2-40B4-BE49-F238E27FC236}">
                <a16:creationId xmlns:a16="http://schemas.microsoft.com/office/drawing/2014/main" id="{C61C056A-76D1-6842-8766-E00C074F818F}"/>
              </a:ext>
            </a:extLst>
          </p:cNvPr>
          <p:cNvSpPr>
            <a:spLocks noGrp="1"/>
          </p:cNvSpPr>
          <p:nvPr>
            <p:ph type="subTitle" idx="1"/>
          </p:nvPr>
        </p:nvSpPr>
        <p:spPr>
          <a:xfrm>
            <a:off x="567848" y="4259562"/>
            <a:ext cx="11056306" cy="2249847"/>
          </a:xfrm>
        </p:spPr>
        <p:txBody>
          <a:bodyPr/>
          <a:lstStyle/>
          <a:p>
            <a:r>
              <a:rPr lang="en-US" dirty="0"/>
              <a:t>Making Healthier Meals in Minutes</a:t>
            </a:r>
          </a:p>
          <a:p>
            <a:endParaRPr lang="en-US" dirty="0"/>
          </a:p>
          <a:p>
            <a:r>
              <a:rPr lang="en-US" sz="2800" dirty="0"/>
              <a:t>Christi Evans, MS, RD</a:t>
            </a:r>
          </a:p>
          <a:p>
            <a:r>
              <a:rPr lang="en-US" sz="2800" dirty="0"/>
              <a:t>Assistant Extension Specialist</a:t>
            </a:r>
          </a:p>
        </p:txBody>
      </p:sp>
    </p:spTree>
    <p:extLst>
      <p:ext uri="{BB962C8B-B14F-4D97-AF65-F5344CB8AC3E}">
        <p14:creationId xmlns:p14="http://schemas.microsoft.com/office/powerpoint/2010/main" val="165218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mage is a cooking reference chart titled “General Cooking Guidelines: Air Fryer vs. Oven.” It visually compares recommended temperatures and cooking times for common foods when using an oven versus an air fryer.&#10;&#10;Layout &amp; Design&#10;At the top, there are images of an air fryer (left) and an oven (right) with arrows pointing down to the comparison table.&#10;The table has three columns:&#10;Food&#10;Oven Cooking&#10;Air Fryer Cooking&#10;Food Comparisons&#10;&#10;For each item, the chart shows how air fryer settings differ from oven settings:&#10;&#10;Frozen French Fries&#10;Oven: 425°F for 20–25 min&#10;Air Fryer: 400°F for 12–15 min&#10;Chicken Breast&#10;Oven: 375°F for 25–30 min&#10;Air Fryer: 360–375°F for 15–18 min&#10;Roasted Broccoli&#10;Oven: 400°F for 20–25 min&#10;Air Fryer: 375°F for 10–12 min&#10;Baked Potato&#10;Oven: 400°F for 50–60 min&#10;Air Fryer: 390°F for 35–40 min&#10;Salmon Fillet&#10;Oven: 400°F for 12–15 min&#10;Air Fryer: 375°F for 7–9 min&#10;Key Takeaways (Bottom Section)&#10;&#10;A “Quick Conversion Tip” box highlights general rules:&#10;&#10;Reduce temperature by about 25°F when using an air fryer&#10;Reduce cooking time by about 20%&#10;Cook in a single layer and shake/flip halfway&#10;Overall Message&#10;&#10;The image emphasizes that air fryers cook faster and at slightly lower temperatures than ovens, making them a quicker alternative for many foods.">
            <a:extLst>
              <a:ext uri="{FF2B5EF4-FFF2-40B4-BE49-F238E27FC236}">
                <a16:creationId xmlns:a16="http://schemas.microsoft.com/office/drawing/2014/main" id="{D17D7244-AF58-1D4B-5678-587F17BE9D45}"/>
              </a:ext>
            </a:extLst>
          </p:cNvPr>
          <p:cNvPicPr>
            <a:picLocks noChangeAspect="1"/>
          </p:cNvPicPr>
          <p:nvPr/>
        </p:nvPicPr>
        <p:blipFill>
          <a:blip r:embed="rId3"/>
          <a:stretch>
            <a:fillRect/>
          </a:stretch>
        </p:blipFill>
        <p:spPr>
          <a:xfrm>
            <a:off x="1280161" y="346166"/>
            <a:ext cx="9248502" cy="6165668"/>
          </a:xfrm>
          <a:prstGeom prst="rect">
            <a:avLst/>
          </a:prstGeom>
        </p:spPr>
      </p:pic>
      <p:sp>
        <p:nvSpPr>
          <p:cNvPr id="2" name="Title 1">
            <a:extLst>
              <a:ext uri="{FF2B5EF4-FFF2-40B4-BE49-F238E27FC236}">
                <a16:creationId xmlns:a16="http://schemas.microsoft.com/office/drawing/2014/main" id="{4DFFAE64-5298-F645-8959-15B19C92AEE6}"/>
              </a:ext>
            </a:extLst>
          </p:cNvPr>
          <p:cNvSpPr>
            <a:spLocks noGrp="1"/>
          </p:cNvSpPr>
          <p:nvPr>
            <p:ph type="title"/>
          </p:nvPr>
        </p:nvSpPr>
        <p:spPr>
          <a:xfrm>
            <a:off x="0" y="0"/>
            <a:ext cx="7510742" cy="369332"/>
          </a:xfrm>
        </p:spPr>
        <p:txBody>
          <a:bodyPr/>
          <a:lstStyle/>
          <a:p>
            <a:r>
              <a:rPr lang="en-US" sz="2000" dirty="0"/>
              <a:t>General Cooking Guidelines</a:t>
            </a:r>
          </a:p>
        </p:txBody>
      </p:sp>
    </p:spTree>
    <p:extLst>
      <p:ext uri="{BB962C8B-B14F-4D97-AF65-F5344CB8AC3E}">
        <p14:creationId xmlns:p14="http://schemas.microsoft.com/office/powerpoint/2010/main" val="1878675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4C9CA-E774-5654-3055-7066956EB9F7}"/>
              </a:ext>
            </a:extLst>
          </p:cNvPr>
          <p:cNvSpPr>
            <a:spLocks noGrp="1"/>
          </p:cNvSpPr>
          <p:nvPr>
            <p:ph type="title"/>
          </p:nvPr>
        </p:nvSpPr>
        <p:spPr/>
        <p:txBody>
          <a:bodyPr/>
          <a:lstStyle/>
          <a:p>
            <a:r>
              <a:rPr lang="en-US" dirty="0"/>
              <a:t>Food safety tips</a:t>
            </a:r>
          </a:p>
        </p:txBody>
      </p:sp>
      <p:sp>
        <p:nvSpPr>
          <p:cNvPr id="4" name="Content Placeholder 3">
            <a:extLst>
              <a:ext uri="{FF2B5EF4-FFF2-40B4-BE49-F238E27FC236}">
                <a16:creationId xmlns:a16="http://schemas.microsoft.com/office/drawing/2014/main" id="{E4EEC343-EAA1-7EA5-4E30-EE559F5B08E4}"/>
              </a:ext>
            </a:extLst>
          </p:cNvPr>
          <p:cNvSpPr>
            <a:spLocks noGrp="1"/>
          </p:cNvSpPr>
          <p:nvPr>
            <p:ph sz="half" idx="10"/>
          </p:nvPr>
        </p:nvSpPr>
        <p:spPr>
          <a:xfrm>
            <a:off x="728598" y="1358890"/>
            <a:ext cx="10734803" cy="4723729"/>
          </a:xfrm>
        </p:spPr>
        <p:txBody>
          <a:bodyPr/>
          <a:lstStyle/>
          <a:p>
            <a:pPr marL="457200" indent="-457200">
              <a:buFont typeface="Arial" panose="020B0604020202020204" pitchFamily="34" charset="0"/>
              <a:buChar char="•"/>
            </a:pPr>
            <a:r>
              <a:rPr lang="en-US" sz="2400" dirty="0"/>
              <a:t>Wash hands before handling food</a:t>
            </a:r>
          </a:p>
          <a:p>
            <a:pPr marL="457200" indent="-457200">
              <a:buFont typeface="Arial" panose="020B0604020202020204" pitchFamily="34" charset="0"/>
              <a:buChar char="•"/>
            </a:pPr>
            <a:r>
              <a:rPr lang="en-US" sz="2400" dirty="0"/>
              <a:t>Avoid cross-contamination</a:t>
            </a:r>
          </a:p>
          <a:p>
            <a:pPr marL="457200" indent="-457200">
              <a:buFont typeface="Arial" panose="020B0604020202020204" pitchFamily="34" charset="0"/>
              <a:buChar char="•"/>
            </a:pPr>
            <a:r>
              <a:rPr lang="en-US" sz="2400" dirty="0"/>
              <a:t>Cook foods to recommended internal temperature</a:t>
            </a:r>
          </a:p>
          <a:p>
            <a:pPr marL="1143000" lvl="1" indent="-457200"/>
            <a:r>
              <a:rPr lang="en-US" sz="2000" dirty="0"/>
              <a:t>Chicken 165°F</a:t>
            </a:r>
          </a:p>
          <a:p>
            <a:pPr marL="1143000" lvl="1" indent="-457200"/>
            <a:r>
              <a:rPr lang="en-US" sz="2000" dirty="0"/>
              <a:t>Ground Meat 160°F</a:t>
            </a:r>
          </a:p>
          <a:p>
            <a:pPr marL="1143000" lvl="1" indent="-457200"/>
            <a:r>
              <a:rPr lang="en-US" sz="2000" dirty="0"/>
              <a:t>Fish 145°F</a:t>
            </a:r>
          </a:p>
          <a:p>
            <a:pPr marL="1143000" lvl="1" indent="-457200"/>
            <a:r>
              <a:rPr lang="en-US" sz="2000" dirty="0"/>
              <a:t>Beef and pork 145°F, + a 3-minute rest</a:t>
            </a:r>
          </a:p>
          <a:p>
            <a:pPr marL="457200" indent="-457200">
              <a:buFont typeface="Arial" panose="020B0604020202020204" pitchFamily="34" charset="0"/>
              <a:buChar char="•"/>
            </a:pPr>
            <a:r>
              <a:rPr lang="en-US" sz="2400" dirty="0"/>
              <a:t>Refrigerate leftovers within 2 hours of cooking</a:t>
            </a:r>
          </a:p>
          <a:p>
            <a:pPr marL="457200" indent="-457200">
              <a:buFont typeface="Arial" panose="020B0604020202020204" pitchFamily="34" charset="0"/>
              <a:buChar char="•"/>
            </a:pPr>
            <a:r>
              <a:rPr lang="en-US" sz="2400" dirty="0"/>
              <a:t>Clean basket and tray after each use</a:t>
            </a:r>
          </a:p>
          <a:p>
            <a:endParaRPr lang="en-US" dirty="0"/>
          </a:p>
        </p:txBody>
      </p:sp>
    </p:spTree>
    <p:extLst>
      <p:ext uri="{BB962C8B-B14F-4D97-AF65-F5344CB8AC3E}">
        <p14:creationId xmlns:p14="http://schemas.microsoft.com/office/powerpoint/2010/main" val="2953193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D4E37-408F-B518-A94B-AFB6842B2DC0}"/>
              </a:ext>
            </a:extLst>
          </p:cNvPr>
          <p:cNvSpPr>
            <a:spLocks noGrp="1"/>
          </p:cNvSpPr>
          <p:nvPr>
            <p:ph type="title"/>
          </p:nvPr>
        </p:nvSpPr>
        <p:spPr/>
        <p:txBody>
          <a:bodyPr/>
          <a:lstStyle/>
          <a:p>
            <a:r>
              <a:rPr lang="en-US" dirty="0"/>
              <a:t>Appliance safety tips</a:t>
            </a:r>
          </a:p>
        </p:txBody>
      </p:sp>
      <p:sp>
        <p:nvSpPr>
          <p:cNvPr id="4" name="Content Placeholder 3">
            <a:extLst>
              <a:ext uri="{FF2B5EF4-FFF2-40B4-BE49-F238E27FC236}">
                <a16:creationId xmlns:a16="http://schemas.microsoft.com/office/drawing/2014/main" id="{3371812B-E37A-6541-C5C0-2E8108ED82FD}"/>
              </a:ext>
            </a:extLst>
          </p:cNvPr>
          <p:cNvSpPr>
            <a:spLocks noGrp="1"/>
          </p:cNvSpPr>
          <p:nvPr>
            <p:ph sz="half" idx="10"/>
          </p:nvPr>
        </p:nvSpPr>
        <p:spPr>
          <a:xfrm>
            <a:off x="876822" y="1606731"/>
            <a:ext cx="10734803" cy="3721431"/>
          </a:xfrm>
        </p:spPr>
        <p:txBody>
          <a:bodyPr/>
          <a:lstStyle/>
          <a:p>
            <a:pPr marL="457200" indent="-457200">
              <a:buFont typeface="Arial" panose="020B0604020202020204" pitchFamily="34" charset="0"/>
              <a:buChar char="•"/>
            </a:pPr>
            <a:r>
              <a:rPr lang="en-US" sz="2600" dirty="0"/>
              <a:t>Place on heat-resistant surface</a:t>
            </a:r>
          </a:p>
          <a:p>
            <a:pPr marL="457200" indent="-457200">
              <a:buFont typeface="Arial" panose="020B0604020202020204" pitchFamily="34" charset="0"/>
              <a:buChar char="•"/>
            </a:pPr>
            <a:r>
              <a:rPr lang="en-US" sz="2600" dirty="0"/>
              <a:t>Keep away from water</a:t>
            </a:r>
          </a:p>
          <a:p>
            <a:pPr marL="457200" indent="-457200">
              <a:buFont typeface="Arial" panose="020B0604020202020204" pitchFamily="34" charset="0"/>
              <a:buChar char="•"/>
            </a:pPr>
            <a:r>
              <a:rPr lang="en-US" sz="2600" dirty="0"/>
              <a:t>Allow space around air vents</a:t>
            </a:r>
          </a:p>
          <a:p>
            <a:pPr marL="457200" indent="-457200">
              <a:buFont typeface="Arial" panose="020B0604020202020204" pitchFamily="34" charset="0"/>
              <a:buChar char="•"/>
            </a:pPr>
            <a:r>
              <a:rPr lang="en-US" sz="2600" dirty="0"/>
              <a:t>Do not use aerosol cooking sprays</a:t>
            </a:r>
          </a:p>
          <a:p>
            <a:pPr marL="457200" indent="-457200">
              <a:buFont typeface="Arial" panose="020B0604020202020204" pitchFamily="34" charset="0"/>
              <a:buChar char="•"/>
            </a:pPr>
            <a:r>
              <a:rPr lang="en-US" sz="2600" dirty="0"/>
              <a:t>Unplug before cleaning</a:t>
            </a:r>
          </a:p>
          <a:p>
            <a:endParaRPr lang="en-US" dirty="0"/>
          </a:p>
        </p:txBody>
      </p:sp>
      <p:pic>
        <p:nvPicPr>
          <p:cNvPr id="8" name="Graphic 7" descr="Warning with solid fill">
            <a:extLst>
              <a:ext uri="{FF2B5EF4-FFF2-40B4-BE49-F238E27FC236}">
                <a16:creationId xmlns:a16="http://schemas.microsoft.com/office/drawing/2014/main" id="{6BE2C32E-27EF-E29F-94B3-5F0F04C2DE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10154" y="1606731"/>
            <a:ext cx="2005149" cy="2005149"/>
          </a:xfrm>
          <a:prstGeom prst="rect">
            <a:avLst/>
          </a:prstGeom>
        </p:spPr>
      </p:pic>
    </p:spTree>
    <p:extLst>
      <p:ext uri="{BB962C8B-B14F-4D97-AF65-F5344CB8AC3E}">
        <p14:creationId xmlns:p14="http://schemas.microsoft.com/office/powerpoint/2010/main" val="97082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193A1-CA10-5889-D330-70B5C4EE4D45}"/>
              </a:ext>
            </a:extLst>
          </p:cNvPr>
          <p:cNvSpPr>
            <a:spLocks noGrp="1"/>
          </p:cNvSpPr>
          <p:nvPr>
            <p:ph type="title"/>
          </p:nvPr>
        </p:nvSpPr>
        <p:spPr/>
        <p:txBody>
          <a:bodyPr/>
          <a:lstStyle/>
          <a:p>
            <a:r>
              <a:rPr lang="en-US" dirty="0"/>
              <a:t>Healthier cooking strategies</a:t>
            </a:r>
          </a:p>
        </p:txBody>
      </p:sp>
      <p:pic>
        <p:nvPicPr>
          <p:cNvPr id="5" name="Picture 4" descr="A health-focused nutrition infographic that highlights simple ways to make meals more heart-healthy.&#10;&#10;Main Sections&#10;&#10;The graphic is divided into three key headings across the top:&#10;&#10;Heart-Healthy Oils&#10;Shows bottles of oils (olive oil, avocado oil, grapeseed oil) along with garlic and olives.&#10;Text: “Choose olive, avocado, or grapeseed oil.”&#10;Season with Herbs&#10;Displays a variety of dried herbs, spices, and seasonings in bowls.&#10;Text: “Use herbs &amp; spices to reduce salt.”&#10;Increase Vegetables, Whole Grains&#10;Two images:&#10;An air fryer basket filled with vegetables (like broccoli, carrots, and Brussels sprouts).&#10;A plate with grilled chicken, brown rice, and lemon slices.&#10;Text:&#10;“Add more veggies for fiber &amp; vitamins.”&#10;“Choose lean meats &amp; whole grains.”&#10;Bottom Summary (Key Takeaways)&#10;&#10;With green checkmarks, the image reinforces:&#10;&#10;Use heart-healthy oils&#10;Season with herbs and spices instead of excess salt&#10;Increase vegetables and plant-based proteins&#10;Overall Message&#10;&#10;The image promotes healthier cooking and eating habits by encouraging better oil choices, reducing sodium through herbs, and increasing intake of vegetables, whole grains, and lean proteins.">
            <a:extLst>
              <a:ext uri="{FF2B5EF4-FFF2-40B4-BE49-F238E27FC236}">
                <a16:creationId xmlns:a16="http://schemas.microsoft.com/office/drawing/2014/main" id="{40719C93-CB79-85F2-4683-E9E6564A684D}"/>
              </a:ext>
            </a:extLst>
          </p:cNvPr>
          <p:cNvPicPr>
            <a:picLocks noChangeAspect="1"/>
          </p:cNvPicPr>
          <p:nvPr/>
        </p:nvPicPr>
        <p:blipFill>
          <a:blip r:embed="rId3"/>
          <a:srcRect l="1989" t="28950" r="2885" b="2983"/>
          <a:stretch>
            <a:fillRect/>
          </a:stretch>
        </p:blipFill>
        <p:spPr>
          <a:xfrm>
            <a:off x="482925" y="1401790"/>
            <a:ext cx="11077703" cy="4854451"/>
          </a:xfrm>
          <a:prstGeom prst="rect">
            <a:avLst/>
          </a:prstGeom>
        </p:spPr>
      </p:pic>
    </p:spTree>
    <p:extLst>
      <p:ext uri="{BB962C8B-B14F-4D97-AF65-F5344CB8AC3E}">
        <p14:creationId xmlns:p14="http://schemas.microsoft.com/office/powerpoint/2010/main" val="303833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6203B-9F1C-F594-7C21-52F2F4ADF94B}"/>
              </a:ext>
            </a:extLst>
          </p:cNvPr>
          <p:cNvSpPr>
            <a:spLocks noGrp="1"/>
          </p:cNvSpPr>
          <p:nvPr>
            <p:ph type="title"/>
          </p:nvPr>
        </p:nvSpPr>
        <p:spPr/>
        <p:txBody>
          <a:bodyPr/>
          <a:lstStyle/>
          <a:p>
            <a:r>
              <a:rPr lang="en-US" dirty="0"/>
              <a:t>Air fryer Roasted vegetables</a:t>
            </a:r>
          </a:p>
        </p:txBody>
      </p:sp>
      <p:sp>
        <p:nvSpPr>
          <p:cNvPr id="4" name="Content Placeholder 3">
            <a:extLst>
              <a:ext uri="{FF2B5EF4-FFF2-40B4-BE49-F238E27FC236}">
                <a16:creationId xmlns:a16="http://schemas.microsoft.com/office/drawing/2014/main" id="{F160DB86-75B3-7FBB-76DD-13A5A2614E86}"/>
              </a:ext>
            </a:extLst>
          </p:cNvPr>
          <p:cNvSpPr>
            <a:spLocks noGrp="1"/>
          </p:cNvSpPr>
          <p:nvPr>
            <p:ph sz="half" idx="10"/>
          </p:nvPr>
        </p:nvSpPr>
        <p:spPr>
          <a:xfrm>
            <a:off x="876822" y="1842295"/>
            <a:ext cx="4780358" cy="3701398"/>
          </a:xfrm>
        </p:spPr>
        <p:txBody>
          <a:bodyPr/>
          <a:lstStyle/>
          <a:p>
            <a:r>
              <a:rPr lang="en-US" sz="2400" dirty="0"/>
              <a:t>Ingredients:</a:t>
            </a:r>
          </a:p>
          <a:p>
            <a:pPr lvl="1"/>
            <a:r>
              <a:rPr lang="en-US" sz="2400" dirty="0"/>
              <a:t>2 cups mixed vegetables (carrots, zucchini, broccoli)</a:t>
            </a:r>
          </a:p>
          <a:p>
            <a:pPr lvl="1"/>
            <a:r>
              <a:rPr lang="en-US" sz="2400" dirty="0"/>
              <a:t>1 tablespoon olive oil</a:t>
            </a:r>
          </a:p>
          <a:p>
            <a:pPr lvl="1"/>
            <a:r>
              <a:rPr lang="en-US" sz="2400" dirty="0"/>
              <a:t>Salt, pepper, garlic powder</a:t>
            </a:r>
          </a:p>
          <a:p>
            <a:r>
              <a:rPr lang="en-US" sz="2400" dirty="0"/>
              <a:t>Cook at 380°F for 10–15 minutes</a:t>
            </a:r>
          </a:p>
          <a:p>
            <a:endParaRPr lang="en-US" sz="2400" dirty="0"/>
          </a:p>
          <a:p>
            <a:endParaRPr lang="en-US" dirty="0"/>
          </a:p>
        </p:txBody>
      </p:sp>
      <p:pic>
        <p:nvPicPr>
          <p:cNvPr id="6" name="Picture 5" descr="Vegetables in an air fryer">
            <a:extLst>
              <a:ext uri="{FF2B5EF4-FFF2-40B4-BE49-F238E27FC236}">
                <a16:creationId xmlns:a16="http://schemas.microsoft.com/office/drawing/2014/main" id="{7383C3E6-8C70-B6E4-0DFD-71AA02203CC8}"/>
              </a:ext>
            </a:extLst>
          </p:cNvPr>
          <p:cNvPicPr>
            <a:picLocks noChangeAspect="1"/>
          </p:cNvPicPr>
          <p:nvPr/>
        </p:nvPicPr>
        <p:blipFill>
          <a:blip r:embed="rId3"/>
          <a:stretch>
            <a:fillRect/>
          </a:stretch>
        </p:blipFill>
        <p:spPr>
          <a:xfrm>
            <a:off x="6096000" y="1835547"/>
            <a:ext cx="4780358" cy="3186905"/>
          </a:xfrm>
          <a:prstGeom prst="rect">
            <a:avLst/>
          </a:prstGeom>
        </p:spPr>
      </p:pic>
    </p:spTree>
    <p:extLst>
      <p:ext uri="{BB962C8B-B14F-4D97-AF65-F5344CB8AC3E}">
        <p14:creationId xmlns:p14="http://schemas.microsoft.com/office/powerpoint/2010/main" val="2374391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4A50B-45E7-F178-6E5F-08EB9488A707}"/>
              </a:ext>
              <a:ext uri="{C183D7F6-B498-43B3-948B-1728B52AA6E4}">
                <adec:decorative xmlns:adec="http://schemas.microsoft.com/office/drawing/2017/decorative" val="1"/>
              </a:ext>
            </a:extLst>
          </p:cNvPr>
          <p:cNvSpPr>
            <a:spLocks noGrp="1"/>
          </p:cNvSpPr>
          <p:nvPr>
            <p:ph type="title"/>
          </p:nvPr>
        </p:nvSpPr>
        <p:spPr/>
        <p:txBody>
          <a:bodyPr/>
          <a:lstStyle/>
          <a:p>
            <a:r>
              <a:rPr lang="en-US" dirty="0"/>
              <a:t>Crispy Chickpeas</a:t>
            </a:r>
          </a:p>
        </p:txBody>
      </p:sp>
      <p:sp>
        <p:nvSpPr>
          <p:cNvPr id="4" name="Content Placeholder 3">
            <a:extLst>
              <a:ext uri="{FF2B5EF4-FFF2-40B4-BE49-F238E27FC236}">
                <a16:creationId xmlns:a16="http://schemas.microsoft.com/office/drawing/2014/main" id="{633A4801-A808-52F7-6DFE-B49C54B4DCD0}"/>
              </a:ext>
              <a:ext uri="{C183D7F6-B498-43B3-948B-1728B52AA6E4}">
                <adec:decorative xmlns:adec="http://schemas.microsoft.com/office/drawing/2017/decorative" val="1"/>
              </a:ext>
            </a:extLst>
          </p:cNvPr>
          <p:cNvSpPr>
            <a:spLocks noGrp="1"/>
          </p:cNvSpPr>
          <p:nvPr>
            <p:ph sz="half" idx="10"/>
          </p:nvPr>
        </p:nvSpPr>
        <p:spPr>
          <a:xfrm>
            <a:off x="6096000" y="1656257"/>
            <a:ext cx="5814060" cy="3720890"/>
          </a:xfrm>
        </p:spPr>
        <p:txBody>
          <a:bodyPr/>
          <a:lstStyle/>
          <a:p>
            <a:r>
              <a:rPr lang="en-US" sz="2400" dirty="0"/>
              <a:t>Ingredients: </a:t>
            </a:r>
          </a:p>
          <a:p>
            <a:pPr marL="708660" indent="-342900">
              <a:lnSpc>
                <a:spcPct val="100000"/>
              </a:lnSpc>
              <a:spcBef>
                <a:spcPts val="500"/>
              </a:spcBef>
              <a:buFont typeface="Arial" panose="020B0604020202020204" pitchFamily="34" charset="0"/>
              <a:buChar char="•"/>
            </a:pPr>
            <a:r>
              <a:rPr lang="en-US" sz="2400" dirty="0"/>
              <a:t>1 can chickpeas (drained, rinsed, dried)</a:t>
            </a:r>
          </a:p>
          <a:p>
            <a:pPr marL="708660" indent="-342900">
              <a:lnSpc>
                <a:spcPct val="100000"/>
              </a:lnSpc>
              <a:spcBef>
                <a:spcPts val="500"/>
              </a:spcBef>
              <a:buFont typeface="Arial" panose="020B0604020202020204" pitchFamily="34" charset="0"/>
              <a:buChar char="•"/>
            </a:pPr>
            <a:r>
              <a:rPr lang="en-US" sz="2400" dirty="0"/>
              <a:t>1 tablespoon olive oil</a:t>
            </a:r>
          </a:p>
          <a:p>
            <a:pPr marL="708660" indent="-342900">
              <a:lnSpc>
                <a:spcPct val="100000"/>
              </a:lnSpc>
              <a:spcBef>
                <a:spcPts val="500"/>
              </a:spcBef>
              <a:buFont typeface="Arial" panose="020B0604020202020204" pitchFamily="34" charset="0"/>
              <a:buChar char="•"/>
            </a:pPr>
            <a:r>
              <a:rPr lang="en-US" sz="2400" dirty="0"/>
              <a:t>Seasoning of choice</a:t>
            </a:r>
          </a:p>
          <a:p>
            <a:r>
              <a:rPr lang="en-US" sz="2400" dirty="0"/>
              <a:t>Cook at 390°F for 12–15 minutes, shake halfway</a:t>
            </a:r>
          </a:p>
          <a:p>
            <a:endParaRPr lang="en-US" dirty="0"/>
          </a:p>
        </p:txBody>
      </p:sp>
      <p:pic>
        <p:nvPicPr>
          <p:cNvPr id="5" name="Picture 4" descr="Close-up of crispy chickpeas made in an air fryer.">
            <a:extLst>
              <a:ext uri="{FF2B5EF4-FFF2-40B4-BE49-F238E27FC236}">
                <a16:creationId xmlns:a16="http://schemas.microsoft.com/office/drawing/2014/main" id="{083020A4-AA27-DCCE-18CB-26A227D93848}"/>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87429" y="1669166"/>
            <a:ext cx="5381075" cy="3587383"/>
          </a:xfrm>
          <a:prstGeom prst="rect">
            <a:avLst/>
          </a:prstGeom>
        </p:spPr>
      </p:pic>
    </p:spTree>
    <p:extLst>
      <p:ext uri="{BB962C8B-B14F-4D97-AF65-F5344CB8AC3E}">
        <p14:creationId xmlns:p14="http://schemas.microsoft.com/office/powerpoint/2010/main" val="2989341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5683-C725-313E-2BA1-1E19ED99D1C2}"/>
              </a:ext>
            </a:extLst>
          </p:cNvPr>
          <p:cNvSpPr>
            <a:spLocks noGrp="1"/>
          </p:cNvSpPr>
          <p:nvPr>
            <p:ph type="title"/>
          </p:nvPr>
        </p:nvSpPr>
        <p:spPr/>
        <p:txBody>
          <a:bodyPr/>
          <a:lstStyle/>
          <a:p>
            <a:r>
              <a:rPr lang="en-US" dirty="0"/>
              <a:t>Simple Quesadillas</a:t>
            </a:r>
          </a:p>
        </p:txBody>
      </p:sp>
      <p:sp>
        <p:nvSpPr>
          <p:cNvPr id="4" name="Content Placeholder 3">
            <a:extLst>
              <a:ext uri="{FF2B5EF4-FFF2-40B4-BE49-F238E27FC236}">
                <a16:creationId xmlns:a16="http://schemas.microsoft.com/office/drawing/2014/main" id="{3315BF99-D73A-6622-3317-800AB434FCC8}"/>
              </a:ext>
            </a:extLst>
          </p:cNvPr>
          <p:cNvSpPr>
            <a:spLocks noGrp="1"/>
          </p:cNvSpPr>
          <p:nvPr>
            <p:ph sz="half" idx="10"/>
          </p:nvPr>
        </p:nvSpPr>
        <p:spPr>
          <a:xfrm>
            <a:off x="876822" y="1861888"/>
            <a:ext cx="5110844" cy="3407229"/>
          </a:xfrm>
        </p:spPr>
        <p:txBody>
          <a:bodyPr/>
          <a:lstStyle/>
          <a:p>
            <a:r>
              <a:rPr lang="en-US" sz="2400" dirty="0"/>
              <a:t>Ingredients:</a:t>
            </a:r>
          </a:p>
          <a:p>
            <a:pPr marL="651510" indent="-285750">
              <a:lnSpc>
                <a:spcPct val="90000"/>
              </a:lnSpc>
              <a:spcBef>
                <a:spcPts val="500"/>
              </a:spcBef>
              <a:buFont typeface="Arial" panose="020B0604020202020204" pitchFamily="34" charset="0"/>
              <a:buChar char="•"/>
            </a:pPr>
            <a:r>
              <a:rPr lang="en-US" sz="2400" dirty="0"/>
              <a:t>2 whole-wheat tortillas</a:t>
            </a:r>
          </a:p>
          <a:p>
            <a:pPr marL="651510" indent="-285750">
              <a:lnSpc>
                <a:spcPct val="90000"/>
              </a:lnSpc>
              <a:spcBef>
                <a:spcPts val="500"/>
              </a:spcBef>
              <a:buFont typeface="Arial" panose="020B0604020202020204" pitchFamily="34" charset="0"/>
              <a:buChar char="•"/>
            </a:pPr>
            <a:r>
              <a:rPr lang="en-US" sz="2400" dirty="0"/>
              <a:t>½ cup shredded cheese</a:t>
            </a:r>
          </a:p>
          <a:p>
            <a:pPr marL="651510" indent="-285750">
              <a:lnSpc>
                <a:spcPct val="90000"/>
              </a:lnSpc>
              <a:spcBef>
                <a:spcPts val="500"/>
              </a:spcBef>
              <a:buFont typeface="Arial" panose="020B0604020202020204" pitchFamily="34" charset="0"/>
              <a:buChar char="•"/>
            </a:pPr>
            <a:r>
              <a:rPr lang="en-US" sz="2400" dirty="0"/>
              <a:t>Optional: cooked chicken or vegetables</a:t>
            </a:r>
          </a:p>
          <a:p>
            <a:r>
              <a:rPr lang="en-US" sz="2400" dirty="0"/>
              <a:t>Cook at 370°F for 6–8 minutes</a:t>
            </a:r>
          </a:p>
          <a:p>
            <a:endParaRPr lang="en-US" dirty="0"/>
          </a:p>
        </p:txBody>
      </p:sp>
      <p:pic>
        <p:nvPicPr>
          <p:cNvPr id="5" name="Picture 4" descr="Quesadilla in an air fryer.">
            <a:extLst>
              <a:ext uri="{FF2B5EF4-FFF2-40B4-BE49-F238E27FC236}">
                <a16:creationId xmlns:a16="http://schemas.microsoft.com/office/drawing/2014/main" id="{73291798-E7F1-8593-EBE5-CF27530B35E0}"/>
              </a:ext>
            </a:extLst>
          </p:cNvPr>
          <p:cNvPicPr>
            <a:picLocks noChangeAspect="1"/>
          </p:cNvPicPr>
          <p:nvPr/>
        </p:nvPicPr>
        <p:blipFill>
          <a:blip r:embed="rId3"/>
          <a:stretch>
            <a:fillRect/>
          </a:stretch>
        </p:blipFill>
        <p:spPr>
          <a:xfrm>
            <a:off x="6204334" y="1861888"/>
            <a:ext cx="5110844" cy="3407229"/>
          </a:xfrm>
          <a:prstGeom prst="rect">
            <a:avLst/>
          </a:prstGeom>
        </p:spPr>
      </p:pic>
    </p:spTree>
    <p:extLst>
      <p:ext uri="{BB962C8B-B14F-4D97-AF65-F5344CB8AC3E}">
        <p14:creationId xmlns:p14="http://schemas.microsoft.com/office/powerpoint/2010/main" val="34461640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969E4-5713-69F7-20CF-4943B954931D}"/>
              </a:ext>
              <a:ext uri="{C183D7F6-B498-43B3-948B-1728B52AA6E4}">
                <adec:decorative xmlns:adec="http://schemas.microsoft.com/office/drawing/2017/decorative" val="1"/>
              </a:ext>
            </a:extLst>
          </p:cNvPr>
          <p:cNvSpPr>
            <a:spLocks noGrp="1"/>
          </p:cNvSpPr>
          <p:nvPr>
            <p:ph type="title"/>
          </p:nvPr>
        </p:nvSpPr>
        <p:spPr/>
        <p:txBody>
          <a:bodyPr/>
          <a:lstStyle/>
          <a:p>
            <a:r>
              <a:rPr lang="en-US" dirty="0"/>
              <a:t>Cinnamon Sugar Apples</a:t>
            </a:r>
          </a:p>
        </p:txBody>
      </p:sp>
      <p:sp>
        <p:nvSpPr>
          <p:cNvPr id="4" name="Content Placeholder 3">
            <a:extLst>
              <a:ext uri="{FF2B5EF4-FFF2-40B4-BE49-F238E27FC236}">
                <a16:creationId xmlns:a16="http://schemas.microsoft.com/office/drawing/2014/main" id="{F2A8290C-C38D-15F2-C1F9-99D7C1ABB2F1}"/>
              </a:ext>
              <a:ext uri="{C183D7F6-B498-43B3-948B-1728B52AA6E4}">
                <adec:decorative xmlns:adec="http://schemas.microsoft.com/office/drawing/2017/decorative" val="1"/>
              </a:ext>
            </a:extLst>
          </p:cNvPr>
          <p:cNvSpPr>
            <a:spLocks noGrp="1"/>
          </p:cNvSpPr>
          <p:nvPr>
            <p:ph sz="half" idx="10"/>
          </p:nvPr>
        </p:nvSpPr>
        <p:spPr>
          <a:xfrm>
            <a:off x="6453050" y="1645920"/>
            <a:ext cx="4990013" cy="2338251"/>
          </a:xfrm>
        </p:spPr>
        <p:txBody>
          <a:bodyPr/>
          <a:lstStyle/>
          <a:p>
            <a:pPr marL="0" lvl="1" indent="0">
              <a:buNone/>
            </a:pPr>
            <a:r>
              <a:rPr lang="en-US" sz="2400" dirty="0"/>
              <a:t>Ingredients:</a:t>
            </a:r>
          </a:p>
          <a:p>
            <a:pPr marL="731520" lvl="2">
              <a:lnSpc>
                <a:spcPct val="90000"/>
              </a:lnSpc>
            </a:pPr>
            <a:r>
              <a:rPr lang="en-US" sz="2400" dirty="0"/>
              <a:t>2 apples, thinly sliced</a:t>
            </a:r>
          </a:p>
          <a:p>
            <a:pPr marL="731520" lvl="2">
              <a:lnSpc>
                <a:spcPct val="90000"/>
              </a:lnSpc>
            </a:pPr>
            <a:r>
              <a:rPr lang="en-US" sz="2400" dirty="0"/>
              <a:t>Light sprinkle cinnamon (no added sugar optional)</a:t>
            </a:r>
          </a:p>
          <a:p>
            <a:pPr marL="0" lvl="1" indent="0">
              <a:buNone/>
            </a:pPr>
            <a:endParaRPr lang="en-US" sz="2400" dirty="0"/>
          </a:p>
          <a:p>
            <a:pPr marL="0" lvl="1" indent="0">
              <a:buNone/>
            </a:pPr>
            <a:r>
              <a:rPr lang="en-US" sz="2400" dirty="0"/>
              <a:t>Cook at 350°F for 8–10 minutes</a:t>
            </a:r>
          </a:p>
        </p:txBody>
      </p:sp>
      <p:pic>
        <p:nvPicPr>
          <p:cNvPr id="5" name="Picture 4" descr="close-up of cinnamon sugar apples made in an air fryer.">
            <a:extLst>
              <a:ext uri="{FF2B5EF4-FFF2-40B4-BE49-F238E27FC236}">
                <a16:creationId xmlns:a16="http://schemas.microsoft.com/office/drawing/2014/main" id="{6895B54F-444D-7040-C4D2-552BF2B80E31}"/>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609600" y="1600200"/>
            <a:ext cx="5486400" cy="3657600"/>
          </a:xfrm>
          <a:prstGeom prst="rect">
            <a:avLst/>
          </a:prstGeom>
        </p:spPr>
      </p:pic>
    </p:spTree>
    <p:extLst>
      <p:ext uri="{BB962C8B-B14F-4D97-AF65-F5344CB8AC3E}">
        <p14:creationId xmlns:p14="http://schemas.microsoft.com/office/powerpoint/2010/main" val="33287879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3EF99D-2809-4942-8124-134F952EED7A}"/>
              </a:ext>
            </a:extLst>
          </p:cNvPr>
          <p:cNvSpPr>
            <a:spLocks noGrp="1"/>
          </p:cNvSpPr>
          <p:nvPr>
            <p:ph type="title"/>
          </p:nvPr>
        </p:nvSpPr>
        <p:spPr/>
        <p:txBody>
          <a:bodyPr/>
          <a:lstStyle/>
          <a:p>
            <a:r>
              <a:rPr lang="en-US" dirty="0"/>
              <a:t>Christi Evans</a:t>
            </a:r>
          </a:p>
        </p:txBody>
      </p:sp>
      <p:sp>
        <p:nvSpPr>
          <p:cNvPr id="4" name="Subtitle 3">
            <a:extLst>
              <a:ext uri="{FF2B5EF4-FFF2-40B4-BE49-F238E27FC236}">
                <a16:creationId xmlns:a16="http://schemas.microsoft.com/office/drawing/2014/main" id="{F5C66045-2A36-C84E-BC7E-A8C5FE121958}"/>
              </a:ext>
            </a:extLst>
          </p:cNvPr>
          <p:cNvSpPr>
            <a:spLocks noGrp="1"/>
          </p:cNvSpPr>
          <p:nvPr>
            <p:ph type="subTitle" idx="1"/>
          </p:nvPr>
        </p:nvSpPr>
        <p:spPr/>
        <p:txBody>
          <a:bodyPr/>
          <a:lstStyle/>
          <a:p>
            <a:r>
              <a:rPr lang="en-US" dirty="0"/>
              <a:t>Department of Nutritional Sciences</a:t>
            </a:r>
          </a:p>
        </p:txBody>
      </p:sp>
      <p:sp>
        <p:nvSpPr>
          <p:cNvPr id="5" name="Content Placeholder 4">
            <a:extLst>
              <a:ext uri="{FF2B5EF4-FFF2-40B4-BE49-F238E27FC236}">
                <a16:creationId xmlns:a16="http://schemas.microsoft.com/office/drawing/2014/main" id="{016BA88D-E081-0B48-BB62-774E48FA0E14}"/>
              </a:ext>
            </a:extLst>
          </p:cNvPr>
          <p:cNvSpPr>
            <a:spLocks noGrp="1"/>
          </p:cNvSpPr>
          <p:nvPr>
            <p:ph sz="half" idx="11"/>
          </p:nvPr>
        </p:nvSpPr>
        <p:spPr>
          <a:xfrm>
            <a:off x="578557" y="2298447"/>
            <a:ext cx="10447866" cy="3046988"/>
          </a:xfrm>
        </p:spPr>
        <p:txBody>
          <a:bodyPr/>
          <a:lstStyle/>
          <a:p>
            <a:r>
              <a:rPr lang="en-US" b="1" dirty="0"/>
              <a:t>O | </a:t>
            </a:r>
            <a:r>
              <a:rPr lang="en-US" dirty="0"/>
              <a:t>405.744.8786</a:t>
            </a:r>
          </a:p>
          <a:p>
            <a:r>
              <a:rPr lang="en-US" b="1" dirty="0"/>
              <a:t>E | </a:t>
            </a:r>
            <a:r>
              <a:rPr lang="en-US" dirty="0" err="1"/>
              <a:t>christi.evans@okstate.edu</a:t>
            </a:r>
            <a:endParaRPr lang="en-US" dirty="0"/>
          </a:p>
          <a:p>
            <a:r>
              <a:rPr lang="en-US" dirty="0"/>
              <a:t>301 Nancy Randolph Davis</a:t>
            </a:r>
          </a:p>
          <a:p>
            <a:r>
              <a:rPr lang="en-US" dirty="0"/>
              <a:t>Stillwater, OK </a:t>
            </a:r>
          </a:p>
          <a:p>
            <a:endParaRPr lang="en-US" dirty="0">
              <a:solidFill>
                <a:srgbClr val="0563C1"/>
              </a:solidFill>
              <a:hlinkClick r:id="rId3">
                <a:extLst>
                  <a:ext uri="{A12FA001-AC4F-418D-AE19-62706E023703}">
                    <ahyp:hlinkClr xmlns:ahyp="http://schemas.microsoft.com/office/drawing/2018/hyperlinkcolor" val="tx"/>
                  </a:ext>
                </a:extLst>
              </a:hlinkClick>
            </a:endParaRPr>
          </a:p>
          <a:p>
            <a:r>
              <a:rPr lang="en-US" dirty="0">
                <a:solidFill>
                  <a:srgbClr val="FB6400"/>
                </a:solidFill>
                <a:hlinkClick r:id="rId3">
                  <a:extLst>
                    <a:ext uri="{A12FA001-AC4F-418D-AE19-62706E023703}">
                      <ahyp:hlinkClr xmlns:ahyp="http://schemas.microsoft.com/office/drawing/2018/hyperlinkcolor" val="tx"/>
                    </a:ext>
                  </a:extLst>
                </a:hlinkClick>
              </a:rPr>
              <a:t>https://extension.okstate.edu/programs/family-and-consumer-sciences/food-safety</a:t>
            </a:r>
            <a:endParaRPr lang="en-US" dirty="0">
              <a:solidFill>
                <a:srgbClr val="FB6400"/>
              </a:solidFill>
            </a:endParaRPr>
          </a:p>
          <a:p>
            <a:endParaRPr lang="en-US" dirty="0"/>
          </a:p>
        </p:txBody>
      </p:sp>
    </p:spTree>
    <p:extLst>
      <p:ext uri="{BB962C8B-B14F-4D97-AF65-F5344CB8AC3E}">
        <p14:creationId xmlns:p14="http://schemas.microsoft.com/office/powerpoint/2010/main" val="40824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734054-C774-5991-147E-16C6D156BD0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solidFill>
                  <a:srgbClr val="ECECEC"/>
                </a:solidFill>
              </a:rPr>
              <a:t>Non-discrimination statement</a:t>
            </a:r>
          </a:p>
        </p:txBody>
      </p:sp>
    </p:spTree>
    <p:extLst>
      <p:ext uri="{BB962C8B-B14F-4D97-AF65-F5344CB8AC3E}">
        <p14:creationId xmlns:p14="http://schemas.microsoft.com/office/powerpoint/2010/main" val="1063111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07752-FA52-E94A-878C-E1287EF414D2}"/>
              </a:ext>
            </a:extLst>
          </p:cNvPr>
          <p:cNvSpPr>
            <a:spLocks noGrp="1"/>
          </p:cNvSpPr>
          <p:nvPr>
            <p:ph type="title"/>
          </p:nvPr>
        </p:nvSpPr>
        <p:spPr>
          <a:xfrm>
            <a:off x="838200" y="2616736"/>
            <a:ext cx="10515600" cy="1837426"/>
          </a:xfrm>
        </p:spPr>
        <p:txBody>
          <a:bodyPr/>
          <a:lstStyle/>
          <a:p>
            <a:r>
              <a:rPr lang="en-US" dirty="0"/>
              <a:t>What foods have you tried in an air fryer? </a:t>
            </a:r>
          </a:p>
        </p:txBody>
      </p:sp>
    </p:spTree>
    <p:extLst>
      <p:ext uri="{BB962C8B-B14F-4D97-AF65-F5344CB8AC3E}">
        <p14:creationId xmlns:p14="http://schemas.microsoft.com/office/powerpoint/2010/main" val="889709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CEDC8E-470F-2043-A662-3E81E1CFD70E}"/>
              </a:ext>
            </a:extLst>
          </p:cNvPr>
          <p:cNvSpPr>
            <a:spLocks noGrp="1"/>
          </p:cNvSpPr>
          <p:nvPr>
            <p:ph type="title"/>
          </p:nvPr>
        </p:nvSpPr>
        <p:spPr/>
        <p:txBody>
          <a:bodyPr/>
          <a:lstStyle/>
          <a:p>
            <a:r>
              <a:rPr lang="en-US" dirty="0"/>
              <a:t>Session objectives</a:t>
            </a:r>
          </a:p>
        </p:txBody>
      </p:sp>
      <p:sp>
        <p:nvSpPr>
          <p:cNvPr id="5" name="Content Placeholder 4">
            <a:extLst>
              <a:ext uri="{FF2B5EF4-FFF2-40B4-BE49-F238E27FC236}">
                <a16:creationId xmlns:a16="http://schemas.microsoft.com/office/drawing/2014/main" id="{C5BF78A5-C988-3943-879B-FAAB35B4D424}"/>
              </a:ext>
            </a:extLst>
          </p:cNvPr>
          <p:cNvSpPr>
            <a:spLocks noGrp="1"/>
          </p:cNvSpPr>
          <p:nvPr>
            <p:ph sz="half" idx="10"/>
          </p:nvPr>
        </p:nvSpPr>
        <p:spPr>
          <a:xfrm>
            <a:off x="876822" y="1502230"/>
            <a:ext cx="10226207" cy="2762679"/>
          </a:xfrm>
        </p:spPr>
        <p:txBody>
          <a:bodyPr/>
          <a:lstStyle/>
          <a:p>
            <a:r>
              <a:rPr lang="en-US" sz="2600" dirty="0"/>
              <a:t>By the end of this session, participants will:</a:t>
            </a:r>
          </a:p>
          <a:p>
            <a:pPr lvl="1"/>
            <a:r>
              <a:rPr lang="en-US" sz="2600" dirty="0"/>
              <a:t>Learn how an air fryer works</a:t>
            </a:r>
          </a:p>
          <a:p>
            <a:pPr lvl="1"/>
            <a:r>
              <a:rPr lang="en-US" sz="2600" dirty="0"/>
              <a:t>Demonstrate proper and safe use of an air fryer </a:t>
            </a:r>
          </a:p>
          <a:p>
            <a:pPr lvl="1"/>
            <a:r>
              <a:rPr lang="en-US" sz="2600" dirty="0"/>
              <a:t>Identify healthier cooking strategies</a:t>
            </a:r>
          </a:p>
          <a:p>
            <a:pPr lvl="1"/>
            <a:r>
              <a:rPr lang="en-US" sz="2600" dirty="0"/>
              <a:t>Prepare simple, budget-friendly recipes</a:t>
            </a:r>
          </a:p>
          <a:p>
            <a:r>
              <a:rPr lang="en-US" dirty="0">
                <a:latin typeface="Roboto Medium" panose="02000000000000000000" pitchFamily="2" charset="0"/>
                <a:ea typeface="Roboto Medium" panose="02000000000000000000" pitchFamily="2" charset="0"/>
              </a:rPr>
              <a:t>	</a:t>
            </a:r>
          </a:p>
        </p:txBody>
      </p:sp>
    </p:spTree>
    <p:extLst>
      <p:ext uri="{BB962C8B-B14F-4D97-AF65-F5344CB8AC3E}">
        <p14:creationId xmlns:p14="http://schemas.microsoft.com/office/powerpoint/2010/main" val="2007743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DC388-BF39-3A4F-8C9F-C56312212BC4}"/>
              </a:ext>
            </a:extLst>
          </p:cNvPr>
          <p:cNvSpPr>
            <a:spLocks noGrp="1"/>
          </p:cNvSpPr>
          <p:nvPr>
            <p:ph type="title"/>
          </p:nvPr>
        </p:nvSpPr>
        <p:spPr/>
        <p:txBody>
          <a:bodyPr/>
          <a:lstStyle/>
          <a:p>
            <a:r>
              <a:rPr lang="en-US" dirty="0"/>
              <a:t>What is an air fryer?</a:t>
            </a:r>
          </a:p>
        </p:txBody>
      </p:sp>
      <p:pic>
        <p:nvPicPr>
          <p:cNvPr id="7" name="Picture 6" descr="At the top, it states that an air fryer is a countertop appliance that works like a small convection oven. On the left, there’s a black air fryer with fries inside, showing arrows that represent rapid hot air circulation around the food. On the right, there’s a small oven with food inside, emphasizing “No Submersion in Oil.”&#10;&#10;Below, there are bullet points explaining the benefits:&#10;&#10;It rapidly circulates hot air around food&#10;It browns and crisps food with little or no oil&#10;It makes cooking faster and easier&#10;&#10;At the bottom, a highlighted message reads: “#1 Goal: Crispy Food with minimal oil.”">
            <a:extLst>
              <a:ext uri="{FF2B5EF4-FFF2-40B4-BE49-F238E27FC236}">
                <a16:creationId xmlns:a16="http://schemas.microsoft.com/office/drawing/2014/main" id="{B30E6641-16E4-4E7C-6EF6-BBCF61A22E3D}"/>
              </a:ext>
            </a:extLst>
          </p:cNvPr>
          <p:cNvPicPr>
            <a:picLocks noChangeAspect="1"/>
          </p:cNvPicPr>
          <p:nvPr/>
        </p:nvPicPr>
        <p:blipFill>
          <a:blip r:embed="rId3"/>
          <a:srcRect l="2493" t="15588" r="4230"/>
          <a:stretch>
            <a:fillRect/>
          </a:stretch>
        </p:blipFill>
        <p:spPr>
          <a:xfrm>
            <a:off x="1332412" y="1227612"/>
            <a:ext cx="9026434" cy="5445679"/>
          </a:xfrm>
          <a:prstGeom prst="rect">
            <a:avLst/>
          </a:prstGeom>
        </p:spPr>
      </p:pic>
    </p:spTree>
    <p:extLst>
      <p:ext uri="{BB962C8B-B14F-4D97-AF65-F5344CB8AC3E}">
        <p14:creationId xmlns:p14="http://schemas.microsoft.com/office/powerpoint/2010/main" val="3108802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1DB7-8B5A-3052-E5DD-E2BECC04669B}"/>
              </a:ext>
            </a:extLst>
          </p:cNvPr>
          <p:cNvSpPr>
            <a:spLocks noGrp="1"/>
          </p:cNvSpPr>
          <p:nvPr>
            <p:ph type="title"/>
          </p:nvPr>
        </p:nvSpPr>
        <p:spPr/>
        <p:txBody>
          <a:bodyPr/>
          <a:lstStyle/>
          <a:p>
            <a:r>
              <a:rPr lang="en-US" dirty="0"/>
              <a:t>How does an air fryer work?</a:t>
            </a:r>
          </a:p>
        </p:txBody>
      </p:sp>
      <p:pic>
        <p:nvPicPr>
          <p:cNvPr id="6" name="Picture 5" descr="In the center, there is a black air fryer with fries inside. Orange arrows inside the fryer illustrate rapid hot air circulation moving around the food. The display on the fryer shows a temperature setting.&#10;&#10;On the left side, a thermometer icon indicates the temperature range 350°–400°F, explaining that the air fryer heats within this range. Below that, the text “Hot Air Circulates” reinforces how heat moves inside the appliance.&#10;&#10;Across the middle, three key concepts are highlighted:&#10;&#10;Hot Air Circulates – heats to 350°–400°F&#10;Rapid Air Circulation – quickly browns foods&#10;Crispy Outside – uses little or no oil&#10;&#10;On the right, a few fries are shown to visually emphasize the crispy result.&#10;&#10;At the bottom, bullet points summarize:&#10;&#10;Hot air quickly circulates&#10;Works like a convection oven&#10;Creates a crispy surface&#10;Uses little or no oil&#10;&#10;Overall, the image explains that an air fryer cooks food by circulating hot air at high temperatures to create a crispy texture without deep frying.">
            <a:extLst>
              <a:ext uri="{FF2B5EF4-FFF2-40B4-BE49-F238E27FC236}">
                <a16:creationId xmlns:a16="http://schemas.microsoft.com/office/drawing/2014/main" id="{7D46B393-BB5D-E574-851D-D8105A282E5B}"/>
              </a:ext>
            </a:extLst>
          </p:cNvPr>
          <p:cNvPicPr>
            <a:picLocks noChangeAspect="1"/>
          </p:cNvPicPr>
          <p:nvPr/>
        </p:nvPicPr>
        <p:blipFill>
          <a:blip r:embed="rId3"/>
          <a:srcRect l="2185" t="14832" r="2685" b="2233"/>
          <a:stretch>
            <a:fillRect/>
          </a:stretch>
        </p:blipFill>
        <p:spPr>
          <a:xfrm>
            <a:off x="2141909" y="1463393"/>
            <a:ext cx="7406640" cy="4297328"/>
          </a:xfrm>
          <a:prstGeom prst="rect">
            <a:avLst/>
          </a:prstGeom>
        </p:spPr>
      </p:pic>
    </p:spTree>
    <p:extLst>
      <p:ext uri="{BB962C8B-B14F-4D97-AF65-F5344CB8AC3E}">
        <p14:creationId xmlns:p14="http://schemas.microsoft.com/office/powerpoint/2010/main" val="1533847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B4647-9A78-3CDF-5DC9-34FBBD5CFE26}"/>
              </a:ext>
            </a:extLst>
          </p:cNvPr>
          <p:cNvSpPr>
            <a:spLocks noGrp="1"/>
          </p:cNvSpPr>
          <p:nvPr>
            <p:ph type="title"/>
          </p:nvPr>
        </p:nvSpPr>
        <p:spPr/>
        <p:txBody>
          <a:bodyPr/>
          <a:lstStyle/>
          <a:p>
            <a:r>
              <a:rPr lang="en-US" dirty="0"/>
              <a:t>Benefits of air frying</a:t>
            </a:r>
          </a:p>
        </p:txBody>
      </p:sp>
      <p:sp>
        <p:nvSpPr>
          <p:cNvPr id="3" name="Text Placeholder 2">
            <a:extLst>
              <a:ext uri="{FF2B5EF4-FFF2-40B4-BE49-F238E27FC236}">
                <a16:creationId xmlns:a16="http://schemas.microsoft.com/office/drawing/2014/main" id="{9FFF7588-F0AF-7D1D-6C0B-FD31FA01C7EC}"/>
              </a:ext>
            </a:extLst>
          </p:cNvPr>
          <p:cNvSpPr>
            <a:spLocks noGrp="1"/>
          </p:cNvSpPr>
          <p:nvPr>
            <p:ph type="body" idx="1"/>
          </p:nvPr>
        </p:nvSpPr>
        <p:spPr/>
        <p:txBody>
          <a:bodyPr/>
          <a:lstStyle/>
          <a:p>
            <a:r>
              <a:rPr lang="en-US" dirty="0"/>
              <a:t>Healthier Alternative to Deep Frying</a:t>
            </a:r>
          </a:p>
        </p:txBody>
      </p:sp>
      <p:sp>
        <p:nvSpPr>
          <p:cNvPr id="4" name="Content Placeholder 3">
            <a:extLst>
              <a:ext uri="{FF2B5EF4-FFF2-40B4-BE49-F238E27FC236}">
                <a16:creationId xmlns:a16="http://schemas.microsoft.com/office/drawing/2014/main" id="{13198AF3-6359-D42C-57E2-23DB049E965C}"/>
              </a:ext>
            </a:extLst>
          </p:cNvPr>
          <p:cNvSpPr>
            <a:spLocks noGrp="1"/>
          </p:cNvSpPr>
          <p:nvPr>
            <p:ph sz="half" idx="10"/>
          </p:nvPr>
        </p:nvSpPr>
        <p:spPr>
          <a:xfrm>
            <a:off x="876822" y="1861889"/>
            <a:ext cx="10734803" cy="3359253"/>
          </a:xfrm>
        </p:spPr>
        <p:txBody>
          <a:bodyPr/>
          <a:lstStyle/>
          <a:p>
            <a:pPr marL="285750" indent="-285750">
              <a:buFont typeface="Arial" panose="020B0604020202020204" pitchFamily="34" charset="0"/>
              <a:buChar char="•"/>
            </a:pPr>
            <a:r>
              <a:rPr lang="en-US" sz="2400" dirty="0"/>
              <a:t>Uses less oil than deep frying</a:t>
            </a:r>
          </a:p>
          <a:p>
            <a:pPr marL="285750" indent="-285750">
              <a:buFont typeface="Arial" panose="020B0604020202020204" pitchFamily="34" charset="0"/>
              <a:buChar char="•"/>
            </a:pPr>
            <a:r>
              <a:rPr lang="en-US" sz="2400" dirty="0"/>
              <a:t>Lower fat and calorie intake</a:t>
            </a:r>
          </a:p>
          <a:p>
            <a:pPr marL="285750" indent="-285750">
              <a:buFont typeface="Arial" panose="020B0604020202020204" pitchFamily="34" charset="0"/>
              <a:buChar char="•"/>
            </a:pPr>
            <a:r>
              <a:rPr lang="en-US" sz="2400" dirty="0"/>
              <a:t>Quick cooking time</a:t>
            </a:r>
          </a:p>
          <a:p>
            <a:pPr marL="285750" indent="-285750">
              <a:buFont typeface="Arial" panose="020B0604020202020204" pitchFamily="34" charset="0"/>
              <a:buChar char="•"/>
            </a:pPr>
            <a:r>
              <a:rPr lang="en-US" sz="2400" dirty="0"/>
              <a:t>Easy cleanup</a:t>
            </a:r>
          </a:p>
          <a:p>
            <a:pPr marL="285750" indent="-285750">
              <a:buFont typeface="Arial" panose="020B0604020202020204" pitchFamily="34" charset="0"/>
              <a:buChar char="•"/>
            </a:pPr>
            <a:r>
              <a:rPr lang="en-US" sz="2400" dirty="0"/>
              <a:t>Great for small households</a:t>
            </a:r>
          </a:p>
          <a:p>
            <a:endParaRPr lang="en-US" dirty="0"/>
          </a:p>
        </p:txBody>
      </p:sp>
      <p:pic>
        <p:nvPicPr>
          <p:cNvPr id="5" name="Picture 4">
            <a:extLst>
              <a:ext uri="{FF2B5EF4-FFF2-40B4-BE49-F238E27FC236}">
                <a16:creationId xmlns:a16="http://schemas.microsoft.com/office/drawing/2014/main" id="{3CE5D9F1-70A3-96AE-681E-F77CA68BC188}"/>
              </a:ext>
              <a:ext uri="{C183D7F6-B498-43B3-948B-1728B52AA6E4}">
                <adec:decorative xmlns:adec="http://schemas.microsoft.com/office/drawing/2017/decorative" val="1"/>
              </a:ext>
            </a:extLst>
          </p:cNvPr>
          <p:cNvPicPr>
            <a:picLocks noChangeAspect="1"/>
          </p:cNvPicPr>
          <p:nvPr/>
        </p:nvPicPr>
        <p:blipFill>
          <a:blip r:embed="rId3"/>
          <a:srcRect l="4509" t="17589" r="3557" b="53552"/>
          <a:stretch>
            <a:fillRect/>
          </a:stretch>
        </p:blipFill>
        <p:spPr>
          <a:xfrm>
            <a:off x="2272537" y="4829432"/>
            <a:ext cx="7145383" cy="1407398"/>
          </a:xfrm>
          <a:prstGeom prst="rect">
            <a:avLst/>
          </a:prstGeom>
        </p:spPr>
      </p:pic>
    </p:spTree>
    <p:extLst>
      <p:ext uri="{BB962C8B-B14F-4D97-AF65-F5344CB8AC3E}">
        <p14:creationId xmlns:p14="http://schemas.microsoft.com/office/powerpoint/2010/main" val="118341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DA14C-21ED-D526-E255-11656B8D6EED}"/>
              </a:ext>
            </a:extLst>
          </p:cNvPr>
          <p:cNvSpPr>
            <a:spLocks noGrp="1"/>
          </p:cNvSpPr>
          <p:nvPr>
            <p:ph type="title"/>
          </p:nvPr>
        </p:nvSpPr>
        <p:spPr/>
        <p:txBody>
          <a:bodyPr/>
          <a:lstStyle/>
          <a:p>
            <a:r>
              <a:rPr lang="en-US" dirty="0"/>
              <a:t>Choosing an air fryer</a:t>
            </a:r>
          </a:p>
        </p:txBody>
      </p:sp>
      <p:pic>
        <p:nvPicPr>
          <p:cNvPr id="5" name="Picture 4" descr="1. Size &amp; Capacity&#10;On the left, two air fryers of different sizes are shown. The text indicates 2–3 quart capacity, suggesting options for single use vs. family size needs.&#10;&#10;2. Basket vs. Oven Style&#10;The next section compares two types of air fryers:&#10;&#10;A basket-style air fryer with a pull-out drawer holding fries&#10;An oven-style air fryer with racks holding food like chicken&#10;This helps users decide which design fits their cooking preferences.&#10;&#10;3. Features&#10;This section shows control options:&#10;&#10;A digital display panel&#10;A manual dial&#10;It highlights that air fryers can have digital or manual controls.&#10;&#10;4. Easy to Clean&#10;On the right, a removable basket is being rinsed in a sink, emphasizing removable parts that make cleaning easier.&#10;&#10;Overall, the image presents a simple buying guide, focusing on size, type, features, and ease of cleaning when selecting an air fryer.">
            <a:extLst>
              <a:ext uri="{FF2B5EF4-FFF2-40B4-BE49-F238E27FC236}">
                <a16:creationId xmlns:a16="http://schemas.microsoft.com/office/drawing/2014/main" id="{AD34AACF-5560-20BA-1DA3-A8B572800D5B}"/>
              </a:ext>
            </a:extLst>
          </p:cNvPr>
          <p:cNvPicPr>
            <a:picLocks noChangeAspect="1"/>
          </p:cNvPicPr>
          <p:nvPr/>
        </p:nvPicPr>
        <p:blipFill>
          <a:blip r:embed="rId3"/>
          <a:srcRect l="1230" t="17841" r="2560" b="17845"/>
          <a:stretch>
            <a:fillRect/>
          </a:stretch>
        </p:blipFill>
        <p:spPr>
          <a:xfrm>
            <a:off x="1097280" y="1528354"/>
            <a:ext cx="9196251" cy="3971110"/>
          </a:xfrm>
          <a:prstGeom prst="rect">
            <a:avLst/>
          </a:prstGeom>
        </p:spPr>
      </p:pic>
    </p:spTree>
    <p:extLst>
      <p:ext uri="{BB962C8B-B14F-4D97-AF65-F5344CB8AC3E}">
        <p14:creationId xmlns:p14="http://schemas.microsoft.com/office/powerpoint/2010/main" val="3332064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B988-1721-A203-DD00-4E8C04FE4002}"/>
              </a:ext>
            </a:extLst>
          </p:cNvPr>
          <p:cNvSpPr>
            <a:spLocks noGrp="1"/>
          </p:cNvSpPr>
          <p:nvPr>
            <p:ph type="title"/>
          </p:nvPr>
        </p:nvSpPr>
        <p:spPr/>
        <p:txBody>
          <a:bodyPr/>
          <a:lstStyle/>
          <a:p>
            <a:r>
              <a:rPr lang="en-US" dirty="0"/>
              <a:t>Basic operating steps</a:t>
            </a:r>
          </a:p>
        </p:txBody>
      </p:sp>
      <p:sp>
        <p:nvSpPr>
          <p:cNvPr id="4" name="Content Placeholder 3">
            <a:extLst>
              <a:ext uri="{FF2B5EF4-FFF2-40B4-BE49-F238E27FC236}">
                <a16:creationId xmlns:a16="http://schemas.microsoft.com/office/drawing/2014/main" id="{FF1AF413-24F0-BB81-D3DA-CC9CD8E24B92}"/>
              </a:ext>
            </a:extLst>
          </p:cNvPr>
          <p:cNvSpPr>
            <a:spLocks noGrp="1"/>
          </p:cNvSpPr>
          <p:nvPr>
            <p:ph sz="half" idx="10"/>
          </p:nvPr>
        </p:nvSpPr>
        <p:spPr>
          <a:xfrm>
            <a:off x="876822" y="1567543"/>
            <a:ext cx="10734803" cy="3551613"/>
          </a:xfrm>
        </p:spPr>
        <p:txBody>
          <a:bodyPr/>
          <a:lstStyle/>
          <a:p>
            <a:pPr marL="342900" indent="-342900">
              <a:buAutoNum type="arabicPeriod"/>
            </a:pPr>
            <a:r>
              <a:rPr lang="en-US" sz="2600" dirty="0"/>
              <a:t>Preheat (if recommended)</a:t>
            </a:r>
          </a:p>
          <a:p>
            <a:pPr marL="342900" indent="-342900">
              <a:buAutoNum type="arabicPeriod"/>
            </a:pPr>
            <a:r>
              <a:rPr lang="en-US" sz="2600" dirty="0"/>
              <a:t>Lightly coat food with oil (if needed)</a:t>
            </a:r>
          </a:p>
          <a:p>
            <a:pPr marL="342900" indent="-342900">
              <a:buAutoNum type="arabicPeriod"/>
            </a:pPr>
            <a:r>
              <a:rPr lang="en-US" sz="2600" dirty="0"/>
              <a:t>Place food in single layer</a:t>
            </a:r>
          </a:p>
          <a:p>
            <a:pPr marL="342900" indent="-342900">
              <a:buAutoNum type="arabicPeriod"/>
            </a:pPr>
            <a:r>
              <a:rPr lang="en-US" sz="2600" dirty="0"/>
              <a:t>Set temperature and time</a:t>
            </a:r>
          </a:p>
          <a:p>
            <a:pPr marL="342900" indent="-342900">
              <a:buAutoNum type="arabicPeriod"/>
            </a:pPr>
            <a:r>
              <a:rPr lang="en-US" sz="2600" dirty="0"/>
              <a:t>Shake/flip halfway through cooking</a:t>
            </a:r>
          </a:p>
          <a:p>
            <a:endParaRPr lang="en-US" dirty="0"/>
          </a:p>
        </p:txBody>
      </p:sp>
    </p:spTree>
    <p:extLst>
      <p:ext uri="{BB962C8B-B14F-4D97-AF65-F5344CB8AC3E}">
        <p14:creationId xmlns:p14="http://schemas.microsoft.com/office/powerpoint/2010/main" val="3725837002"/>
      </p:ext>
    </p:extLst>
  </p:cSld>
  <p:clrMapOvr>
    <a:masterClrMapping/>
  </p:clrMapOvr>
</p:sld>
</file>

<file path=ppt/theme/theme1.xml><?xml version="1.0" encoding="utf-8"?>
<a:theme xmlns:a="http://schemas.openxmlformats.org/drawingml/2006/main" name="OSU Extension Theme 1">
  <a:themeElements>
    <a:clrScheme name="OSU Division of Agriculture">
      <a:dk1>
        <a:srgbClr val="000000"/>
      </a:dk1>
      <a:lt1>
        <a:srgbClr val="FFFFFF"/>
      </a:lt1>
      <a:dk2>
        <a:srgbClr val="63666A"/>
      </a:dk2>
      <a:lt2>
        <a:srgbClr val="D0D0CE"/>
      </a:lt2>
      <a:accent1>
        <a:srgbClr val="FA6400"/>
      </a:accent1>
      <a:accent2>
        <a:srgbClr val="FFECD6"/>
      </a:accent2>
      <a:accent3>
        <a:srgbClr val="008FCA"/>
      </a:accent3>
      <a:accent4>
        <a:srgbClr val="AECADF"/>
      </a:accent4>
      <a:accent5>
        <a:srgbClr val="001234"/>
      </a:accent5>
      <a:accent6>
        <a:srgbClr val="145383"/>
      </a:accent6>
      <a:hlink>
        <a:srgbClr val="0563C1"/>
      </a:hlink>
      <a:folHlink>
        <a:srgbClr val="954F72"/>
      </a:folHlink>
    </a:clrScheme>
    <a:fontScheme name="Fjalla One-Roboto">
      <a:majorFont>
        <a:latin typeface="Fjalla One"/>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boto"/>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SU Extension_Temp_1jfa" id="{C447B480-1AA6-0C45-A115-E6F572EF108E}" vid="{86EF4E9D-5444-7C4A-AE06-27DEFBAD7D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2c0ffc-5293-4e9e-90d2-66d2b22e5f10" xsi:nil="true"/>
    <lcf76f155ced4ddcb4097134ff3c332f xmlns="c3999f6a-277a-4406-80a3-1c94f17cea7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C088CB853DA34AB18DC067F7DF00D6" ma:contentTypeVersion="15" ma:contentTypeDescription="Create a new document." ma:contentTypeScope="" ma:versionID="9cc8d0b28dc84603224831b114eff97e">
  <xsd:schema xmlns:xsd="http://www.w3.org/2001/XMLSchema" xmlns:xs="http://www.w3.org/2001/XMLSchema" xmlns:p="http://schemas.microsoft.com/office/2006/metadata/properties" xmlns:ns2="c3999f6a-277a-4406-80a3-1c94f17cea73" xmlns:ns3="9f2c0ffc-5293-4e9e-90d2-66d2b22e5f10" targetNamespace="http://schemas.microsoft.com/office/2006/metadata/properties" ma:root="true" ma:fieldsID="78cd15a7b80878688fd83d22c72b5ec4" ns2:_="" ns3:_="">
    <xsd:import namespace="c3999f6a-277a-4406-80a3-1c94f17cea73"/>
    <xsd:import namespace="9f2c0ffc-5293-4e9e-90d2-66d2b22e5f1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999f6a-277a-4406-80a3-1c94f17cea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abce5ee-ca9a-4d2a-a8e0-de529263518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2c0ffc-5293-4e9e-90d2-66d2b22e5f10"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277d98b6-8fef-4416-9ac5-4940cd72e8cd}" ma:internalName="TaxCatchAll" ma:showField="CatchAllData" ma:web="9f2c0ffc-5293-4e9e-90d2-66d2b22e5f1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352AD4-14AC-4D12-9525-E0AD87179D0A}">
  <ds:schemaRefs>
    <ds:schemaRef ds:uri="http://schemas.microsoft.com/sharepoint/v3/contenttype/forms"/>
  </ds:schemaRefs>
</ds:datastoreItem>
</file>

<file path=customXml/itemProps2.xml><?xml version="1.0" encoding="utf-8"?>
<ds:datastoreItem xmlns:ds="http://schemas.openxmlformats.org/officeDocument/2006/customXml" ds:itemID="{F3E1AB50-09D2-461D-A45E-81282B24D2B3}">
  <ds:schemaRefs>
    <ds:schemaRef ds:uri="http://purl.org/dc/elements/1.1/"/>
    <ds:schemaRef ds:uri="http://schemas.microsoft.com/office/2006/documentManagement/types"/>
    <ds:schemaRef ds:uri="http://schemas.openxmlformats.org/package/2006/metadata/core-properties"/>
    <ds:schemaRef ds:uri="http://www.w3.org/XML/1998/namespace"/>
    <ds:schemaRef ds:uri="http://purl.org/dc/terms/"/>
    <ds:schemaRef ds:uri="9f2c0ffc-5293-4e9e-90d2-66d2b22e5f10"/>
    <ds:schemaRef ds:uri="c3999f6a-277a-4406-80a3-1c94f17cea73"/>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553CCB4-CF37-484C-BB15-332E2E5DAD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999f6a-277a-4406-80a3-1c94f17cea73"/>
    <ds:schemaRef ds:uri="9f2c0ffc-5293-4e9e-90d2-66d2b22e5f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OSU Extension Theme 1</Template>
  <TotalTime>360</TotalTime>
  <Words>1797</Words>
  <Application>Microsoft Office PowerPoint</Application>
  <PresentationFormat>Widescreen</PresentationFormat>
  <Paragraphs>206</Paragraphs>
  <Slides>18</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Roboto Medium</vt:lpstr>
      <vt:lpstr>Rubik</vt:lpstr>
      <vt:lpstr>Fjalla One</vt:lpstr>
      <vt:lpstr>Roboto Black</vt:lpstr>
      <vt:lpstr>Arial</vt:lpstr>
      <vt:lpstr>Aptos</vt:lpstr>
      <vt:lpstr>OSU Extension Theme 1</vt:lpstr>
      <vt:lpstr>Air frying basics</vt:lpstr>
      <vt:lpstr>Non-discrimination statement</vt:lpstr>
      <vt:lpstr>What foods have you tried in an air fryer? </vt:lpstr>
      <vt:lpstr>Session objectives</vt:lpstr>
      <vt:lpstr>What is an air fryer?</vt:lpstr>
      <vt:lpstr>How does an air fryer work?</vt:lpstr>
      <vt:lpstr>Benefits of air frying</vt:lpstr>
      <vt:lpstr>Choosing an air fryer</vt:lpstr>
      <vt:lpstr>Basic operating steps</vt:lpstr>
      <vt:lpstr>General Cooking Guidelines</vt:lpstr>
      <vt:lpstr>Food safety tips</vt:lpstr>
      <vt:lpstr>Appliance safety tips</vt:lpstr>
      <vt:lpstr>Healthier cooking strategies</vt:lpstr>
      <vt:lpstr>Air fryer Roasted vegetables</vt:lpstr>
      <vt:lpstr>Crispy Chickpeas</vt:lpstr>
      <vt:lpstr>Simple Quesadillas</vt:lpstr>
      <vt:lpstr>Cinnamon Sugar Apples</vt:lpstr>
      <vt:lpstr>Christi Evans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Evans, Christi</dc:creator>
  <cp:lastModifiedBy>Kilschautzky, Torsten</cp:lastModifiedBy>
  <cp:revision>4</cp:revision>
  <dcterms:created xsi:type="dcterms:W3CDTF">2026-03-04T15:48:53Z</dcterms:created>
  <dcterms:modified xsi:type="dcterms:W3CDTF">2026-04-29T21:59:04Z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0x01010024C088CB853DA34AB18DC067F7DF00D6</vt:lpwstr>
  </property>
  <property fmtid="{D5CDD505-2E9C-101B-9397-08002B2CF9AE}" pid="3" name="MediaServiceImageTags">
    <vt:lpwstr/>
  </property>
</Properties>
</file>