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2"/>
  </p:notesMasterIdLst>
  <p:sldIdLst>
    <p:sldId id="266" r:id="rId5"/>
    <p:sldId id="280" r:id="rId6"/>
    <p:sldId id="412" r:id="rId7"/>
    <p:sldId id="281" r:id="rId8"/>
    <p:sldId id="285" r:id="rId9"/>
    <p:sldId id="283" r:id="rId10"/>
    <p:sldId id="277" r:id="rId11"/>
  </p:sldIdLst>
  <p:sldSz cx="12192000" cy="6858000"/>
  <p:notesSz cx="6858000" cy="9144000"/>
  <p:embeddedFontLst>
    <p:embeddedFont>
      <p:font typeface="Fjalla One" panose="02000506040000020004" pitchFamily="2" charset="0"/>
      <p:regular r:id="rId13"/>
    </p:embeddedFont>
    <p:embeddedFont>
      <p:font typeface="Roboto" panose="02000000000000000000" pitchFamily="2" charset="0"/>
      <p:regular r:id="rId14"/>
      <p:bold r:id="rId15"/>
      <p:italic r:id="rId16"/>
      <p:boldItalic r:id="rId17"/>
    </p:embeddedFont>
    <p:embeddedFont>
      <p:font typeface="Rubik" pitchFamily="2" charset="-79"/>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400"/>
    <a:srgbClr val="63666A"/>
    <a:srgbClr val="FB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3"/>
    <p:restoredTop sz="94694"/>
  </p:normalViewPr>
  <p:slideViewPr>
    <p:cSldViewPr snapToGrid="0" snapToObjects="1">
      <p:cViewPr varScale="1">
        <p:scale>
          <a:sx n="117" d="100"/>
          <a:sy n="117" d="100"/>
        </p:scale>
        <p:origin x="176" y="400"/>
      </p:cViewPr>
      <p:guideLst>
        <p:guide orient="horz" pos="3384"/>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BC67C-1161-F44A-9432-BD3AD1CA1D77}" type="datetimeFigureOut">
              <a:rPr lang="en-US" smtClean="0"/>
              <a:t>8/4/25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258B2-1722-5A4F-954B-FD884EF6C1EC}" type="slidenum">
              <a:rPr lang="en-US" smtClean="0"/>
              <a:t>‹#›</a:t>
            </a:fld>
            <a:endParaRPr lang="en-US"/>
          </a:p>
        </p:txBody>
      </p:sp>
    </p:spTree>
    <p:extLst>
      <p:ext uri="{BB962C8B-B14F-4D97-AF65-F5344CB8AC3E}">
        <p14:creationId xmlns:p14="http://schemas.microsoft.com/office/powerpoint/2010/main" val="30221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is 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Informal STEM is vital—especially in rural and family contexts</a:t>
            </a:r>
          </a:p>
          <a:p>
            <a:pPr marL="171450" indent="-171450">
              <a:buFont typeface="Arial" panose="020B0604020202020204" pitchFamily="34" charset="0"/>
              <a:buChar char="•"/>
            </a:pPr>
            <a:r>
              <a:rPr lang="en-US" dirty="0"/>
              <a:t>Include relatable analogies for each STEM component, not just definitions. Try asking: “Where do you see math in your week?”</a:t>
            </a:r>
          </a:p>
        </p:txBody>
      </p:sp>
      <p:sp>
        <p:nvSpPr>
          <p:cNvPr id="4" name="Slide Number Placeholder 3"/>
          <p:cNvSpPr>
            <a:spLocks noGrp="1"/>
          </p:cNvSpPr>
          <p:nvPr>
            <p:ph type="sldNum" sz="quarter" idx="5"/>
          </p:nvPr>
        </p:nvSpPr>
        <p:spPr/>
        <p:txBody>
          <a:bodyPr/>
          <a:lstStyle/>
          <a:p>
            <a:fld id="{11190B20-2155-5E44-8175-E77A15B73C04}" type="slidenum">
              <a:rPr lang="en-US" smtClean="0"/>
              <a:t>2</a:t>
            </a:fld>
            <a:endParaRPr lang="en-US"/>
          </a:p>
        </p:txBody>
      </p:sp>
    </p:spTree>
    <p:extLst>
      <p:ext uri="{BB962C8B-B14F-4D97-AF65-F5344CB8AC3E}">
        <p14:creationId xmlns:p14="http://schemas.microsoft.com/office/powerpoint/2010/main" val="239544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Family and Consumer Sciences (FCS) is deeply rooted in STEM—Science, Technology, Engineering, and Mathematics. Every aspect of FCS applies STEM principles, from food science and nutrition to financial literacy, human development, and housing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Take engineering and technology, for example. When designing a safe home environment, FCS professionals solve real-world problems using data and critical thinking.</a:t>
            </a:r>
          </a:p>
          <a:p>
            <a:pPr marL="171450" indent="-171450">
              <a:buFont typeface="Arial" panose="020B0604020202020204" pitchFamily="34" charset="0"/>
              <a:buChar char="•"/>
            </a:pPr>
            <a:r>
              <a:rPr lang="en-US" dirty="0"/>
              <a:t>The Next Generation Science Standards (NGSS) emphasize problem-solving and decision-making based on scientific reasoning, just like FCS. By integrating STEM into everyday life, FCS helps individuals and families make informed choices that balance cost, safety, reliability, and sustainability.</a:t>
            </a:r>
          </a:p>
          <a:p>
            <a:pPr marL="171450" indent="-171450">
              <a:buFont typeface="Arial" panose="020B0604020202020204" pitchFamily="34" charset="0"/>
              <a:buChar char="•"/>
            </a:pPr>
            <a:r>
              <a:rPr lang="en-US" dirty="0"/>
              <a:t>Recognizing FCS as a STEM discipline strengthens our field’s credibility, expands educational opportunities, and ensures that FCS remains relevant in today’s rapidly evolving world. It prepares individuals with the skills they need to thrive—at home, at work, and in their communities.</a:t>
            </a:r>
          </a:p>
        </p:txBody>
      </p:sp>
      <p:sp>
        <p:nvSpPr>
          <p:cNvPr id="4" name="Slide Number Placeholder 3"/>
          <p:cNvSpPr>
            <a:spLocks noGrp="1"/>
          </p:cNvSpPr>
          <p:nvPr>
            <p:ph type="sldNum" sz="quarter" idx="5"/>
          </p:nvPr>
        </p:nvSpPr>
        <p:spPr/>
        <p:txBody>
          <a:bodyPr/>
          <a:lstStyle/>
          <a:p>
            <a:fld id="{3256151B-7590-044E-B877-E11CDDE96B41}" type="slidenum">
              <a:rPr lang="en-US" smtClean="0"/>
              <a:t>3</a:t>
            </a:fld>
            <a:endParaRPr lang="en-US"/>
          </a:p>
        </p:txBody>
      </p:sp>
    </p:spTree>
    <p:extLst>
      <p:ext uri="{BB962C8B-B14F-4D97-AF65-F5344CB8AC3E}">
        <p14:creationId xmlns:p14="http://schemas.microsoft.com/office/powerpoint/2010/main" val="399500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Science</a:t>
            </a:r>
          </a:p>
          <a:p>
            <a:pPr marL="628650" lvl="1" indent="-171450">
              <a:buFont typeface="Arial" panose="020B0604020202020204" pitchFamily="34" charset="0"/>
              <a:buChar char="•"/>
            </a:pPr>
            <a:r>
              <a:rPr lang="en-US" b="0" dirty="0"/>
              <a:t>OHCE teaches food preservation, nutrition, and health—all rooted in biology and chemistry.</a:t>
            </a:r>
          </a:p>
          <a:p>
            <a:pPr marL="628650" lvl="1" indent="-171450">
              <a:buFont typeface="Arial" panose="020B0604020202020204" pitchFamily="34" charset="0"/>
              <a:buChar char="•"/>
            </a:pPr>
            <a:r>
              <a:rPr lang="en-US" b="0" dirty="0"/>
              <a:t>Safe medication storage and emergency preparedness involve scientific understanding of human health and environmental risks.</a:t>
            </a:r>
          </a:p>
          <a:p>
            <a:pPr marL="171450" indent="-171450">
              <a:buFont typeface="Arial" panose="020B0604020202020204" pitchFamily="34" charset="0"/>
              <a:buChar char="•"/>
            </a:pPr>
            <a:r>
              <a:rPr lang="en-US" b="0" dirty="0"/>
              <a:t>Technology</a:t>
            </a:r>
          </a:p>
          <a:p>
            <a:pPr marL="628650" lvl="1" indent="-171450">
              <a:buFont typeface="Arial" panose="020B0604020202020204" pitchFamily="34" charset="0"/>
              <a:buChar char="•"/>
            </a:pPr>
            <a:r>
              <a:rPr lang="en-US" b="0" dirty="0"/>
              <a:t>Members use digital tools for budgeting, communication, and education.</a:t>
            </a:r>
          </a:p>
          <a:p>
            <a:pPr marL="628650" lvl="1" indent="-171450">
              <a:buFont typeface="Arial" panose="020B0604020202020204" pitchFamily="34" charset="0"/>
              <a:buChar char="•"/>
            </a:pPr>
            <a:r>
              <a:rPr lang="en-US" b="0" dirty="0"/>
              <a:t>OHCE encourages tech literacy through apps, online resources, and virtual learning.</a:t>
            </a:r>
          </a:p>
          <a:p>
            <a:pPr marL="171450" indent="-171450">
              <a:buFont typeface="Arial" panose="020B0604020202020204" pitchFamily="34" charset="0"/>
              <a:buChar char="•"/>
            </a:pPr>
            <a:r>
              <a:rPr lang="en-US" b="0" dirty="0"/>
              <a:t>Engineering</a:t>
            </a:r>
          </a:p>
          <a:p>
            <a:pPr marL="628650" lvl="1" indent="-171450">
              <a:buFont typeface="Arial" panose="020B0604020202020204" pitchFamily="34" charset="0"/>
              <a:buChar char="•"/>
            </a:pPr>
            <a:r>
              <a:rPr lang="en-US" b="0" dirty="0"/>
              <a:t>Home safety, energy efficiency, and disaster planning involve problem-solving and system design.</a:t>
            </a:r>
          </a:p>
          <a:p>
            <a:pPr marL="628650" lvl="1" indent="-171450">
              <a:buFont typeface="Arial" panose="020B0604020202020204" pitchFamily="34" charset="0"/>
              <a:buChar char="•"/>
            </a:pPr>
            <a:r>
              <a:rPr lang="en-US" b="0" dirty="0"/>
              <a:t>Sewing and crafting projects often require structural thinking and design principles.</a:t>
            </a:r>
          </a:p>
          <a:p>
            <a:pPr marL="171450" indent="-171450">
              <a:buFont typeface="Arial" panose="020B0604020202020204" pitchFamily="34" charset="0"/>
              <a:buChar char="•"/>
            </a:pPr>
            <a:r>
              <a:rPr lang="en-US" b="0" dirty="0"/>
              <a:t>Math</a:t>
            </a:r>
          </a:p>
          <a:p>
            <a:pPr marL="628650" lvl="1" indent="-171450">
              <a:buFont typeface="Arial" panose="020B0604020202020204" pitchFamily="34" charset="0"/>
              <a:buChar char="•"/>
            </a:pPr>
            <a:r>
              <a:rPr lang="en-US" b="0" dirty="0"/>
              <a:t>Budgeting, recipe conversions, and sewing measurements all rely on math.</a:t>
            </a:r>
          </a:p>
          <a:p>
            <a:pPr marL="628650" lvl="1" indent="-171450">
              <a:buFont typeface="Arial" panose="020B0604020202020204" pitchFamily="34" charset="0"/>
              <a:buChar char="•"/>
            </a:pPr>
            <a:r>
              <a:rPr lang="en-US" b="0" dirty="0"/>
              <a:t>OHCE promotes financial literacy and numeracy in practical, accessible ways.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talk about real OHCE Examples</a:t>
            </a:r>
          </a:p>
          <a:p>
            <a:pPr marL="171450" indent="-171450">
              <a:buFont typeface="Arial" panose="020B0604020202020204" pitchFamily="34" charset="0"/>
              <a:buChar char="•"/>
            </a:pPr>
            <a:r>
              <a:rPr lang="en-US" dirty="0"/>
              <a:t>Expand these with quick anecdotes or “mini case studies”—e.g., a story of someone using budgeting tools to navigate a tough financial season</a:t>
            </a:r>
          </a:p>
        </p:txBody>
      </p:sp>
      <p:sp>
        <p:nvSpPr>
          <p:cNvPr id="4" name="Slide Number Placeholder 3"/>
          <p:cNvSpPr>
            <a:spLocks noGrp="1"/>
          </p:cNvSpPr>
          <p:nvPr>
            <p:ph type="sldNum" sz="quarter" idx="5"/>
          </p:nvPr>
        </p:nvSpPr>
        <p:spPr/>
        <p:txBody>
          <a:bodyPr/>
          <a:lstStyle/>
          <a:p>
            <a:fld id="{11190B20-2155-5E44-8175-E77A15B73C04}" type="slidenum">
              <a:rPr lang="en-US" smtClean="0"/>
              <a:t>4</a:t>
            </a:fld>
            <a:endParaRPr lang="en-US"/>
          </a:p>
        </p:txBody>
      </p:sp>
    </p:spTree>
    <p:extLst>
      <p:ext uri="{BB962C8B-B14F-4D97-AF65-F5344CB8AC3E}">
        <p14:creationId xmlns:p14="http://schemas.microsoft.com/office/powerpoint/2010/main" val="322004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90B20-2155-5E44-8175-E77A15B73C04}" type="slidenum">
              <a:rPr lang="en-US" smtClean="0"/>
              <a:t>5</a:t>
            </a:fld>
            <a:endParaRPr lang="en-US"/>
          </a:p>
        </p:txBody>
      </p:sp>
    </p:spTree>
    <p:extLst>
      <p:ext uri="{BB962C8B-B14F-4D97-AF65-F5344CB8AC3E}">
        <p14:creationId xmlns:p14="http://schemas.microsoft.com/office/powerpoint/2010/main" val="35561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0"/>
              <a:t>30 mins</a:t>
            </a:r>
          </a:p>
          <a:p>
            <a:pPr marL="171450" lvl="0" indent="-171450">
              <a:buFont typeface="Arial" panose="020B0604020202020204" pitchFamily="34" charset="0"/>
              <a:buChar char="•"/>
            </a:pPr>
            <a:r>
              <a:rPr lang="en-US" b="0"/>
              <a:t>Step 1 (5 min): Sort the activity cards under STEM categories in small groups.</a:t>
            </a:r>
          </a:p>
          <a:p>
            <a:pPr marL="171450" indent="-171450">
              <a:buFont typeface="Arial" panose="020B0604020202020204" pitchFamily="34" charset="0"/>
              <a:buChar char="•"/>
            </a:pPr>
            <a:r>
              <a:rPr lang="en-US" b="0"/>
              <a:t>Step 2 (5 min): Have each group justify one pick to the room (“We placed canning under Science because…”).</a:t>
            </a:r>
          </a:p>
          <a:p>
            <a:pPr marL="171450" indent="-171450">
              <a:buFont typeface="Arial" panose="020B0604020202020204" pitchFamily="34" charset="0"/>
              <a:buChar char="•"/>
            </a:pPr>
            <a:r>
              <a:rPr lang="en-US" b="0"/>
              <a:t>Step 3 (5 min): Quick lightning round with “STEM surprises”—unexpected OHCE tasks with hidden STEM ties.</a:t>
            </a:r>
          </a:p>
          <a:p>
            <a:pPr marL="171450" indent="-171450">
              <a:buFont typeface="Arial" panose="020B0604020202020204" pitchFamily="34" charset="0"/>
              <a:buChar char="•"/>
            </a:pPr>
            <a:r>
              <a:rPr lang="en-US" b="0"/>
              <a:t>Step 4 (5 min): Reflect and share—“One STEM skill I didn’t realize I use was…”</a:t>
            </a:r>
          </a:p>
          <a:p>
            <a:pPr marL="171450" lvl="0" indent="-171450">
              <a:buFont typeface="Arial" panose="020B0604020202020204" pitchFamily="34" charset="0"/>
              <a:buChar char="•"/>
            </a:pPr>
            <a:r>
              <a:rPr lang="en-US" b="0"/>
              <a:t>Discuss</a:t>
            </a:r>
          </a:p>
          <a:p>
            <a:pPr marL="628650" lvl="1" indent="-171450">
              <a:buFont typeface="Arial" panose="020B0604020202020204" pitchFamily="34" charset="0"/>
              <a:buChar char="•"/>
            </a:pPr>
            <a:r>
              <a:rPr lang="en-US" b="0"/>
              <a:t>Gray areas—many activities touch multiple categories</a:t>
            </a:r>
          </a:p>
          <a:p>
            <a:pPr marL="628650" lvl="1" indent="-171450">
              <a:buFont typeface="Arial" panose="020B0604020202020204" pitchFamily="34" charset="0"/>
              <a:buChar char="•"/>
            </a:pPr>
            <a:r>
              <a:rPr lang="en-US" b="0"/>
              <a:t>Debrief: Talk about how this can shift how they talk about their work</a:t>
            </a:r>
          </a:p>
        </p:txBody>
      </p:sp>
      <p:sp>
        <p:nvSpPr>
          <p:cNvPr id="4" name="Slide Number Placeholder 3"/>
          <p:cNvSpPr>
            <a:spLocks noGrp="1"/>
          </p:cNvSpPr>
          <p:nvPr>
            <p:ph type="sldNum" sz="quarter" idx="5"/>
          </p:nvPr>
        </p:nvSpPr>
        <p:spPr/>
        <p:txBody>
          <a:bodyPr/>
          <a:lstStyle/>
          <a:p>
            <a:fld id="{11190B20-2155-5E44-8175-E77A15B73C04}" type="slidenum">
              <a:rPr lang="en-US" smtClean="0"/>
              <a:t>6</a:t>
            </a:fld>
            <a:endParaRPr lang="en-US"/>
          </a:p>
        </p:txBody>
      </p:sp>
    </p:spTree>
    <p:extLst>
      <p:ext uri="{BB962C8B-B14F-4D97-AF65-F5344CB8AC3E}">
        <p14:creationId xmlns:p14="http://schemas.microsoft.com/office/powerpoint/2010/main" val="4044908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567848" y="4259562"/>
            <a:ext cx="11056306" cy="590931"/>
          </a:xfrm>
          <a:prstGeom prst="rect">
            <a:avLst/>
          </a:prstGeom>
        </p:spPr>
        <p:txBody>
          <a:bodyPr>
            <a:spAutoFit/>
          </a:bodyPr>
          <a:lstStyle>
            <a:lvl1pPr marL="0" indent="0" algn="ctr">
              <a:buNone/>
              <a:defRPr sz="3600" b="1">
                <a:solidFill>
                  <a:srgbClr val="63666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567847" y="3043783"/>
            <a:ext cx="11072483" cy="1311128"/>
          </a:xfrm>
          <a:prstGeom prst="rect">
            <a:avLst/>
          </a:prstGeom>
        </p:spPr>
        <p:txBody>
          <a:bodyPr wrap="square" anchor="b">
            <a:spAutoFit/>
          </a:bodyPr>
          <a:lstStyle>
            <a:lvl1pPr algn="ctr">
              <a:defRPr sz="8800">
                <a:solidFill>
                  <a:srgbClr val="FA6400"/>
                </a:solidFill>
                <a:latin typeface="Fjalla One" panose="02000506040000020004" pitchFamily="2" charset="0"/>
              </a:defRPr>
            </a:lvl1pPr>
          </a:lstStyle>
          <a:p>
            <a:r>
              <a:rPr lang="en-US" dirty="0"/>
              <a:t>PRESENTATION TITLE</a:t>
            </a:r>
          </a:p>
        </p:txBody>
      </p:sp>
    </p:spTree>
    <p:extLst>
      <p:ext uri="{BB962C8B-B14F-4D97-AF65-F5344CB8AC3E}">
        <p14:creationId xmlns:p14="http://schemas.microsoft.com/office/powerpoint/2010/main" val="407982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ED3AAD-09E2-A747-BEB2-217BD214D44B}"/>
              </a:ext>
            </a:extLst>
          </p:cNvPr>
          <p:cNvSpPr>
            <a:spLocks noGrp="1"/>
          </p:cNvSpPr>
          <p:nvPr>
            <p:ph type="title" hasCustomPrompt="1"/>
          </p:nvPr>
        </p:nvSpPr>
        <p:spPr>
          <a:xfrm>
            <a:off x="838200" y="3053009"/>
            <a:ext cx="10515600" cy="964880"/>
          </a:xfrm>
          <a:prstGeom prst="rect">
            <a:avLst/>
          </a:prstGeom>
        </p:spPr>
        <p:txBody>
          <a:bodyPr anchor="ctr" anchorCtr="0">
            <a:spAutoFit/>
          </a:bodyPr>
          <a:lstStyle>
            <a:lvl1pPr algn="ctr">
              <a:defRPr sz="63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80357591-DF94-F04C-8778-C524500B3CAB}"/>
              </a:ext>
            </a:extLst>
          </p:cNvPr>
          <p:cNvSpPr>
            <a:spLocks noGrp="1"/>
          </p:cNvSpPr>
          <p:nvPr>
            <p:ph type="body" idx="1" hasCustomPrompt="1"/>
          </p:nvPr>
        </p:nvSpPr>
        <p:spPr>
          <a:xfrm>
            <a:off x="570263" y="1324869"/>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10" name="Content Placeholder 2">
            <a:extLst>
              <a:ext uri="{FF2B5EF4-FFF2-40B4-BE49-F238E27FC236}">
                <a16:creationId xmlns:a16="http://schemas.microsoft.com/office/drawing/2014/main" id="{033CE190-C0EA-DB4A-9A72-8482C8BC5C3B}"/>
              </a:ext>
            </a:extLst>
          </p:cNvPr>
          <p:cNvSpPr>
            <a:spLocks noGrp="1"/>
          </p:cNvSpPr>
          <p:nvPr>
            <p:ph sz="half" idx="10" hasCustomPrompt="1"/>
          </p:nvPr>
        </p:nvSpPr>
        <p:spPr>
          <a:xfrm>
            <a:off x="876822" y="1861889"/>
            <a:ext cx="10734803" cy="3518912"/>
          </a:xfrm>
          <a:prstGeom prst="rect">
            <a:avLst/>
          </a:prstGeom>
        </p:spPr>
        <p:txBody>
          <a:bodyPr>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Opening slide</a:t>
            </a:r>
          </a:p>
          <a:p>
            <a:pPr marL="971550" lvl="1" indent="-285750"/>
            <a:r>
              <a:rPr lang="en-US" dirty="0"/>
              <a:t>Opening slide</a:t>
            </a:r>
          </a:p>
          <a:p>
            <a:pPr marL="971550" lvl="1" indent="-285750"/>
            <a:r>
              <a:rPr lang="en-US" dirty="0"/>
              <a:t>Opening slide</a:t>
            </a:r>
          </a:p>
          <a:p>
            <a:pPr marL="971550" lvl="1" indent="-285750"/>
            <a:r>
              <a:rPr lang="en-US" dirty="0"/>
              <a:t>Opening slide</a:t>
            </a:r>
          </a:p>
          <a:p>
            <a:pPr marL="971550" lvl="1" indent="-285750"/>
            <a:r>
              <a:rPr lang="en-US" dirty="0"/>
              <a:t>Opening slide</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7429" y="601759"/>
            <a:ext cx="10515600" cy="757130"/>
          </a:xfrm>
          <a:prstGeom prst="rect">
            <a:avLst/>
          </a:prstGeom>
        </p:spPr>
        <p:txBody>
          <a:bodyPr anchor="b">
            <a:spAutoFit/>
          </a:bodyPr>
          <a:lstStyle>
            <a:lvl1pPr>
              <a:defRPr sz="48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096A88D-F1ED-8F4E-A2DC-09215CE12197}"/>
              </a:ext>
            </a:extLst>
          </p:cNvPr>
          <p:cNvSpPr>
            <a:spLocks noGrp="1"/>
          </p:cNvSpPr>
          <p:nvPr>
            <p:ph sz="half" idx="11" hasCustomPrompt="1"/>
          </p:nvPr>
        </p:nvSpPr>
        <p:spPr>
          <a:xfrm>
            <a:off x="876822" y="1116819"/>
            <a:ext cx="10734803" cy="4145750"/>
          </a:xfrm>
          <a:prstGeom prst="rect">
            <a:avLst/>
          </a:prstGeom>
        </p:spPr>
        <p:txBody>
          <a:bodyPr>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p:txBody>
      </p:sp>
      <p:sp>
        <p:nvSpPr>
          <p:cNvPr id="10" name="Text Placeholder 2">
            <a:extLst>
              <a:ext uri="{FF2B5EF4-FFF2-40B4-BE49-F238E27FC236}">
                <a16:creationId xmlns:a16="http://schemas.microsoft.com/office/drawing/2014/main" id="{13416120-01A4-D449-8CDA-5B2C6366CAD4}"/>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ADEF8EF-A673-E042-9D45-AC94C7D34AA6}"/>
              </a:ext>
            </a:extLst>
          </p:cNvPr>
          <p:cNvSpPr>
            <a:spLocks noGrp="1"/>
          </p:cNvSpPr>
          <p:nvPr>
            <p:ph type="pic" idx="1"/>
          </p:nvPr>
        </p:nvSpPr>
        <p:spPr>
          <a:xfrm>
            <a:off x="988291" y="1115395"/>
            <a:ext cx="3888509"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a:extLst>
              <a:ext uri="{FF2B5EF4-FFF2-40B4-BE49-F238E27FC236}">
                <a16:creationId xmlns:a16="http://schemas.microsoft.com/office/drawing/2014/main" id="{4C54B7F4-3267-B244-81F5-588AE0BC22CB}"/>
              </a:ext>
            </a:extLst>
          </p:cNvPr>
          <p:cNvSpPr>
            <a:spLocks noGrp="1"/>
          </p:cNvSpPr>
          <p:nvPr>
            <p:ph sz="half" idx="11" hasCustomPrompt="1"/>
          </p:nvPr>
        </p:nvSpPr>
        <p:spPr>
          <a:xfrm>
            <a:off x="5107708" y="1116819"/>
            <a:ext cx="6503917" cy="3584571"/>
          </a:xfrm>
          <a:prstGeom prst="rect">
            <a:avLst/>
          </a:prstGeom>
        </p:spPr>
        <p:txBody>
          <a:bodyPr wrap="square">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When single image is necessary</a:t>
            </a:r>
          </a:p>
          <a:p>
            <a:pPr marL="971550" lvl="1" indent="-285750"/>
            <a:r>
              <a:rPr lang="en-US" dirty="0"/>
              <a:t>When single image is necessary</a:t>
            </a:r>
          </a:p>
          <a:p>
            <a:pPr marL="971550" lvl="1" indent="-285750"/>
            <a:r>
              <a:rPr lang="en-US" dirty="0"/>
              <a:t>When single image is necessary</a:t>
            </a:r>
          </a:p>
        </p:txBody>
      </p:sp>
      <p:sp>
        <p:nvSpPr>
          <p:cNvPr id="13" name="Text Placeholder 2">
            <a:extLst>
              <a:ext uri="{FF2B5EF4-FFF2-40B4-BE49-F238E27FC236}">
                <a16:creationId xmlns:a16="http://schemas.microsoft.com/office/drawing/2014/main" id="{DFBBEBF7-13C4-E14A-970D-7C88A22C4807}"/>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BFA8EDB-B628-0940-81BE-3EEC8332BE5D}"/>
              </a:ext>
            </a:extLst>
          </p:cNvPr>
          <p:cNvSpPr>
            <a:spLocks noGrp="1"/>
          </p:cNvSpPr>
          <p:nvPr>
            <p:ph type="pic" idx="1"/>
          </p:nvPr>
        </p:nvSpPr>
        <p:spPr>
          <a:xfrm>
            <a:off x="988291" y="1115395"/>
            <a:ext cx="3592947"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9B5960E-AF4F-BD49-8F26-C21E277C10D4}"/>
              </a:ext>
            </a:extLst>
          </p:cNvPr>
          <p:cNvSpPr>
            <a:spLocks noGrp="1"/>
          </p:cNvSpPr>
          <p:nvPr>
            <p:ph type="pic" idx="12"/>
          </p:nvPr>
        </p:nvSpPr>
        <p:spPr>
          <a:xfrm>
            <a:off x="4815224" y="1115395"/>
            <a:ext cx="3592947"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1E39AF8A-3470-8D4B-AAB4-564D43BE08B7}"/>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8" name="Content Placeholder 2">
            <a:extLst>
              <a:ext uri="{FF2B5EF4-FFF2-40B4-BE49-F238E27FC236}">
                <a16:creationId xmlns:a16="http://schemas.microsoft.com/office/drawing/2014/main" id="{1097F2F5-0F5B-E946-8C62-5302B95F9BA6}"/>
              </a:ext>
            </a:extLst>
          </p:cNvPr>
          <p:cNvSpPr>
            <a:spLocks noGrp="1"/>
          </p:cNvSpPr>
          <p:nvPr>
            <p:ph sz="half" idx="11" hasCustomPrompt="1"/>
          </p:nvPr>
        </p:nvSpPr>
        <p:spPr>
          <a:xfrm>
            <a:off x="8635997" y="1116819"/>
            <a:ext cx="2975628" cy="3910686"/>
          </a:xfrm>
          <a:prstGeom prst="rect">
            <a:avLst/>
          </a:prstGeom>
        </p:spPr>
        <p:txBody>
          <a:bodyPr wrap="square">
            <a:spAutoFit/>
          </a:bodyPr>
          <a:lstStyle>
            <a:lvl1pPr marL="0" indent="0">
              <a:lnSpc>
                <a:spcPct val="125000"/>
              </a:lnSpc>
              <a:buFont typeface="Arial" panose="020B0604020202020204" pitchFamily="34" charset="0"/>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a:t>
            </a:r>
            <a:r>
              <a:rPr lang="en-US" dirty="0"/>
              <a:t>.</a:t>
            </a:r>
          </a:p>
          <a:p>
            <a:pPr marL="285750" indent="-285750">
              <a:buFont typeface="Arial" panose="020B0604020202020204" pitchFamily="34" charset="0"/>
              <a:buChar char="•"/>
            </a:pPr>
            <a:r>
              <a:rPr lang="en-US" dirty="0"/>
              <a:t>Use this slide for multiple images</a:t>
            </a:r>
          </a:p>
          <a:p>
            <a:pPr marL="285750" indent="-285750">
              <a:buFont typeface="Arial" panose="020B0604020202020204" pitchFamily="34" charset="0"/>
              <a:buChar char="•"/>
            </a:pPr>
            <a:r>
              <a:rPr lang="en-US" dirty="0"/>
              <a:t>If they absolutely require text</a:t>
            </a:r>
          </a:p>
          <a:p>
            <a:pPr marL="285750" indent="-285750">
              <a:buFont typeface="Arial" panose="020B0604020202020204" pitchFamily="34" charset="0"/>
              <a:buChar char="•"/>
            </a:pPr>
            <a:r>
              <a:rPr lang="en-US" dirty="0"/>
              <a:t>Otherwise, use next slide for multiples</a:t>
            </a:r>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AF8388C-4C99-8F4B-9C8F-5932EF40E444}"/>
              </a:ext>
            </a:extLst>
          </p:cNvPr>
          <p:cNvSpPr>
            <a:spLocks noGrp="1"/>
          </p:cNvSpPr>
          <p:nvPr>
            <p:ph type="pic" idx="1"/>
          </p:nvPr>
        </p:nvSpPr>
        <p:spPr>
          <a:xfrm>
            <a:off x="988291" y="1120912"/>
            <a:ext cx="6503917" cy="4256705"/>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838006A3-E206-2544-B4CA-F8862A7A7489}"/>
              </a:ext>
            </a:extLst>
          </p:cNvPr>
          <p:cNvSpPr>
            <a:spLocks noGrp="1"/>
          </p:cNvSpPr>
          <p:nvPr>
            <p:ph type="pic" idx="12"/>
          </p:nvPr>
        </p:nvSpPr>
        <p:spPr>
          <a:xfrm>
            <a:off x="7723116" y="1115396"/>
            <a:ext cx="3888509" cy="2015732"/>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Picture Placeholder 2">
            <a:extLst>
              <a:ext uri="{FF2B5EF4-FFF2-40B4-BE49-F238E27FC236}">
                <a16:creationId xmlns:a16="http://schemas.microsoft.com/office/drawing/2014/main" id="{A62EAF65-446A-2749-8F51-ED831F64DFB2}"/>
              </a:ext>
            </a:extLst>
          </p:cNvPr>
          <p:cNvSpPr>
            <a:spLocks noGrp="1"/>
          </p:cNvSpPr>
          <p:nvPr>
            <p:ph type="pic" idx="13"/>
          </p:nvPr>
        </p:nvSpPr>
        <p:spPr>
          <a:xfrm>
            <a:off x="7723116" y="3361885"/>
            <a:ext cx="3888509" cy="2015732"/>
          </a:xfrm>
          <a:prstGeom prst="rect">
            <a:avLst/>
          </a:prstGeom>
        </p:spPr>
        <p:txBody>
          <a:bodyPr>
            <a:noAutofit/>
          </a:bodyPr>
          <a:lstStyle>
            <a:lvl1pPr marL="0" indent="0">
              <a:lnSpc>
                <a:spcPct val="125000"/>
              </a:lnSpc>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7E81A402-4CBE-E94B-A49F-BE6FFE564CCF}"/>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221112B-7426-CE4F-AF58-2A01859BE703}"/>
              </a:ext>
            </a:extLst>
          </p:cNvPr>
          <p:cNvSpPr>
            <a:spLocks noGrp="1"/>
          </p:cNvSpPr>
          <p:nvPr>
            <p:ph sz="half" idx="11" hasCustomPrompt="1"/>
          </p:nvPr>
        </p:nvSpPr>
        <p:spPr>
          <a:xfrm>
            <a:off x="876822" y="1116819"/>
            <a:ext cx="10734803" cy="3745641"/>
          </a:xfrm>
          <a:prstGeom prst="rect">
            <a:avLst/>
          </a:prstGeom>
        </p:spPr>
        <p:txBody>
          <a:bodyPr>
            <a:spAutoFit/>
          </a:bodyPr>
          <a:lstStyle>
            <a:lvl1pPr marL="0" indent="0">
              <a:lnSpc>
                <a:spcPct val="125000"/>
              </a:lnSpc>
              <a:buNone/>
              <a:defRPr sz="1800">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25000"/>
              </a:lnSpc>
              <a:defRPr sz="1800">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dirty="0"/>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r>
              <a:rPr lang="en-US" dirty="0"/>
              <a:t>Body copy goes here. Last slide in a section. Last slide in a section. Last slide in a section. Last slide in a section. Last slide in a section. Last slide in a section. Last slide in a section. Last slide in a section. </a:t>
            </a:r>
          </a:p>
          <a:p>
            <a:endParaRPr lang="en-US" dirty="0"/>
          </a:p>
          <a:p>
            <a:pPr marL="971550" lvl="1" indent="-285750"/>
            <a:r>
              <a:rPr lang="en-US" dirty="0"/>
              <a:t>Last slide in each section</a:t>
            </a:r>
          </a:p>
          <a:p>
            <a:pPr marL="971550" lvl="1" indent="-285750"/>
            <a:r>
              <a:rPr lang="en-US" dirty="0"/>
              <a:t>Last slide in each section</a:t>
            </a:r>
          </a:p>
        </p:txBody>
      </p:sp>
      <p:sp>
        <p:nvSpPr>
          <p:cNvPr id="6" name="Text Placeholder 2">
            <a:extLst>
              <a:ext uri="{FF2B5EF4-FFF2-40B4-BE49-F238E27FC236}">
                <a16:creationId xmlns:a16="http://schemas.microsoft.com/office/drawing/2014/main" id="{0B3917FD-D1E5-0243-BD11-DC4F02A04488}"/>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32FE2AE5-AC88-3646-9127-D47F3E12431B}"/>
              </a:ext>
            </a:extLst>
          </p:cNvPr>
          <p:cNvSpPr>
            <a:spLocks noGrp="1"/>
          </p:cNvSpPr>
          <p:nvPr>
            <p:ph type="title" hasCustomPrompt="1"/>
          </p:nvPr>
        </p:nvSpPr>
        <p:spPr>
          <a:xfrm>
            <a:off x="589846" y="624279"/>
            <a:ext cx="10515600" cy="964880"/>
          </a:xfrm>
          <a:prstGeom prst="rect">
            <a:avLst/>
          </a:prstGeom>
        </p:spPr>
        <p:txBody>
          <a:bodyPr anchor="ctr" anchorCtr="0">
            <a:spAutoFit/>
          </a:bodyPr>
          <a:lstStyle>
            <a:lvl1pPr algn="l">
              <a:defRPr sz="6300">
                <a:solidFill>
                  <a:schemeClr val="bg1"/>
                </a:solidFill>
                <a:latin typeface="Fjalla One" panose="02000506040000020004" pitchFamily="2" charset="0"/>
              </a:defRPr>
            </a:lvl1pPr>
          </a:lstStyle>
          <a:p>
            <a:r>
              <a:rPr lang="en-US" dirty="0"/>
              <a:t>NAME OF PRESENTER</a:t>
            </a:r>
          </a:p>
        </p:txBody>
      </p:sp>
      <p:sp>
        <p:nvSpPr>
          <p:cNvPr id="9" name="Subtitle 2">
            <a:extLst>
              <a:ext uri="{FF2B5EF4-FFF2-40B4-BE49-F238E27FC236}">
                <a16:creationId xmlns:a16="http://schemas.microsoft.com/office/drawing/2014/main" id="{8D313BB4-F4FB-5847-B4F2-95F6DE0BDD3B}"/>
              </a:ext>
            </a:extLst>
          </p:cNvPr>
          <p:cNvSpPr>
            <a:spLocks noGrp="1"/>
          </p:cNvSpPr>
          <p:nvPr>
            <p:ph type="subTitle" idx="1" hasCustomPrompt="1"/>
          </p:nvPr>
        </p:nvSpPr>
        <p:spPr>
          <a:xfrm>
            <a:off x="589846" y="1499083"/>
            <a:ext cx="10447866" cy="507831"/>
          </a:xfrm>
          <a:prstGeom prst="rect">
            <a:avLst/>
          </a:prstGeom>
        </p:spPr>
        <p:txBody>
          <a:bodyPr wrap="square">
            <a:spAutoFit/>
          </a:bodyPr>
          <a:lstStyle>
            <a:lvl1pPr marL="0" indent="0" algn="l">
              <a:buNone/>
              <a:defRPr sz="3000" b="1">
                <a:solidFill>
                  <a:srgbClr val="FA640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of This Slide goes Last</a:t>
            </a:r>
          </a:p>
        </p:txBody>
      </p:sp>
      <p:sp>
        <p:nvSpPr>
          <p:cNvPr id="10" name="Content Placeholder 2">
            <a:extLst>
              <a:ext uri="{FF2B5EF4-FFF2-40B4-BE49-F238E27FC236}">
                <a16:creationId xmlns:a16="http://schemas.microsoft.com/office/drawing/2014/main" id="{4C61AD14-C76D-6B42-9108-C882763F3FD9}"/>
              </a:ext>
            </a:extLst>
          </p:cNvPr>
          <p:cNvSpPr>
            <a:spLocks noGrp="1"/>
          </p:cNvSpPr>
          <p:nvPr>
            <p:ph sz="half" idx="11" hasCustomPrompt="1"/>
          </p:nvPr>
        </p:nvSpPr>
        <p:spPr>
          <a:xfrm>
            <a:off x="578557" y="2298447"/>
            <a:ext cx="10447866" cy="2677656"/>
          </a:xfrm>
          <a:prstGeom prst="rect">
            <a:avLst/>
          </a:prstGeom>
        </p:spPr>
        <p:txBody>
          <a:bodyPr wrap="square">
            <a:spAutoFit/>
          </a:bodyPr>
          <a:lstStyle>
            <a:lvl1pPr marL="0" indent="0">
              <a:lnSpc>
                <a:spcPct val="100000"/>
              </a:lnSpc>
              <a:spcBef>
                <a:spcPts val="0"/>
              </a:spcBef>
              <a:buNone/>
              <a:defRPr sz="2400">
                <a:solidFill>
                  <a:schemeClr val="bg1"/>
                </a:solidFill>
                <a:latin typeface="Roboto" panose="02000000000000000000" pitchFamily="2" charset="0"/>
                <a:ea typeface="Roboto" panose="02000000000000000000" pitchFamily="2" charset="0"/>
              </a:defRPr>
            </a:lvl1pPr>
            <a:lvl2pPr marL="685800" indent="-228600">
              <a:buFont typeface="Arial" panose="020B0604020202020204" pitchFamily="34" charset="0"/>
              <a:buChar char="•"/>
              <a:defRPr sz="1800">
                <a:latin typeface="Roboto" panose="02000000000000000000" pitchFamily="2" charset="0"/>
                <a:ea typeface="Roboto" panose="02000000000000000000" pitchFamily="2" charset="0"/>
              </a:defRPr>
            </a:lvl2pPr>
            <a:lvl3pPr>
              <a:lnSpc>
                <a:spcPct val="100000"/>
              </a:lnSpc>
              <a:spcBef>
                <a:spcPts val="0"/>
              </a:spcBef>
              <a:defRPr sz="2400">
                <a:solidFill>
                  <a:schemeClr val="bg1"/>
                </a:solidFill>
                <a:latin typeface="Roboto" panose="02000000000000000000" pitchFamily="2" charset="0"/>
                <a:ea typeface="Roboto" panose="02000000000000000000" pitchFamily="2" charset="0"/>
              </a:defRPr>
            </a:lvl3pPr>
            <a:lvl4pPr>
              <a:defRPr sz="1800">
                <a:latin typeface="Roboto" panose="02000000000000000000" pitchFamily="2" charset="0"/>
                <a:ea typeface="Roboto" panose="02000000000000000000" pitchFamily="2" charset="0"/>
              </a:defRPr>
            </a:lvl4pPr>
            <a:lvl5pPr>
              <a:defRPr sz="1800">
                <a:latin typeface="Roboto" panose="02000000000000000000" pitchFamily="2" charset="0"/>
                <a:ea typeface="Roboto" panose="02000000000000000000" pitchFamily="2" charset="0"/>
              </a:defRPr>
            </a:lvl5pPr>
          </a:lstStyle>
          <a:p>
            <a:r>
              <a:rPr lang="en-US" b="1" dirty="0"/>
              <a:t>O | </a:t>
            </a:r>
            <a:r>
              <a:rPr lang="en-US" dirty="0"/>
              <a:t>000.000.0000</a:t>
            </a:r>
          </a:p>
          <a:p>
            <a:r>
              <a:rPr lang="en-US" b="1" dirty="0"/>
              <a:t>C | </a:t>
            </a:r>
            <a:r>
              <a:rPr lang="en-US" dirty="0"/>
              <a:t>000.000.0000</a:t>
            </a:r>
          </a:p>
          <a:p>
            <a:r>
              <a:rPr lang="en-US" b="1" dirty="0"/>
              <a:t>E | </a:t>
            </a:r>
            <a:r>
              <a:rPr lang="en-US" dirty="0" err="1"/>
              <a:t>name.presenter@okstate.edu</a:t>
            </a:r>
            <a:endParaRPr lang="en-US" dirty="0"/>
          </a:p>
          <a:p>
            <a:r>
              <a:rPr lang="en-US" dirty="0"/>
              <a:t>Address Goes Here</a:t>
            </a:r>
          </a:p>
          <a:p>
            <a:r>
              <a:rPr lang="en-US" dirty="0"/>
              <a:t>City, State </a:t>
            </a:r>
          </a:p>
          <a:p>
            <a:endParaRPr lang="en-US" dirty="0">
              <a:solidFill>
                <a:schemeClr val="accent6"/>
              </a:solidFill>
            </a:endParaRPr>
          </a:p>
          <a:p>
            <a:r>
              <a:rPr lang="en-US" b="1" dirty="0" err="1">
                <a:solidFill>
                  <a:srgbClr val="FB6400"/>
                </a:solidFill>
              </a:rPr>
              <a:t>acs.okstate.edu</a:t>
            </a:r>
            <a:r>
              <a:rPr lang="en-US" b="1" dirty="0">
                <a:solidFill>
                  <a:srgbClr val="FB6400"/>
                </a:solidFill>
              </a:rPr>
              <a:t> (or other dept. specific URL)</a:t>
            </a:r>
            <a:endParaRPr lang="en-US" dirty="0"/>
          </a:p>
        </p:txBody>
      </p:sp>
    </p:spTree>
    <p:extLst>
      <p:ext uri="{BB962C8B-B14F-4D97-AF65-F5344CB8AC3E}">
        <p14:creationId xmlns:p14="http://schemas.microsoft.com/office/powerpoint/2010/main" val="312413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DCE7F5-46E6-914B-9D81-BD8B561C2F43}"/>
              </a:ext>
            </a:extLst>
          </p:cNvPr>
          <p:cNvSpPr>
            <a:spLocks noGrp="1"/>
          </p:cNvSpPr>
          <p:nvPr>
            <p:ph type="ctrTitle"/>
          </p:nvPr>
        </p:nvSpPr>
        <p:spPr>
          <a:xfrm>
            <a:off x="567847" y="3043783"/>
            <a:ext cx="11072483" cy="1311128"/>
          </a:xfrm>
        </p:spPr>
        <p:txBody>
          <a:bodyPr/>
          <a:lstStyle/>
          <a:p>
            <a:r>
              <a:rPr lang="en-US" dirty="0"/>
              <a:t>Yes, OHCE is STEM!</a:t>
            </a:r>
          </a:p>
        </p:txBody>
      </p:sp>
      <p:sp>
        <p:nvSpPr>
          <p:cNvPr id="5" name="Subtitle 4">
            <a:extLst>
              <a:ext uri="{FF2B5EF4-FFF2-40B4-BE49-F238E27FC236}">
                <a16:creationId xmlns:a16="http://schemas.microsoft.com/office/drawing/2014/main" id="{C61C056A-76D1-6842-8766-E00C074F818F}"/>
              </a:ext>
            </a:extLst>
          </p:cNvPr>
          <p:cNvSpPr>
            <a:spLocks noGrp="1"/>
          </p:cNvSpPr>
          <p:nvPr>
            <p:ph type="subTitle" idx="1"/>
          </p:nvPr>
        </p:nvSpPr>
        <p:spPr>
          <a:xfrm>
            <a:off x="567848" y="4259562"/>
            <a:ext cx="11056306" cy="1217769"/>
          </a:xfrm>
        </p:spPr>
        <p:txBody>
          <a:bodyPr/>
          <a:lstStyle/>
          <a:p>
            <a:r>
              <a:rPr lang="en-US" dirty="0"/>
              <a:t>15 Minute Leader Lesson</a:t>
            </a:r>
          </a:p>
          <a:p>
            <a:r>
              <a:rPr lang="en-US" dirty="0"/>
              <a:t>Gina Peek, Ph.D. and Susan Routh, M.S.</a:t>
            </a:r>
          </a:p>
        </p:txBody>
      </p:sp>
    </p:spTree>
    <p:extLst>
      <p:ext uri="{BB962C8B-B14F-4D97-AF65-F5344CB8AC3E}">
        <p14:creationId xmlns:p14="http://schemas.microsoft.com/office/powerpoint/2010/main" val="165218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FF0445-70A3-917A-EBEC-2C9E47D34C34}"/>
              </a:ext>
            </a:extLst>
          </p:cNvPr>
          <p:cNvSpPr>
            <a:spLocks noGrp="1"/>
          </p:cNvSpPr>
          <p:nvPr>
            <p:ph type="title"/>
          </p:nvPr>
        </p:nvSpPr>
        <p:spPr/>
        <p:txBody>
          <a:bodyPr/>
          <a:lstStyle/>
          <a:p>
            <a:r>
              <a:rPr lang="en-US"/>
              <a:t>What is STEM?</a:t>
            </a:r>
          </a:p>
        </p:txBody>
      </p:sp>
      <p:sp>
        <p:nvSpPr>
          <p:cNvPr id="3" name="Content Placeholder 2">
            <a:extLst>
              <a:ext uri="{FF2B5EF4-FFF2-40B4-BE49-F238E27FC236}">
                <a16:creationId xmlns:a16="http://schemas.microsoft.com/office/drawing/2014/main" id="{647FB9DB-3911-0454-4D04-8218959B94E4}"/>
              </a:ext>
            </a:extLst>
          </p:cNvPr>
          <p:cNvSpPr>
            <a:spLocks noGrp="1"/>
          </p:cNvSpPr>
          <p:nvPr>
            <p:ph sz="half" idx="10"/>
          </p:nvPr>
        </p:nvSpPr>
        <p:spPr>
          <a:xfrm>
            <a:off x="876822" y="1861889"/>
            <a:ext cx="10734803" cy="3256661"/>
          </a:xfrm>
        </p:spPr>
        <p:txBody>
          <a:bodyPr/>
          <a:lstStyle/>
          <a:p>
            <a:r>
              <a:rPr lang="en-US" dirty="0"/>
              <a:t>Let’s define each component:</a:t>
            </a:r>
          </a:p>
          <a:p>
            <a:pPr marL="285750" indent="-285750">
              <a:buFont typeface="Arial" panose="020B0604020202020204" pitchFamily="34" charset="0"/>
              <a:buChar char="•"/>
            </a:pPr>
            <a:r>
              <a:rPr lang="en-US" b="1" dirty="0"/>
              <a:t>Science</a:t>
            </a:r>
            <a:r>
              <a:rPr lang="en-US" dirty="0"/>
              <a:t>—Study of the nature of the universe</a:t>
            </a:r>
          </a:p>
          <a:p>
            <a:pPr marL="285750" indent="-285750">
              <a:buFont typeface="Arial" panose="020B0604020202020204" pitchFamily="34" charset="0"/>
              <a:buChar char="•"/>
            </a:pPr>
            <a:r>
              <a:rPr lang="en-US" b="1" dirty="0"/>
              <a:t>Technology</a:t>
            </a:r>
            <a:r>
              <a:rPr lang="en-US" dirty="0"/>
              <a:t>—Applying information to the design of goods and services</a:t>
            </a:r>
          </a:p>
          <a:p>
            <a:pPr marL="285750" indent="-285750">
              <a:buFont typeface="Arial" panose="020B0604020202020204" pitchFamily="34" charset="0"/>
              <a:buChar char="•"/>
            </a:pPr>
            <a:r>
              <a:rPr lang="en-US" b="1" dirty="0"/>
              <a:t>Engineering</a:t>
            </a:r>
            <a:r>
              <a:rPr lang="en-US" dirty="0"/>
              <a:t>—Application of knowledge for the benefit of humanity</a:t>
            </a:r>
          </a:p>
          <a:p>
            <a:pPr marL="285750" indent="-285750">
              <a:buFont typeface="Arial" panose="020B0604020202020204" pitchFamily="34" charset="0"/>
              <a:buChar char="•"/>
            </a:pPr>
            <a:r>
              <a:rPr lang="en-US" b="1" dirty="0"/>
              <a:t>Mathematics</a:t>
            </a:r>
            <a:r>
              <a:rPr lang="en-US" dirty="0"/>
              <a:t>—Universal language of nature</a:t>
            </a:r>
          </a:p>
          <a:p>
            <a:pPr marL="285750" indent="-285750">
              <a:buFont typeface="Arial" panose="020B0604020202020204" pitchFamily="34" charset="0"/>
              <a:buChar char="•"/>
            </a:pPr>
            <a:endParaRPr lang="en-US" dirty="0"/>
          </a:p>
          <a:p>
            <a:pPr lvl="0"/>
            <a:r>
              <a:rPr lang="en-US" dirty="0"/>
              <a:t>Source: https://</a:t>
            </a:r>
            <a:r>
              <a:rPr lang="en-US" dirty="0" err="1"/>
              <a:t>educate.iowa.gov</a:t>
            </a:r>
            <a:r>
              <a:rPr lang="en-US" dirty="0"/>
              <a:t>/</a:t>
            </a:r>
            <a:r>
              <a:rPr lang="en-US" dirty="0" err="1"/>
              <a:t>iowa</a:t>
            </a:r>
            <a:r>
              <a:rPr lang="en-US" dirty="0"/>
              <a:t>-stem/what-stem </a:t>
            </a:r>
          </a:p>
        </p:txBody>
      </p:sp>
    </p:spTree>
    <p:extLst>
      <p:ext uri="{BB962C8B-B14F-4D97-AF65-F5344CB8AC3E}">
        <p14:creationId xmlns:p14="http://schemas.microsoft.com/office/powerpoint/2010/main" val="74430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0C77-651F-C19B-806B-4EF75A4A5704}"/>
              </a:ext>
            </a:extLst>
          </p:cNvPr>
          <p:cNvSpPr>
            <a:spLocks noGrp="1"/>
          </p:cNvSpPr>
          <p:nvPr>
            <p:ph type="title"/>
          </p:nvPr>
        </p:nvSpPr>
        <p:spPr>
          <a:xfrm>
            <a:off x="587429" y="601759"/>
            <a:ext cx="10515600" cy="757130"/>
          </a:xfrm>
        </p:spPr>
        <p:txBody>
          <a:bodyPr/>
          <a:lstStyle/>
          <a:p>
            <a:r>
              <a:rPr lang="en-US" dirty="0"/>
              <a:t>STEM standard covered</a:t>
            </a:r>
          </a:p>
        </p:txBody>
      </p:sp>
      <p:sp>
        <p:nvSpPr>
          <p:cNvPr id="4" name="Content Placeholder 3">
            <a:extLst>
              <a:ext uri="{FF2B5EF4-FFF2-40B4-BE49-F238E27FC236}">
                <a16:creationId xmlns:a16="http://schemas.microsoft.com/office/drawing/2014/main" id="{4CB4C008-D40E-92CB-C332-6C9B668E33C5}"/>
              </a:ext>
            </a:extLst>
          </p:cNvPr>
          <p:cNvSpPr>
            <a:spLocks noGrp="1"/>
          </p:cNvSpPr>
          <p:nvPr>
            <p:ph sz="half" idx="10"/>
          </p:nvPr>
        </p:nvSpPr>
        <p:spPr>
          <a:xfrm>
            <a:off x="876300" y="1862138"/>
            <a:ext cx="10734675" cy="3716787"/>
          </a:xfrm>
        </p:spPr>
        <p:txBody>
          <a:bodyPr/>
          <a:lstStyle/>
          <a:p>
            <a:r>
              <a:rPr lang="en-US" dirty="0"/>
              <a:t>The Next Generation Science Standards (NGSS) provide a framework for aligning STEM content with key standards, emphasizing scientific reasoning, problem-solving, and the application of engineering and technology. While NGSS is designed for formal K-12 education, it can also serve as a foundation for articulating STEM concepts in this program.</a:t>
            </a:r>
          </a:p>
          <a:p>
            <a:r>
              <a:rPr lang="en-US" i="1" dirty="0"/>
              <a:t>Just one example:</a:t>
            </a:r>
          </a:p>
          <a:p>
            <a:pPr lvl="1"/>
            <a:r>
              <a:rPr lang="en-US" dirty="0"/>
              <a:t>Engineering, Technology and Applications of Science: HS-ETS12 Engineering Design</a:t>
            </a:r>
          </a:p>
          <a:p>
            <a:pPr lvl="1"/>
            <a:r>
              <a:rPr lang="en-US" dirty="0"/>
              <a:t>Participants who demonstrate understanding can:</a:t>
            </a:r>
          </a:p>
          <a:p>
            <a:pPr lvl="2"/>
            <a:r>
              <a:rPr lang="en-US" dirty="0"/>
              <a:t>Design a solution to a complex real-world problem by breaking it down into smaller, more manageable problems that can be solved through engineering.</a:t>
            </a:r>
          </a:p>
          <a:p>
            <a:pPr lvl="2"/>
            <a:r>
              <a:rPr lang="en-US" dirty="0"/>
              <a:t>See https://</a:t>
            </a:r>
            <a:r>
              <a:rPr lang="en-US" dirty="0" err="1"/>
              <a:t>www.nextgenscience.org</a:t>
            </a:r>
            <a:r>
              <a:rPr lang="en-US" dirty="0"/>
              <a:t>/topic-arrangement/</a:t>
            </a:r>
            <a:r>
              <a:rPr lang="en-US" dirty="0" err="1"/>
              <a:t>hsengineering</a:t>
            </a:r>
            <a:r>
              <a:rPr lang="en-US" dirty="0"/>
              <a:t>-design</a:t>
            </a:r>
          </a:p>
        </p:txBody>
      </p:sp>
    </p:spTree>
    <p:extLst>
      <p:ext uri="{BB962C8B-B14F-4D97-AF65-F5344CB8AC3E}">
        <p14:creationId xmlns:p14="http://schemas.microsoft.com/office/powerpoint/2010/main" val="293828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192384-67AC-67F2-7113-8CEA86BAFA82}"/>
              </a:ext>
            </a:extLst>
          </p:cNvPr>
          <p:cNvSpPr>
            <a:spLocks noGrp="1"/>
          </p:cNvSpPr>
          <p:nvPr>
            <p:ph type="title"/>
          </p:nvPr>
        </p:nvSpPr>
        <p:spPr>
          <a:xfrm>
            <a:off x="587429" y="601759"/>
            <a:ext cx="10515600" cy="757130"/>
          </a:xfrm>
        </p:spPr>
        <p:txBody>
          <a:bodyPr/>
          <a:lstStyle/>
          <a:p>
            <a:r>
              <a:rPr lang="en-US" dirty="0"/>
              <a:t>You’re already doing STEM!</a:t>
            </a:r>
          </a:p>
        </p:txBody>
      </p:sp>
      <p:sp>
        <p:nvSpPr>
          <p:cNvPr id="3" name="Content Placeholder 2">
            <a:extLst>
              <a:ext uri="{FF2B5EF4-FFF2-40B4-BE49-F238E27FC236}">
                <a16:creationId xmlns:a16="http://schemas.microsoft.com/office/drawing/2014/main" id="{07CB5E92-2BBF-D2CD-1857-56B3A32E0B8D}"/>
              </a:ext>
              <a:ext uri="{C183D7F6-B498-43B3-948B-1728B52AA6E4}">
                <adec:decorative xmlns:adec="http://schemas.microsoft.com/office/drawing/2017/decorative" val="0"/>
              </a:ext>
            </a:extLst>
          </p:cNvPr>
          <p:cNvSpPr>
            <a:spLocks noGrp="1"/>
          </p:cNvSpPr>
          <p:nvPr>
            <p:ph sz="half" idx="10"/>
          </p:nvPr>
        </p:nvSpPr>
        <p:spPr>
          <a:xfrm>
            <a:off x="876822" y="1861889"/>
            <a:ext cx="10734803" cy="2612382"/>
          </a:xfrm>
        </p:spPr>
        <p:txBody>
          <a:bodyPr/>
          <a:lstStyle/>
          <a:p>
            <a:r>
              <a:rPr lang="en-US" b="1" dirty="0"/>
              <a:t>Examples in Action (10 minutes)</a:t>
            </a:r>
            <a:endParaRPr lang="en-US" dirty="0"/>
          </a:p>
          <a:p>
            <a:pPr lvl="0"/>
            <a:r>
              <a:rPr lang="en-US" dirty="0"/>
              <a:t>Real OHCE examples tied to each STEM area:</a:t>
            </a:r>
          </a:p>
          <a:p>
            <a:pPr lvl="1"/>
            <a:r>
              <a:rPr lang="en-US" b="1" dirty="0"/>
              <a:t>Food preservation</a:t>
            </a:r>
            <a:r>
              <a:rPr lang="en-US" dirty="0"/>
              <a:t> → Science (heat, pH, spoilage)</a:t>
            </a:r>
          </a:p>
          <a:p>
            <a:pPr lvl="1"/>
            <a:r>
              <a:rPr lang="en-US" b="1" dirty="0"/>
              <a:t>Sewing projects</a:t>
            </a:r>
            <a:r>
              <a:rPr lang="en-US" dirty="0"/>
              <a:t> → Math (measuring, geometry)</a:t>
            </a:r>
          </a:p>
          <a:p>
            <a:pPr lvl="1"/>
            <a:r>
              <a:rPr lang="en-US" b="1" dirty="0"/>
              <a:t>Budgeting lessons</a:t>
            </a:r>
            <a:r>
              <a:rPr lang="en-US" dirty="0"/>
              <a:t> → Math and Technology (digital tools)</a:t>
            </a:r>
          </a:p>
          <a:p>
            <a:pPr lvl="1"/>
            <a:r>
              <a:rPr lang="en-US" b="1" dirty="0"/>
              <a:t>Home safety or energy efficiency</a:t>
            </a:r>
            <a:r>
              <a:rPr lang="en-US" dirty="0"/>
              <a:t> → Engineering and Technology</a:t>
            </a:r>
          </a:p>
          <a:p>
            <a:pPr lvl="0"/>
            <a:r>
              <a:rPr lang="en-US" dirty="0"/>
              <a:t>With these example: If you’re solving problems, teaching life skills, or using tools—you’re doing STEM.</a:t>
            </a:r>
          </a:p>
        </p:txBody>
      </p:sp>
    </p:spTree>
    <p:extLst>
      <p:ext uri="{BB962C8B-B14F-4D97-AF65-F5344CB8AC3E}">
        <p14:creationId xmlns:p14="http://schemas.microsoft.com/office/powerpoint/2010/main" val="2084692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3C230F-F652-9FE5-A83B-93BD7BCD1E1A}"/>
              </a:ext>
            </a:extLst>
          </p:cNvPr>
          <p:cNvSpPr>
            <a:spLocks noGrp="1"/>
          </p:cNvSpPr>
          <p:nvPr>
            <p:ph type="title"/>
          </p:nvPr>
        </p:nvSpPr>
        <p:spPr>
          <a:xfrm>
            <a:off x="1166981" y="-968830"/>
            <a:ext cx="10515600" cy="964880"/>
          </a:xfrm>
        </p:spPr>
        <p:txBody>
          <a:bodyPr anchor="t" anchorCtr="0">
            <a:spAutoFit/>
          </a:bodyPr>
          <a:lstStyle/>
          <a:p>
            <a:r>
              <a:rPr lang="en-US" dirty="0"/>
              <a:t>FCS is STEM graphics</a:t>
            </a:r>
          </a:p>
        </p:txBody>
      </p:sp>
      <p:sp>
        <p:nvSpPr>
          <p:cNvPr id="14" name="Rectangle 13">
            <a:extLst>
              <a:ext uri="{FF2B5EF4-FFF2-40B4-BE49-F238E27FC236}">
                <a16:creationId xmlns:a16="http://schemas.microsoft.com/office/drawing/2014/main" id="{1229C1E3-C3A7-443A-3A5B-B4285A37DDB0}"/>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6" descr="Two women working on a sewing project. The OSU Extension logo in the top right corner and the text &quot;Family &amp; Consumer Science is STEM&quot; below the logo.">
            <a:extLst>
              <a:ext uri="{FF2B5EF4-FFF2-40B4-BE49-F238E27FC236}">
                <a16:creationId xmlns:a16="http://schemas.microsoft.com/office/drawing/2014/main" id="{B23513F9-0651-1396-4D34-20DF781DEC5F}"/>
              </a:ext>
            </a:extLst>
          </p:cNvPr>
          <p:cNvPicPr>
            <a:picLocks noChangeAspect="1"/>
          </p:cNvPicPr>
          <p:nvPr/>
        </p:nvPicPr>
        <p:blipFill>
          <a:blip r:embed="rId3"/>
          <a:stretch>
            <a:fillRect/>
          </a:stretch>
        </p:blipFill>
        <p:spPr>
          <a:xfrm>
            <a:off x="1035248" y="685800"/>
            <a:ext cx="4354286" cy="2286000"/>
          </a:xfrm>
          <a:prstGeom prst="rect">
            <a:avLst/>
          </a:prstGeom>
          <a:ln>
            <a:solidFill>
              <a:schemeClr val="tx1"/>
            </a:solidFill>
          </a:ln>
        </p:spPr>
      </p:pic>
      <p:pic>
        <p:nvPicPr>
          <p:cNvPr id="9" name="Picture 8" descr="A pressure gauge on a pressure cooker. The OSU Extension logo on the top left and the text &quot;Family &amp; Consumer Science is STEM&quot; below the logo.">
            <a:extLst>
              <a:ext uri="{FF2B5EF4-FFF2-40B4-BE49-F238E27FC236}">
                <a16:creationId xmlns:a16="http://schemas.microsoft.com/office/drawing/2014/main" id="{2AFFDE81-46A7-18F4-FA4E-976B689296A4}"/>
              </a:ext>
            </a:extLst>
          </p:cNvPr>
          <p:cNvPicPr>
            <a:picLocks noChangeAspect="1"/>
          </p:cNvPicPr>
          <p:nvPr/>
        </p:nvPicPr>
        <p:blipFill>
          <a:blip r:embed="rId4"/>
          <a:stretch>
            <a:fillRect/>
          </a:stretch>
        </p:blipFill>
        <p:spPr>
          <a:xfrm>
            <a:off x="6424781" y="685800"/>
            <a:ext cx="4354286" cy="2286000"/>
          </a:xfrm>
          <a:prstGeom prst="rect">
            <a:avLst/>
          </a:prstGeom>
          <a:ln>
            <a:solidFill>
              <a:schemeClr val="tx1"/>
            </a:solidFill>
          </a:ln>
        </p:spPr>
      </p:pic>
      <p:pic>
        <p:nvPicPr>
          <p:cNvPr id="11" name="Picture 10" descr="A person holding a clipboard. The OSU Extension logo on the top left and the text &quot;Family &amp; Consumer Science is STEM&quot; below the logo.">
            <a:extLst>
              <a:ext uri="{FF2B5EF4-FFF2-40B4-BE49-F238E27FC236}">
                <a16:creationId xmlns:a16="http://schemas.microsoft.com/office/drawing/2014/main" id="{C063FF41-06A4-7F2D-9F59-631C0782B271}"/>
              </a:ext>
            </a:extLst>
          </p:cNvPr>
          <p:cNvPicPr>
            <a:picLocks noChangeAspect="1"/>
          </p:cNvPicPr>
          <p:nvPr/>
        </p:nvPicPr>
        <p:blipFill>
          <a:blip r:embed="rId5"/>
          <a:stretch>
            <a:fillRect/>
          </a:stretch>
        </p:blipFill>
        <p:spPr>
          <a:xfrm>
            <a:off x="1048210" y="3657600"/>
            <a:ext cx="4354286" cy="2286000"/>
          </a:xfrm>
          <a:prstGeom prst="rect">
            <a:avLst/>
          </a:prstGeom>
          <a:ln>
            <a:solidFill>
              <a:schemeClr val="tx1"/>
            </a:solidFill>
          </a:ln>
        </p:spPr>
      </p:pic>
      <p:pic>
        <p:nvPicPr>
          <p:cNvPr id="13" name="Picture 12" descr="A person working on a pattern. The OSU Extension logo in the top right corner and the text &quot;Family &amp; Consumer Science is STEM&quot; below the logo.">
            <a:extLst>
              <a:ext uri="{FF2B5EF4-FFF2-40B4-BE49-F238E27FC236}">
                <a16:creationId xmlns:a16="http://schemas.microsoft.com/office/drawing/2014/main" id="{3C498937-F1C0-7792-7EA1-0B7B7AC08C5B}"/>
              </a:ext>
            </a:extLst>
          </p:cNvPr>
          <p:cNvPicPr>
            <a:picLocks noChangeAspect="1"/>
          </p:cNvPicPr>
          <p:nvPr/>
        </p:nvPicPr>
        <p:blipFill>
          <a:blip r:embed="rId6"/>
          <a:stretch>
            <a:fillRect/>
          </a:stretch>
        </p:blipFill>
        <p:spPr>
          <a:xfrm>
            <a:off x="6450706" y="3657600"/>
            <a:ext cx="4354286" cy="2286000"/>
          </a:xfrm>
          <a:prstGeom prst="rect">
            <a:avLst/>
          </a:prstGeom>
          <a:ln>
            <a:solidFill>
              <a:schemeClr val="tx1"/>
            </a:solidFill>
          </a:ln>
        </p:spPr>
      </p:pic>
    </p:spTree>
    <p:extLst>
      <p:ext uri="{BB962C8B-B14F-4D97-AF65-F5344CB8AC3E}">
        <p14:creationId xmlns:p14="http://schemas.microsoft.com/office/powerpoint/2010/main" val="404804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3DC22-420D-B1B0-7DFC-15A27785ECBC}"/>
              </a:ext>
            </a:extLst>
          </p:cNvPr>
          <p:cNvSpPr>
            <a:spLocks noGrp="1"/>
          </p:cNvSpPr>
          <p:nvPr>
            <p:ph type="title"/>
          </p:nvPr>
        </p:nvSpPr>
        <p:spPr>
          <a:xfrm>
            <a:off x="587429" y="601759"/>
            <a:ext cx="10515600" cy="757130"/>
          </a:xfrm>
        </p:spPr>
        <p:txBody>
          <a:bodyPr/>
          <a:lstStyle/>
          <a:p>
            <a:r>
              <a:rPr lang="en-US" b="1"/>
              <a:t>Group Activity – STEM Sorting Challenge</a:t>
            </a:r>
            <a:endParaRPr lang="en-US"/>
          </a:p>
        </p:txBody>
      </p:sp>
      <p:sp>
        <p:nvSpPr>
          <p:cNvPr id="2" name="Text Placeholder 1">
            <a:extLst>
              <a:ext uri="{FF2B5EF4-FFF2-40B4-BE49-F238E27FC236}">
                <a16:creationId xmlns:a16="http://schemas.microsoft.com/office/drawing/2014/main" id="{681C110B-12F0-4790-D191-4CF90A75486A}"/>
              </a:ext>
            </a:extLst>
          </p:cNvPr>
          <p:cNvSpPr>
            <a:spLocks noGrp="1"/>
          </p:cNvSpPr>
          <p:nvPr>
            <p:ph type="body" idx="1"/>
          </p:nvPr>
        </p:nvSpPr>
        <p:spPr/>
        <p:txBody>
          <a:bodyPr/>
          <a:lstStyle/>
          <a:p>
            <a:r>
              <a:rPr lang="en-US"/>
              <a:t>20-30 minutes</a:t>
            </a:r>
          </a:p>
        </p:txBody>
      </p:sp>
      <p:sp>
        <p:nvSpPr>
          <p:cNvPr id="3" name="Content Placeholder 2">
            <a:extLst>
              <a:ext uri="{FF2B5EF4-FFF2-40B4-BE49-F238E27FC236}">
                <a16:creationId xmlns:a16="http://schemas.microsoft.com/office/drawing/2014/main" id="{CAB5CC79-B97D-3F6E-94FC-7C723F8D7141}"/>
              </a:ext>
            </a:extLst>
          </p:cNvPr>
          <p:cNvSpPr>
            <a:spLocks noGrp="1"/>
          </p:cNvSpPr>
          <p:nvPr>
            <p:ph sz="half" idx="10"/>
          </p:nvPr>
        </p:nvSpPr>
        <p:spPr>
          <a:xfrm>
            <a:off x="876822" y="1861889"/>
            <a:ext cx="10734803" cy="3602909"/>
          </a:xfrm>
        </p:spPr>
        <p:txBody>
          <a:bodyPr/>
          <a:lstStyle/>
          <a:p>
            <a:r>
              <a:rPr lang="en-US" b="1"/>
              <a:t>Objective:</a:t>
            </a:r>
            <a:r>
              <a:rPr lang="en-US"/>
              <a:t> Help participants connect familiar OHCE activities to STEM areas</a:t>
            </a:r>
          </a:p>
          <a:p>
            <a:r>
              <a:rPr lang="en-US" b="1"/>
              <a:t>Materials for each group:</a:t>
            </a:r>
          </a:p>
          <a:p>
            <a:pPr marL="285750" indent="-285750">
              <a:buFont typeface="Arial" panose="020B0604020202020204" pitchFamily="34" charset="0"/>
              <a:buChar char="•"/>
            </a:pPr>
            <a:r>
              <a:rPr lang="en-US"/>
              <a:t>Printed cards with various OHCE activities (e.g., canning tomatoes, teaching safe medication storage, making a budget, etc.)</a:t>
            </a:r>
          </a:p>
          <a:p>
            <a:pPr marL="285750" indent="-285750">
              <a:buFont typeface="Arial" panose="020B0604020202020204" pitchFamily="34" charset="0"/>
              <a:buChar char="•"/>
            </a:pPr>
            <a:r>
              <a:rPr lang="en-US"/>
              <a:t>Four labeled poster sheets (Science, Technology, Engineering, Math)</a:t>
            </a:r>
          </a:p>
          <a:p>
            <a:r>
              <a:rPr lang="en-US" b="1"/>
              <a:t>Instructions:</a:t>
            </a:r>
            <a:endParaRPr lang="en-US"/>
          </a:p>
          <a:p>
            <a:pPr marL="285750" lvl="0" indent="-285750">
              <a:buFont typeface="Arial" panose="020B0604020202020204" pitchFamily="34" charset="0"/>
              <a:buChar char="•"/>
            </a:pPr>
            <a:r>
              <a:rPr lang="en-US"/>
              <a:t>In small groups, participants sort the activity cards under the STEM category they think fits best</a:t>
            </a:r>
          </a:p>
          <a:p>
            <a:pPr marL="285750" lvl="0" indent="-285750">
              <a:buFont typeface="Arial" panose="020B0604020202020204" pitchFamily="34" charset="0"/>
              <a:buChar char="•"/>
            </a:pPr>
            <a:r>
              <a:rPr lang="en-US"/>
              <a:t>Discuss results</a:t>
            </a:r>
          </a:p>
        </p:txBody>
      </p:sp>
    </p:spTree>
    <p:extLst>
      <p:ext uri="{BB962C8B-B14F-4D97-AF65-F5344CB8AC3E}">
        <p14:creationId xmlns:p14="http://schemas.microsoft.com/office/powerpoint/2010/main" val="263020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B92E33-5FB1-0121-304C-EFEAD105977B}"/>
              </a:ext>
            </a:extLst>
          </p:cNvPr>
          <p:cNvSpPr>
            <a:spLocks noGrp="1"/>
          </p:cNvSpPr>
          <p:nvPr>
            <p:ph type="title" idx="4294967295"/>
          </p:nvPr>
        </p:nvSpPr>
        <p:spPr>
          <a:xfrm>
            <a:off x="620481" y="315688"/>
            <a:ext cx="7036363" cy="772885"/>
          </a:xfrm>
          <a:prstGeom prst="rect">
            <a:avLst/>
          </a:prstGeom>
        </p:spPr>
        <p:txBody>
          <a:bodyPr anchor="b"/>
          <a:lstStyle/>
          <a:p>
            <a:r>
              <a:rPr lang="en-US" sz="3600" dirty="0">
                <a:latin typeface="+mn-lt"/>
              </a:rPr>
              <a:t>USDA Non-Discrimination Statement</a:t>
            </a:r>
          </a:p>
        </p:txBody>
      </p:sp>
      <p:pic>
        <p:nvPicPr>
          <p:cNvPr id="5" name="Picture 4" descr="USDA logo.">
            <a:extLst>
              <a:ext uri="{FF2B5EF4-FFF2-40B4-BE49-F238E27FC236}">
                <a16:creationId xmlns:a16="http://schemas.microsoft.com/office/drawing/2014/main" id="{3FCFBE50-BA12-978E-60CA-A3F34D6FC7B5}"/>
              </a:ext>
            </a:extLst>
          </p:cNvPr>
          <p:cNvPicPr>
            <a:picLocks noChangeAspect="1"/>
          </p:cNvPicPr>
          <p:nvPr/>
        </p:nvPicPr>
        <p:blipFill>
          <a:blip r:embed="rId2"/>
          <a:stretch>
            <a:fillRect/>
          </a:stretch>
        </p:blipFill>
        <p:spPr>
          <a:xfrm>
            <a:off x="10330543" y="125187"/>
            <a:ext cx="1121600" cy="1121600"/>
          </a:xfrm>
          <a:prstGeom prst="rect">
            <a:avLst/>
          </a:prstGeom>
        </p:spPr>
      </p:pic>
      <p:sp>
        <p:nvSpPr>
          <p:cNvPr id="2" name="TextBox 1">
            <a:extLst>
              <a:ext uri="{FF2B5EF4-FFF2-40B4-BE49-F238E27FC236}">
                <a16:creationId xmlns:a16="http://schemas.microsoft.com/office/drawing/2014/main" id="{6E18FE3B-0310-0DDC-6A93-4A10C013863C}"/>
              </a:ext>
            </a:extLst>
          </p:cNvPr>
          <p:cNvSpPr txBox="1"/>
          <p:nvPr/>
        </p:nvSpPr>
        <p:spPr>
          <a:xfrm>
            <a:off x="576943" y="1163098"/>
            <a:ext cx="11059886" cy="4524315"/>
          </a:xfrm>
          <a:prstGeom prst="rect">
            <a:avLst/>
          </a:prstGeom>
          <a:noFill/>
        </p:spPr>
        <p:txBody>
          <a:bodyPr wrap="square" rtlCol="0">
            <a:spAutoFit/>
          </a:bodyPr>
          <a:lstStyle/>
          <a:p>
            <a:r>
              <a:rPr lang="en-US" sz="16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endParaRPr lang="en-US" sz="1600" dirty="0"/>
          </a:p>
          <a:p>
            <a:r>
              <a:rPr lang="en-US" sz="1600" dirty="0"/>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endParaRPr lang="en-US" sz="1600" dirty="0"/>
          </a:p>
          <a:p>
            <a:r>
              <a:rPr lang="en-US" sz="1600" dirty="0"/>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lang="en-US" sz="1600" dirty="0" err="1"/>
              <a:t>program.intake@usda.gov</a:t>
            </a:r>
            <a:r>
              <a:rPr lang="en-US" sz="1600" dirty="0"/>
              <a:t>.</a:t>
            </a:r>
          </a:p>
          <a:p>
            <a:r>
              <a:rPr lang="en-US" sz="1600" dirty="0"/>
              <a:t>USDA is an equal opportunity provider, employer, and lender.</a:t>
            </a:r>
          </a:p>
        </p:txBody>
      </p:sp>
    </p:spTree>
    <p:extLst>
      <p:ext uri="{BB962C8B-B14F-4D97-AF65-F5344CB8AC3E}">
        <p14:creationId xmlns:p14="http://schemas.microsoft.com/office/powerpoint/2010/main" val="2621769132"/>
      </p:ext>
    </p:extLst>
  </p:cSld>
  <p:clrMapOvr>
    <a:masterClrMapping/>
  </p:clrMapOvr>
</p:sld>
</file>

<file path=ppt/theme/theme1.xml><?xml version="1.0" encoding="utf-8"?>
<a:theme xmlns:a="http://schemas.openxmlformats.org/drawingml/2006/main" name="OSU Extension Them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95FC73-3CFE-EE45-9C8A-8FD3C94689ED}" vid="{7DB90FB5-4C58-B546-A9F5-8C2CA6432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2c0ffc-5293-4e9e-90d2-66d2b22e5f10" xsi:nil="true"/>
    <lcf76f155ced4ddcb4097134ff3c332f xmlns="c3999f6a-277a-4406-80a3-1c94f17cea7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C088CB853DA34AB18DC067F7DF00D6" ma:contentTypeVersion="14" ma:contentTypeDescription="Create a new document." ma:contentTypeScope="" ma:versionID="a283622afc7b0dc5e42b5cc15e1c0f93">
  <xsd:schema xmlns:xsd="http://www.w3.org/2001/XMLSchema" xmlns:xs="http://www.w3.org/2001/XMLSchema" xmlns:p="http://schemas.microsoft.com/office/2006/metadata/properties" xmlns:ns2="c3999f6a-277a-4406-80a3-1c94f17cea73" xmlns:ns3="9f2c0ffc-5293-4e9e-90d2-66d2b22e5f10" targetNamespace="http://schemas.microsoft.com/office/2006/metadata/properties" ma:root="true" ma:fieldsID="376031d4be9bbe889f90e7e3c68df54c" ns2:_="" ns3:_="">
    <xsd:import namespace="c3999f6a-277a-4406-80a3-1c94f17cea73"/>
    <xsd:import namespace="9f2c0ffc-5293-4e9e-90d2-66d2b22e5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99f6a-277a-4406-80a3-1c94f17ce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e5ee-ca9a-4d2a-a8e0-de52926351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2c0ffc-5293-4e9e-90d2-66d2b22e5f1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77d98b6-8fef-4416-9ac5-4940cd72e8cd}" ma:internalName="TaxCatchAll" ma:showField="CatchAllData" ma:web="9f2c0ffc-5293-4e9e-90d2-66d2b22e5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E1AB50-09D2-461D-A45E-81282B24D2B3}">
  <ds:schemaRefs>
    <ds:schemaRef ds:uri="http://purl.org/dc/dcmitype/"/>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9f2c0ffc-5293-4e9e-90d2-66d2b22e5f10"/>
    <ds:schemaRef ds:uri="c3999f6a-277a-4406-80a3-1c94f17cea73"/>
  </ds:schemaRefs>
</ds:datastoreItem>
</file>

<file path=customXml/itemProps2.xml><?xml version="1.0" encoding="utf-8"?>
<ds:datastoreItem xmlns:ds="http://schemas.openxmlformats.org/officeDocument/2006/customXml" ds:itemID="{FB352AD4-14AC-4D12-9525-E0AD87179D0A}">
  <ds:schemaRefs>
    <ds:schemaRef ds:uri="http://schemas.microsoft.com/sharepoint/v3/contenttype/forms"/>
  </ds:schemaRefs>
</ds:datastoreItem>
</file>

<file path=customXml/itemProps3.xml><?xml version="1.0" encoding="utf-8"?>
<ds:datastoreItem xmlns:ds="http://schemas.openxmlformats.org/officeDocument/2006/customXml" ds:itemID="{262CAC14-C750-4630-ACC0-A2528BE77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99f6a-277a-4406-80a3-1c94f17cea73"/>
    <ds:schemaRef ds:uri="9f2c0ffc-5293-4e9e-90d2-66d2b22e5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VFD_PPT Template</Template>
  <TotalTime>477</TotalTime>
  <Words>1191</Words>
  <Application>Microsoft Macintosh PowerPoint</Application>
  <PresentationFormat>Widescreen</PresentationFormat>
  <Paragraphs>78</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Rubik</vt:lpstr>
      <vt:lpstr>Roboto</vt:lpstr>
      <vt:lpstr>Fjalla One</vt:lpstr>
      <vt:lpstr>OSU Extension Theme 1</vt:lpstr>
      <vt:lpstr>Yes, OHCE is STEM!</vt:lpstr>
      <vt:lpstr>What is STEM?</vt:lpstr>
      <vt:lpstr>STEM standard covered</vt:lpstr>
      <vt:lpstr>You’re already doing STEM!</vt:lpstr>
      <vt:lpstr>FCS is STEM graphics</vt:lpstr>
      <vt:lpstr>Group Activity – STEM Sorting Challenge</vt:lpstr>
      <vt:lpstr>USDA Non-Discrimination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Hiner, Gayle</dc:creator>
  <cp:lastModifiedBy>Kilschautzky, Anastasia</cp:lastModifiedBy>
  <cp:revision>54</cp:revision>
  <dcterms:created xsi:type="dcterms:W3CDTF">2019-10-16T20:23:28Z</dcterms:created>
  <dcterms:modified xsi:type="dcterms:W3CDTF">2025-08-04T21:13:17Z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0x01010024C088CB853DA34AB18DC067F7DF00D6</vt:lpwstr>
  </property>
</Properties>
</file>