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6"/>
  </p:notesMasterIdLst>
  <p:sldIdLst>
    <p:sldId id="256" r:id="rId2"/>
    <p:sldId id="285" r:id="rId3"/>
    <p:sldId id="269" r:id="rId4"/>
    <p:sldId id="278" r:id="rId5"/>
    <p:sldId id="271" r:id="rId6"/>
    <p:sldId id="272" r:id="rId7"/>
    <p:sldId id="286" r:id="rId8"/>
    <p:sldId id="281" r:id="rId9"/>
    <p:sldId id="258" r:id="rId10"/>
    <p:sldId id="280" r:id="rId11"/>
    <p:sldId id="277" r:id="rId12"/>
    <p:sldId id="275" r:id="rId13"/>
    <p:sldId id="287"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a, Suzette" initials="BS" lastIdx="1" clrIdx="0">
    <p:extLst>
      <p:ext uri="{19B8F6BF-5375-455C-9EA6-DF929625EA0E}">
        <p15:presenceInfo xmlns:p15="http://schemas.microsoft.com/office/powerpoint/2012/main" userId="S-1-5-21-321074259-2410434457-2231178854-4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85714" autoAdjust="0"/>
  </p:normalViewPr>
  <p:slideViewPr>
    <p:cSldViewPr snapToGrid="0">
      <p:cViewPr varScale="1">
        <p:scale>
          <a:sx n="56" d="100"/>
          <a:sy n="56"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D7C76-A7B8-4291-B252-6C604A8E5565}"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54E67-114B-44E4-A58A-215B0D3F2A82}" type="slidenum">
              <a:rPr lang="en-US" smtClean="0"/>
              <a:t>‹#›</a:t>
            </a:fld>
            <a:endParaRPr lang="en-US"/>
          </a:p>
        </p:txBody>
      </p:sp>
    </p:spTree>
    <p:extLst>
      <p:ext uri="{BB962C8B-B14F-4D97-AF65-F5344CB8AC3E}">
        <p14:creationId xmlns:p14="http://schemas.microsoft.com/office/powerpoint/2010/main" val="42316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cs typeface="Roboto" panose="02000000000000000000" pitchFamily="2" charset="0"/>
              </a:rPr>
              <a:t>I’m going to be honest here, does sitting through a business meeting make your feel like this?</a:t>
            </a:r>
          </a:p>
          <a:p>
            <a:endParaRPr lang="en-US" dirty="0"/>
          </a:p>
        </p:txBody>
      </p:sp>
      <p:sp>
        <p:nvSpPr>
          <p:cNvPr id="4" name="Slide Number Placeholder 3"/>
          <p:cNvSpPr>
            <a:spLocks noGrp="1"/>
          </p:cNvSpPr>
          <p:nvPr>
            <p:ph type="sldNum" sz="quarter" idx="5"/>
          </p:nvPr>
        </p:nvSpPr>
        <p:spPr/>
        <p:txBody>
          <a:bodyPr/>
          <a:lstStyle/>
          <a:p>
            <a:fld id="{15754E67-114B-44E4-A58A-215B0D3F2A82}" type="slidenum">
              <a:rPr lang="en-US" smtClean="0"/>
              <a:t>2</a:t>
            </a:fld>
            <a:endParaRPr lang="en-US"/>
          </a:p>
        </p:txBody>
      </p:sp>
    </p:spTree>
    <p:extLst>
      <p:ext uri="{BB962C8B-B14F-4D97-AF65-F5344CB8AC3E}">
        <p14:creationId xmlns:p14="http://schemas.microsoft.com/office/powerpoint/2010/main" val="57865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Else” could be a lot of different things. Some of them very worthy such as volunteering at a food pantry or working with they church mission group. Maybe some of the options are not so great – like sitting on your couch watching TV. The point is: there is a lot of competition! And if people are choosing those other activities over being a part of that group, it certainly means they are more motivated to do so. In all likelihood, they have more enthusiasm for that other activity than they do for your participating with your group. </a:t>
            </a:r>
          </a:p>
        </p:txBody>
      </p:sp>
      <p:sp>
        <p:nvSpPr>
          <p:cNvPr id="4" name="Slide Number Placeholder 3"/>
          <p:cNvSpPr>
            <a:spLocks noGrp="1"/>
          </p:cNvSpPr>
          <p:nvPr>
            <p:ph type="sldNum" sz="quarter" idx="5"/>
          </p:nvPr>
        </p:nvSpPr>
        <p:spPr/>
        <p:txBody>
          <a:bodyPr/>
          <a:lstStyle/>
          <a:p>
            <a:fld id="{15754E67-114B-44E4-A58A-215B0D3F2A82}" type="slidenum">
              <a:rPr lang="en-US" smtClean="0"/>
              <a:t>3</a:t>
            </a:fld>
            <a:endParaRPr lang="en-US"/>
          </a:p>
        </p:txBody>
      </p:sp>
    </p:spTree>
    <p:extLst>
      <p:ext uri="{BB962C8B-B14F-4D97-AF65-F5344CB8AC3E}">
        <p14:creationId xmlns:p14="http://schemas.microsoft.com/office/powerpoint/2010/main" val="420172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levels are almost always going to be high for opening a gift. Ask them to give some reasons why. Let them answer, but things you are probably going to hear are:</a:t>
            </a:r>
          </a:p>
          <a:p>
            <a:r>
              <a:rPr lang="en-US" dirty="0"/>
              <a:t>It’s fun! It’s free! Gifts make us feel good, loved, appreciated. Mystery and anticipation of the unknown. “What’s in it!!” Plus, there is almost no cost or risk of opening a gift from a loved one. </a:t>
            </a:r>
          </a:p>
          <a:p>
            <a:r>
              <a:rPr lang="en-US" dirty="0"/>
              <a:t>All of those things the audience listed—those things are motivational needs. Opening a gift hits on a lot of a human’s Basic Motivational Needs (next slide.)</a:t>
            </a:r>
          </a:p>
          <a:p>
            <a:r>
              <a:rPr lang="en-US" dirty="0"/>
              <a:t>For a bonus, the presenter could actually wrap up a little gift and hand it to someone sitting close by. </a:t>
            </a:r>
          </a:p>
        </p:txBody>
      </p:sp>
      <p:sp>
        <p:nvSpPr>
          <p:cNvPr id="4" name="Slide Number Placeholder 3"/>
          <p:cNvSpPr>
            <a:spLocks noGrp="1"/>
          </p:cNvSpPr>
          <p:nvPr>
            <p:ph type="sldNum" sz="quarter" idx="5"/>
          </p:nvPr>
        </p:nvSpPr>
        <p:spPr/>
        <p:txBody>
          <a:bodyPr/>
          <a:lstStyle/>
          <a:p>
            <a:fld id="{DAE763F1-9CBB-4CF7-9FC7-BBE4594B9707}" type="slidenum">
              <a:rPr lang="en-US" smtClean="0"/>
              <a:t>4</a:t>
            </a:fld>
            <a:endParaRPr lang="en-US"/>
          </a:p>
        </p:txBody>
      </p:sp>
    </p:spTree>
    <p:extLst>
      <p:ext uri="{BB962C8B-B14F-4D97-AF65-F5344CB8AC3E}">
        <p14:creationId xmlns:p14="http://schemas.microsoft.com/office/powerpoint/2010/main" val="210986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providing a one-page handout that lists the 9 motivational needs.</a:t>
            </a:r>
          </a:p>
        </p:txBody>
      </p:sp>
      <p:sp>
        <p:nvSpPr>
          <p:cNvPr id="4" name="Slide Number Placeholder 3"/>
          <p:cNvSpPr>
            <a:spLocks noGrp="1"/>
          </p:cNvSpPr>
          <p:nvPr>
            <p:ph type="sldNum" sz="quarter" idx="5"/>
          </p:nvPr>
        </p:nvSpPr>
        <p:spPr/>
        <p:txBody>
          <a:bodyPr/>
          <a:lstStyle/>
          <a:p>
            <a:fld id="{15754E67-114B-44E4-A58A-215B0D3F2A82}" type="slidenum">
              <a:rPr lang="en-US" smtClean="0"/>
              <a:t>5</a:t>
            </a:fld>
            <a:endParaRPr lang="en-US"/>
          </a:p>
        </p:txBody>
      </p:sp>
    </p:spTree>
    <p:extLst>
      <p:ext uri="{BB962C8B-B14F-4D97-AF65-F5344CB8AC3E}">
        <p14:creationId xmlns:p14="http://schemas.microsoft.com/office/powerpoint/2010/main" val="143431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54E67-114B-44E4-A58A-215B0D3F2A82}" type="slidenum">
              <a:rPr lang="en-US" smtClean="0"/>
              <a:t>10</a:t>
            </a:fld>
            <a:endParaRPr lang="en-US"/>
          </a:p>
        </p:txBody>
      </p:sp>
    </p:spTree>
    <p:extLst>
      <p:ext uri="{BB962C8B-B14F-4D97-AF65-F5344CB8AC3E}">
        <p14:creationId xmlns:p14="http://schemas.microsoft.com/office/powerpoint/2010/main" val="8906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54E67-114B-44E4-A58A-215B0D3F2A82}" type="slidenum">
              <a:rPr lang="en-US" smtClean="0"/>
              <a:t>12</a:t>
            </a:fld>
            <a:endParaRPr lang="en-US"/>
          </a:p>
        </p:txBody>
      </p:sp>
    </p:spTree>
    <p:extLst>
      <p:ext uri="{BB962C8B-B14F-4D97-AF65-F5344CB8AC3E}">
        <p14:creationId xmlns:p14="http://schemas.microsoft.com/office/powerpoint/2010/main" val="81948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A72AD5-5AAA-4D71-9E58-5E6BA42F0344}"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EA81-2739-402F-9C16-C8E81C6AE6C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8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72AD5-5AAA-4D71-9E58-5E6BA42F0344}"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EA81-2739-402F-9C16-C8E81C6AE6C5}" type="slidenum">
              <a:rPr lang="en-US" smtClean="0"/>
              <a:t>‹#›</a:t>
            </a:fld>
            <a:endParaRPr lang="en-US"/>
          </a:p>
        </p:txBody>
      </p:sp>
    </p:spTree>
    <p:extLst>
      <p:ext uri="{BB962C8B-B14F-4D97-AF65-F5344CB8AC3E}">
        <p14:creationId xmlns:p14="http://schemas.microsoft.com/office/powerpoint/2010/main" val="241633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72AD5-5AAA-4D71-9E58-5E6BA42F0344}"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EA81-2739-402F-9C16-C8E81C6AE6C5}" type="slidenum">
              <a:rPr lang="en-US" smtClean="0"/>
              <a:t>‹#›</a:t>
            </a:fld>
            <a:endParaRPr lang="en-US"/>
          </a:p>
        </p:txBody>
      </p:sp>
    </p:spTree>
    <p:extLst>
      <p:ext uri="{BB962C8B-B14F-4D97-AF65-F5344CB8AC3E}">
        <p14:creationId xmlns:p14="http://schemas.microsoft.com/office/powerpoint/2010/main" val="217303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72AD5-5AAA-4D71-9E58-5E6BA42F0344}"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EA81-2739-402F-9C16-C8E81C6AE6C5}" type="slidenum">
              <a:rPr lang="en-US" smtClean="0"/>
              <a:t>‹#›</a:t>
            </a:fld>
            <a:endParaRPr lang="en-US"/>
          </a:p>
        </p:txBody>
      </p:sp>
    </p:spTree>
    <p:extLst>
      <p:ext uri="{BB962C8B-B14F-4D97-AF65-F5344CB8AC3E}">
        <p14:creationId xmlns:p14="http://schemas.microsoft.com/office/powerpoint/2010/main" val="332755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A72AD5-5AAA-4D71-9E58-5E6BA42F0344}"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EA81-2739-402F-9C16-C8E81C6AE6C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9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A72AD5-5AAA-4D71-9E58-5E6BA42F0344}"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3EA81-2739-402F-9C16-C8E81C6AE6C5}" type="slidenum">
              <a:rPr lang="en-US" smtClean="0"/>
              <a:t>‹#›</a:t>
            </a:fld>
            <a:endParaRPr lang="en-US"/>
          </a:p>
        </p:txBody>
      </p:sp>
    </p:spTree>
    <p:extLst>
      <p:ext uri="{BB962C8B-B14F-4D97-AF65-F5344CB8AC3E}">
        <p14:creationId xmlns:p14="http://schemas.microsoft.com/office/powerpoint/2010/main" val="364112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A72AD5-5AAA-4D71-9E58-5E6BA42F0344}" type="datetimeFigureOut">
              <a:rPr lang="en-US" smtClean="0"/>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3EA81-2739-402F-9C16-C8E81C6AE6C5}" type="slidenum">
              <a:rPr lang="en-US" smtClean="0"/>
              <a:t>‹#›</a:t>
            </a:fld>
            <a:endParaRPr lang="en-US"/>
          </a:p>
        </p:txBody>
      </p:sp>
    </p:spTree>
    <p:extLst>
      <p:ext uri="{BB962C8B-B14F-4D97-AF65-F5344CB8AC3E}">
        <p14:creationId xmlns:p14="http://schemas.microsoft.com/office/powerpoint/2010/main" val="33767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A72AD5-5AAA-4D71-9E58-5E6BA42F0344}" type="datetimeFigureOut">
              <a:rPr lang="en-US" smtClean="0"/>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3EA81-2739-402F-9C16-C8E81C6AE6C5}" type="slidenum">
              <a:rPr lang="en-US" smtClean="0"/>
              <a:t>‹#›</a:t>
            </a:fld>
            <a:endParaRPr lang="en-US"/>
          </a:p>
        </p:txBody>
      </p:sp>
    </p:spTree>
    <p:extLst>
      <p:ext uri="{BB962C8B-B14F-4D97-AF65-F5344CB8AC3E}">
        <p14:creationId xmlns:p14="http://schemas.microsoft.com/office/powerpoint/2010/main" val="8145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A72AD5-5AAA-4D71-9E58-5E6BA42F0344}" type="datetimeFigureOut">
              <a:rPr lang="en-US" smtClean="0"/>
              <a:t>7/11/2022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3A3EA81-2739-402F-9C16-C8E81C6AE6C5}" type="slidenum">
              <a:rPr lang="en-US" smtClean="0"/>
              <a:t>‹#›</a:t>
            </a:fld>
            <a:endParaRPr lang="en-US"/>
          </a:p>
        </p:txBody>
      </p:sp>
    </p:spTree>
    <p:extLst>
      <p:ext uri="{BB962C8B-B14F-4D97-AF65-F5344CB8AC3E}">
        <p14:creationId xmlns:p14="http://schemas.microsoft.com/office/powerpoint/2010/main" val="112990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A72AD5-5AAA-4D71-9E58-5E6BA42F0344}" type="datetimeFigureOut">
              <a:rPr lang="en-US" smtClean="0"/>
              <a:t>7/11/2022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A3EA81-2739-402F-9C16-C8E81C6AE6C5}" type="slidenum">
              <a:rPr lang="en-US" smtClean="0"/>
              <a:t>‹#›</a:t>
            </a:fld>
            <a:endParaRPr lang="en-US"/>
          </a:p>
        </p:txBody>
      </p:sp>
    </p:spTree>
    <p:extLst>
      <p:ext uri="{BB962C8B-B14F-4D97-AF65-F5344CB8AC3E}">
        <p14:creationId xmlns:p14="http://schemas.microsoft.com/office/powerpoint/2010/main" val="268532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A72AD5-5AAA-4D71-9E58-5E6BA42F0344}"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3EA81-2739-402F-9C16-C8E81C6AE6C5}" type="slidenum">
              <a:rPr lang="en-US" smtClean="0"/>
              <a:t>‹#›</a:t>
            </a:fld>
            <a:endParaRPr lang="en-US"/>
          </a:p>
        </p:txBody>
      </p:sp>
    </p:spTree>
    <p:extLst>
      <p:ext uri="{BB962C8B-B14F-4D97-AF65-F5344CB8AC3E}">
        <p14:creationId xmlns:p14="http://schemas.microsoft.com/office/powerpoint/2010/main" val="319910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A72AD5-5AAA-4D71-9E58-5E6BA42F0344}" type="datetimeFigureOut">
              <a:rPr lang="en-US" smtClean="0"/>
              <a:t>7/11/2022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A3EA81-2739-402F-9C16-C8E81C6AE6C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2575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oto.wuestenigel.com/two-birthday-gift-boxes-on-white-backgroun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05FC-682A-4A26-9880-06F4B17AEA76}"/>
              </a:ext>
            </a:extLst>
          </p:cNvPr>
          <p:cNvSpPr>
            <a:spLocks noGrp="1"/>
          </p:cNvSpPr>
          <p:nvPr>
            <p:ph type="ctr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Building </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OHCE Enthusiasm</a:t>
            </a:r>
          </a:p>
        </p:txBody>
      </p:sp>
      <p:sp>
        <p:nvSpPr>
          <p:cNvPr id="3" name="Subtitle 2">
            <a:extLst>
              <a:ext uri="{FF2B5EF4-FFF2-40B4-BE49-F238E27FC236}">
                <a16:creationId xmlns:a16="http://schemas.microsoft.com/office/drawing/2014/main" id="{9C006EAA-E977-4EAD-8590-6BD237D54E77}"/>
              </a:ext>
            </a:extLst>
          </p:cNvPr>
          <p:cNvSpPr>
            <a:spLocks noGrp="1"/>
          </p:cNvSpPr>
          <p:nvPr>
            <p:ph type="subTitle"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The Shock and Awe of motivating your volunteers</a:t>
            </a:r>
          </a:p>
        </p:txBody>
      </p:sp>
    </p:spTree>
    <p:extLst>
      <p:ext uri="{BB962C8B-B14F-4D97-AF65-F5344CB8AC3E}">
        <p14:creationId xmlns:p14="http://schemas.microsoft.com/office/powerpoint/2010/main" val="232324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AD13-B73D-47D7-A12B-B03D60174BEB}"/>
              </a:ext>
            </a:extLst>
          </p:cNvPr>
          <p:cNvSpPr>
            <a:spLocks noGrp="1"/>
          </p:cNvSpPr>
          <p:nvPr>
            <p:ph type="title"/>
          </p:nvPr>
        </p:nvSpPr>
        <p:spPr/>
        <p:txBody>
          <a:bodyPr>
            <a:normAutofit/>
          </a:bodyPr>
          <a:lstStyle/>
          <a:p>
            <a:r>
              <a:rPr lang="en-US" sz="4400" dirty="0">
                <a:latin typeface="Roboto" panose="02000000000000000000" pitchFamily="2" charset="0"/>
                <a:ea typeface="Roboto" panose="02000000000000000000" pitchFamily="2" charset="0"/>
                <a:cs typeface="Roboto" panose="02000000000000000000" pitchFamily="2" charset="0"/>
              </a:rPr>
              <a:t>The Short Term Volunteer </a:t>
            </a:r>
          </a:p>
        </p:txBody>
      </p:sp>
      <p:sp>
        <p:nvSpPr>
          <p:cNvPr id="5" name="Content Placeholder 2">
            <a:extLst>
              <a:ext uri="{FF2B5EF4-FFF2-40B4-BE49-F238E27FC236}">
                <a16:creationId xmlns:a16="http://schemas.microsoft.com/office/drawing/2014/main" id="{13AFF22B-31CE-4700-8C61-9AB3D5128558}"/>
              </a:ext>
            </a:extLst>
          </p:cNvPr>
          <p:cNvSpPr txBox="1">
            <a:spLocks/>
          </p:cNvSpPr>
          <p:nvPr/>
        </p:nvSpPr>
        <p:spPr>
          <a:xfrm>
            <a:off x="1097279" y="1945321"/>
            <a:ext cx="10058400" cy="4285357"/>
          </a:xfrm>
          <a:prstGeom prst="rect">
            <a:avLst/>
          </a:prstGeom>
          <a:ln>
            <a:solidFill>
              <a:srgbClr val="00B050"/>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Has a general interest, but is not a believer/joiner</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Recruited/motivated by:</a:t>
            </a:r>
          </a:p>
          <a:p>
            <a:pPr marL="914400" lvl="1" indent="-457200">
              <a:buFont typeface="Wingdings" panose="05000000000000000000" pitchFamily="2" charset="2"/>
              <a:buChar char="§"/>
            </a:pPr>
            <a:r>
              <a:rPr lang="en-US" sz="2000" dirty="0">
                <a:latin typeface="Roboto" panose="02000000000000000000" pitchFamily="2" charset="0"/>
                <a:ea typeface="Roboto" panose="02000000000000000000" pitchFamily="2" charset="0"/>
                <a:cs typeface="Roboto" panose="02000000000000000000" pitchFamily="2" charset="0"/>
              </a:rPr>
              <a:t>Attraction to a particular volunteer job</a:t>
            </a:r>
          </a:p>
          <a:p>
            <a:pPr marL="914400" lvl="1" indent="-457200">
              <a:buFont typeface="Wingdings" panose="05000000000000000000" pitchFamily="2" charset="2"/>
              <a:buChar char="§"/>
            </a:pPr>
            <a:r>
              <a:rPr lang="en-US" sz="2000" dirty="0">
                <a:latin typeface="Roboto" panose="02000000000000000000" pitchFamily="2" charset="0"/>
                <a:ea typeface="Roboto" panose="02000000000000000000" pitchFamily="2" charset="0"/>
                <a:cs typeface="Roboto" panose="02000000000000000000" pitchFamily="2" charset="0"/>
              </a:rPr>
              <a:t>Participation in a particular event</a:t>
            </a:r>
          </a:p>
          <a:p>
            <a:pPr marL="914400" lvl="1" indent="-457200">
              <a:buFont typeface="Wingdings" panose="05000000000000000000" pitchFamily="2" charset="2"/>
              <a:buChar char="§"/>
            </a:pPr>
            <a:r>
              <a:rPr lang="en-US" sz="2000" dirty="0">
                <a:latin typeface="Roboto" panose="02000000000000000000" pitchFamily="2" charset="0"/>
                <a:ea typeface="Roboto" panose="02000000000000000000" pitchFamily="2" charset="0"/>
                <a:cs typeface="Roboto" panose="02000000000000000000" pitchFamily="2" charset="0"/>
              </a:rPr>
              <a:t>Forced choice – asked by a friend or employer</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They want well-defined jobs of limited duration</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They need to control the time they give to the cause/organization</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Key – Make sure their time is well-utilized and not wasted on extraneous requirements or things they don’t enjoy. (Think long and hard about this.)</a:t>
            </a:r>
          </a:p>
        </p:txBody>
      </p:sp>
      <p:sp>
        <p:nvSpPr>
          <p:cNvPr id="4" name="TextBox 3">
            <a:extLst>
              <a:ext uri="{FF2B5EF4-FFF2-40B4-BE49-F238E27FC236}">
                <a16:creationId xmlns:a16="http://schemas.microsoft.com/office/drawing/2014/main" id="{1D4AC2FA-4FCE-4553-B503-0438E99ABD97}"/>
              </a:ext>
            </a:extLst>
          </p:cNvPr>
          <p:cNvSpPr txBox="1"/>
          <p:nvPr/>
        </p:nvSpPr>
        <p:spPr>
          <a:xfrm>
            <a:off x="838200" y="6311900"/>
            <a:ext cx="10970622"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Steve McCurley and Rick Lynch, Essential Volunteer Management, </a:t>
            </a:r>
            <a:r>
              <a:rPr lang="en-US" dirty="0" err="1">
                <a:latin typeface="Roboto" panose="02000000000000000000" pitchFamily="2" charset="0"/>
                <a:ea typeface="Roboto" panose="02000000000000000000" pitchFamily="2" charset="0"/>
                <a:cs typeface="Roboto" panose="02000000000000000000" pitchFamily="2" charset="0"/>
              </a:rPr>
              <a:t>VMSystems</a:t>
            </a:r>
            <a:r>
              <a:rPr lang="en-US" dirty="0">
                <a:latin typeface="Roboto" panose="02000000000000000000" pitchFamily="2" charset="0"/>
                <a:ea typeface="Roboto" panose="02000000000000000000" pitchFamily="2" charset="0"/>
                <a:cs typeface="Roboto" panose="02000000000000000000" pitchFamily="2" charset="0"/>
              </a:rPr>
              <a:t>, Washington D.C., 1989</a:t>
            </a:r>
          </a:p>
        </p:txBody>
      </p:sp>
    </p:spTree>
    <p:extLst>
      <p:ext uri="{BB962C8B-B14F-4D97-AF65-F5344CB8AC3E}">
        <p14:creationId xmlns:p14="http://schemas.microsoft.com/office/powerpoint/2010/main" val="125020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BE4C-39C4-4426-A518-E40348973F41}"/>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Big Take-Aways</a:t>
            </a:r>
          </a:p>
        </p:txBody>
      </p:sp>
      <p:sp>
        <p:nvSpPr>
          <p:cNvPr id="3" name="Content Placeholder 2">
            <a:extLst>
              <a:ext uri="{FF2B5EF4-FFF2-40B4-BE49-F238E27FC236}">
                <a16:creationId xmlns:a16="http://schemas.microsoft.com/office/drawing/2014/main" id="{46028956-63A8-4AA6-A185-64AC25936E98}"/>
              </a:ext>
            </a:extLst>
          </p:cNvPr>
          <p:cNvSpPr>
            <a:spLocks noGrp="1"/>
          </p:cNvSpPr>
          <p:nvPr>
            <p:ph idx="1"/>
          </p:nvPr>
        </p:nvSpPr>
        <p:spPr/>
        <p:txBody>
          <a:bodyPr>
            <a:normAutofit lnSpcReduction="10000"/>
          </a:bodyPr>
          <a:lstStyle/>
          <a:p>
            <a:pPr marL="514350" indent="-514350">
              <a:buFont typeface="+mj-lt"/>
              <a:buAutoNum type="arabicPeriod"/>
            </a:pPr>
            <a:r>
              <a:rPr lang="en-US" sz="2800" dirty="0">
                <a:latin typeface="Roboto" panose="02000000000000000000" pitchFamily="2" charset="0"/>
                <a:ea typeface="Roboto" panose="02000000000000000000" pitchFamily="2" charset="0"/>
                <a:cs typeface="Roboto" panose="02000000000000000000" pitchFamily="2" charset="0"/>
              </a:rPr>
              <a:t>Your first step is to up your game in terms of </a:t>
            </a:r>
            <a:r>
              <a:rPr lang="en-US" sz="2800" u="sng" dirty="0">
                <a:latin typeface="Roboto" panose="02000000000000000000" pitchFamily="2" charset="0"/>
                <a:ea typeface="Roboto" panose="02000000000000000000" pitchFamily="2" charset="0"/>
                <a:cs typeface="Roboto" panose="02000000000000000000" pitchFamily="2" charset="0"/>
              </a:rPr>
              <a:t>recruiting</a:t>
            </a:r>
            <a:r>
              <a:rPr lang="en-US" sz="2800" dirty="0">
                <a:latin typeface="Roboto" panose="02000000000000000000" pitchFamily="2" charset="0"/>
                <a:ea typeface="Roboto" panose="02000000000000000000" pitchFamily="2" charset="0"/>
                <a:cs typeface="Roboto" panose="02000000000000000000" pitchFamily="2" charset="0"/>
              </a:rPr>
              <a:t> the short term volunteers. Recall from last slide, they are attracted to a…</a:t>
            </a:r>
          </a:p>
          <a:p>
            <a:pPr lvl="1"/>
            <a:r>
              <a:rPr lang="en-US" sz="2400" dirty="0">
                <a:latin typeface="Roboto" panose="02000000000000000000" pitchFamily="2" charset="0"/>
                <a:ea typeface="Roboto" panose="02000000000000000000" pitchFamily="2" charset="0"/>
                <a:cs typeface="Roboto" panose="02000000000000000000" pitchFamily="2" charset="0"/>
              </a:rPr>
              <a:t>	Particular event (usually fun)</a:t>
            </a:r>
          </a:p>
          <a:p>
            <a:pPr lvl="1"/>
            <a:r>
              <a:rPr lang="en-US" sz="2400" dirty="0">
                <a:latin typeface="Roboto" panose="02000000000000000000" pitchFamily="2" charset="0"/>
                <a:ea typeface="Roboto" panose="02000000000000000000" pitchFamily="2" charset="0"/>
                <a:cs typeface="Roboto" panose="02000000000000000000" pitchFamily="2" charset="0"/>
              </a:rPr>
              <a:t>	Particular kind of job</a:t>
            </a:r>
          </a:p>
          <a:p>
            <a:pPr marL="514350" indent="-514350">
              <a:buFont typeface="+mj-lt"/>
              <a:buAutoNum type="arabicPeriod"/>
            </a:pPr>
            <a:r>
              <a:rPr lang="en-US" sz="2800" dirty="0">
                <a:latin typeface="Roboto" panose="02000000000000000000" pitchFamily="2" charset="0"/>
                <a:ea typeface="Roboto" panose="02000000000000000000" pitchFamily="2" charset="0"/>
                <a:cs typeface="Roboto" panose="02000000000000000000" pitchFamily="2" charset="0"/>
              </a:rPr>
              <a:t>Once recruited, keep meeting their needs and some may become long-term volunteers. </a:t>
            </a:r>
          </a:p>
          <a:p>
            <a:pPr marL="0" indent="0">
              <a:spcBef>
                <a:spcPts val="0"/>
              </a:spcBef>
              <a:spcAft>
                <a:spcPts val="0"/>
              </a:spcAft>
              <a:buNone/>
            </a:pPr>
            <a:r>
              <a:rPr lang="en-US" sz="2800" dirty="0">
                <a:latin typeface="Roboto" panose="02000000000000000000" pitchFamily="2" charset="0"/>
                <a:ea typeface="Roboto" panose="02000000000000000000" pitchFamily="2" charset="0"/>
                <a:cs typeface="Roboto" panose="02000000000000000000" pitchFamily="2" charset="0"/>
              </a:rPr>
              <a:t>      </a:t>
            </a:r>
          </a:p>
          <a:p>
            <a:pPr marL="0" indent="0">
              <a:spcBef>
                <a:spcPts val="0"/>
              </a:spcBef>
              <a:spcAft>
                <a:spcPts val="0"/>
              </a:spcAft>
              <a:buNone/>
            </a:pPr>
            <a:r>
              <a:rPr lang="en-US" sz="2800" dirty="0">
                <a:latin typeface="Roboto" panose="02000000000000000000" pitchFamily="2" charset="0"/>
                <a:ea typeface="Roboto" panose="02000000000000000000" pitchFamily="2" charset="0"/>
                <a:cs typeface="Roboto" panose="02000000000000000000" pitchFamily="2" charset="0"/>
              </a:rPr>
              <a:t>     Hint: This is called </a:t>
            </a:r>
            <a:r>
              <a:rPr lang="en-US" sz="2800" u="sng" dirty="0">
                <a:latin typeface="Roboto" panose="02000000000000000000" pitchFamily="2" charset="0"/>
                <a:ea typeface="Roboto" panose="02000000000000000000" pitchFamily="2" charset="0"/>
                <a:cs typeface="Roboto" panose="02000000000000000000" pitchFamily="2" charset="0"/>
              </a:rPr>
              <a:t>Retention</a:t>
            </a:r>
            <a:r>
              <a:rPr lang="en-US" sz="2800" dirty="0">
                <a:latin typeface="Roboto" panose="02000000000000000000" pitchFamily="2" charset="0"/>
                <a:ea typeface="Roboto" panose="02000000000000000000" pitchFamily="2" charset="0"/>
                <a:cs typeface="Roboto" panose="02000000000000000000" pitchFamily="2" charset="0"/>
              </a:rPr>
              <a:t>. If they become long term</a:t>
            </a:r>
          </a:p>
          <a:p>
            <a:pPr marL="0" indent="0">
              <a:spcBef>
                <a:spcPts val="0"/>
              </a:spcBef>
              <a:spcAft>
                <a:spcPts val="0"/>
              </a:spcAft>
              <a:buNone/>
            </a:pPr>
            <a:r>
              <a:rPr lang="en-US" sz="2800" dirty="0">
                <a:latin typeface="Roboto" panose="02000000000000000000" pitchFamily="2" charset="0"/>
                <a:ea typeface="Roboto" panose="02000000000000000000" pitchFamily="2" charset="0"/>
                <a:cs typeface="Roboto" panose="02000000000000000000" pitchFamily="2" charset="0"/>
              </a:rPr>
              <a:t>     volunteers, it means they are motivated/enthusiastic.</a:t>
            </a:r>
          </a:p>
        </p:txBody>
      </p:sp>
    </p:spTree>
    <p:extLst>
      <p:ext uri="{BB962C8B-B14F-4D97-AF65-F5344CB8AC3E}">
        <p14:creationId xmlns:p14="http://schemas.microsoft.com/office/powerpoint/2010/main" val="6927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FE6-7CF9-453B-A69C-926CA7DCCE3F}"/>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What now? </a:t>
            </a:r>
            <a:br>
              <a:rPr lang="en-US" dirty="0">
                <a:latin typeface="Roboto" panose="02000000000000000000" pitchFamily="2" charset="0"/>
                <a:ea typeface="Roboto" panose="02000000000000000000" pitchFamily="2" charset="0"/>
                <a:cs typeface="Roboto" panose="02000000000000000000" pitchFamily="2" charset="0"/>
              </a:rPr>
            </a:br>
            <a:r>
              <a:rPr lang="en-US" sz="3200" dirty="0">
                <a:latin typeface="Roboto" panose="02000000000000000000" pitchFamily="2" charset="0"/>
                <a:ea typeface="Roboto" panose="02000000000000000000" pitchFamily="2" charset="0"/>
                <a:cs typeface="Roboto" panose="02000000000000000000" pitchFamily="2" charset="0"/>
              </a:rPr>
              <a:t>Consider a special group session to determine:</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40C37F41-072E-419D-A633-86AEDF030F9E}"/>
              </a:ext>
            </a:extLst>
          </p:cNvPr>
          <p:cNvSpPr>
            <a:spLocks noGrp="1"/>
          </p:cNvSpPr>
          <p:nvPr>
            <p:ph idx="1"/>
          </p:nvPr>
        </p:nvSpPr>
        <p:spPr>
          <a:xfrm>
            <a:off x="789999" y="1845732"/>
            <a:ext cx="10672962" cy="4065969"/>
          </a:xfrm>
        </p:spPr>
        <p:txBody>
          <a:bodyPr>
            <a:noAutofit/>
          </a:bodyPr>
          <a:lstStyle/>
          <a:p>
            <a:pPr marL="514350" indent="-514350">
              <a:lnSpc>
                <a:spcPct val="120000"/>
              </a:lnSpc>
              <a:spcAft>
                <a:spcPts val="0"/>
              </a:spcAft>
              <a:buFont typeface="+mj-lt"/>
              <a:buAutoNum type="arabicPeriod"/>
            </a:pPr>
            <a:r>
              <a:rPr lang="en-US" sz="2200" dirty="0">
                <a:solidFill>
                  <a:schemeClr val="tx1"/>
                </a:solidFill>
                <a:latin typeface="Roboto" panose="02000000000000000000" pitchFamily="2" charset="0"/>
                <a:ea typeface="Roboto" panose="02000000000000000000" pitchFamily="2" charset="0"/>
                <a:cs typeface="Roboto" panose="02000000000000000000" pitchFamily="2" charset="0"/>
              </a:rPr>
              <a:t>An need in your community that your OHCE group should address – serves as sort of a mission. Remember, your group has to be enthusiastic about this.</a:t>
            </a:r>
          </a:p>
          <a:p>
            <a:pPr marL="514350" indent="-514350">
              <a:lnSpc>
                <a:spcPct val="120000"/>
              </a:lnSpc>
              <a:spcAft>
                <a:spcPts val="0"/>
              </a:spcAft>
              <a:buClr>
                <a:srgbClr val="92D050"/>
              </a:buClr>
              <a:buFont typeface="+mj-lt"/>
              <a:buAutoNum type="arabicPeriod"/>
            </a:pPr>
            <a:r>
              <a:rPr lang="en-US" sz="2200" dirty="0">
                <a:solidFill>
                  <a:schemeClr val="tx1"/>
                </a:solidFill>
                <a:latin typeface="Roboto" panose="02000000000000000000" pitchFamily="2" charset="0"/>
                <a:ea typeface="Roboto" panose="02000000000000000000" pitchFamily="2" charset="0"/>
                <a:cs typeface="Roboto" panose="02000000000000000000" pitchFamily="2" charset="0"/>
              </a:rPr>
              <a:t>Your target audience--other people you think would be enthusiastic about that mission. </a:t>
            </a:r>
          </a:p>
          <a:p>
            <a:pPr marL="514350" indent="-514350">
              <a:lnSpc>
                <a:spcPct val="120000"/>
              </a:lnSpc>
              <a:spcAft>
                <a:spcPts val="0"/>
              </a:spcAft>
              <a:buClr>
                <a:srgbClr val="92D050"/>
              </a:buClr>
              <a:buFont typeface="+mj-lt"/>
              <a:buAutoNum type="arabicPeriod"/>
            </a:pPr>
            <a:r>
              <a:rPr lang="en-US" sz="2200" dirty="0">
                <a:solidFill>
                  <a:schemeClr val="tx1"/>
                </a:solidFill>
                <a:latin typeface="Roboto" panose="02000000000000000000" pitchFamily="2" charset="0"/>
                <a:ea typeface="Roboto" panose="02000000000000000000" pitchFamily="2" charset="0"/>
                <a:cs typeface="Roboto" panose="02000000000000000000" pitchFamily="2" charset="0"/>
              </a:rPr>
              <a:t>Where you might find them? When you do,</a:t>
            </a:r>
          </a:p>
          <a:p>
            <a:pPr marL="806958" lvl="1" indent="-514350">
              <a:lnSpc>
                <a:spcPct val="120000"/>
              </a:lnSpc>
              <a:spcAft>
                <a:spcPts val="0"/>
              </a:spcAft>
              <a:buClr>
                <a:srgbClr val="92D050"/>
              </a:buClr>
              <a:buFont typeface="Wingdings" panose="05000000000000000000" pitchFamily="2" charset="2"/>
              <a:buChar char="§"/>
            </a:pPr>
            <a:r>
              <a:rPr lang="en-US" sz="2200" dirty="0">
                <a:solidFill>
                  <a:schemeClr val="tx1"/>
                </a:solidFill>
                <a:latin typeface="Roboto" panose="02000000000000000000" pitchFamily="2" charset="0"/>
                <a:ea typeface="Roboto" panose="02000000000000000000" pitchFamily="2" charset="0"/>
                <a:cs typeface="Roboto" panose="02000000000000000000" pitchFamily="2" charset="0"/>
              </a:rPr>
              <a:t>Go to them – get out in the community.(Community events, Chamber of Commerce, Civic Club presentations, volunteer as a group, etc.)</a:t>
            </a:r>
          </a:p>
          <a:p>
            <a:pPr marL="806958" lvl="1" indent="-514350">
              <a:lnSpc>
                <a:spcPct val="120000"/>
              </a:lnSpc>
              <a:spcAft>
                <a:spcPts val="0"/>
              </a:spcAft>
              <a:buClr>
                <a:srgbClr val="92D050"/>
              </a:buClr>
              <a:buFont typeface="Wingdings" panose="05000000000000000000" pitchFamily="2" charset="2"/>
              <a:buChar char="§"/>
            </a:pPr>
            <a:r>
              <a:rPr lang="en-US" sz="2200" dirty="0">
                <a:solidFill>
                  <a:schemeClr val="tx1"/>
                </a:solidFill>
                <a:latin typeface="Roboto" panose="02000000000000000000" pitchFamily="2" charset="0"/>
                <a:ea typeface="Roboto" panose="02000000000000000000" pitchFamily="2" charset="0"/>
                <a:cs typeface="Roboto" panose="02000000000000000000" pitchFamily="2" charset="0"/>
              </a:rPr>
              <a:t>Do your thing! And do it enthusiastically. Wear your matching t-shirts.</a:t>
            </a:r>
          </a:p>
          <a:p>
            <a:pPr marL="806958" lvl="1" indent="-514350">
              <a:lnSpc>
                <a:spcPct val="120000"/>
              </a:lnSpc>
              <a:spcAft>
                <a:spcPts val="0"/>
              </a:spcAft>
              <a:buClr>
                <a:srgbClr val="92D050"/>
              </a:buClr>
              <a:buFont typeface="Wingdings" panose="05000000000000000000" pitchFamily="2" charset="2"/>
              <a:buChar char="§"/>
            </a:pPr>
            <a:r>
              <a:rPr lang="en-US" sz="2200" dirty="0">
                <a:solidFill>
                  <a:schemeClr val="tx1"/>
                </a:solidFill>
                <a:latin typeface="Roboto" panose="02000000000000000000" pitchFamily="2" charset="0"/>
                <a:ea typeface="Roboto" panose="02000000000000000000" pitchFamily="2" charset="0"/>
                <a:cs typeface="Roboto" panose="02000000000000000000" pitchFamily="2" charset="0"/>
              </a:rPr>
              <a:t>Invite them to you – host unique events – have some fun!</a:t>
            </a:r>
          </a:p>
        </p:txBody>
      </p:sp>
    </p:spTree>
    <p:extLst>
      <p:ext uri="{BB962C8B-B14F-4D97-AF65-F5344CB8AC3E}">
        <p14:creationId xmlns:p14="http://schemas.microsoft.com/office/powerpoint/2010/main" val="32631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320D-E47F-42FA-A034-574C00CB5F34}"/>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 few more things:</a:t>
            </a:r>
          </a:p>
        </p:txBody>
      </p:sp>
      <p:sp>
        <p:nvSpPr>
          <p:cNvPr id="3" name="Content Placeholder 2">
            <a:extLst>
              <a:ext uri="{FF2B5EF4-FFF2-40B4-BE49-F238E27FC236}">
                <a16:creationId xmlns:a16="http://schemas.microsoft.com/office/drawing/2014/main" id="{38D6E228-EDDE-412C-80AA-5DA59D792442}"/>
              </a:ext>
            </a:extLst>
          </p:cNvPr>
          <p:cNvSpPr>
            <a:spLocks noGrp="1"/>
          </p:cNvSpPr>
          <p:nvPr>
            <p:ph idx="1"/>
          </p:nvPr>
        </p:nvSpPr>
        <p:spPr/>
        <p:txBody>
          <a:bodyPr/>
          <a:lstStyle/>
          <a:p>
            <a:pPr marL="457200" indent="-457200">
              <a:buFont typeface="+mj-lt"/>
              <a:buAutoNum type="arabicPeriod"/>
            </a:pPr>
            <a:r>
              <a:rPr lang="en-US" sz="3200" dirty="0">
                <a:latin typeface="Roboto" panose="02000000000000000000" pitchFamily="2" charset="0"/>
                <a:ea typeface="Roboto" panose="02000000000000000000" pitchFamily="2" charset="0"/>
                <a:cs typeface="Roboto" panose="02000000000000000000" pitchFamily="2" charset="0"/>
              </a:rPr>
              <a:t>Write down your message and be ready to share it.</a:t>
            </a:r>
          </a:p>
          <a:p>
            <a:pPr marL="457200" indent="-457200">
              <a:buFont typeface="+mj-lt"/>
              <a:buAutoNum type="arabicPeriod"/>
            </a:pPr>
            <a:r>
              <a:rPr lang="en-US" sz="3200" dirty="0">
                <a:latin typeface="Roboto" panose="02000000000000000000" pitchFamily="2" charset="0"/>
                <a:ea typeface="Roboto" panose="02000000000000000000" pitchFamily="2" charset="0"/>
                <a:cs typeface="Roboto" panose="02000000000000000000" pitchFamily="2" charset="0"/>
              </a:rPr>
              <a:t>Make a plan for how to treat a visitor to your meeting (gifts, special treatment, follow-up, etc.)</a:t>
            </a:r>
          </a:p>
          <a:p>
            <a:endParaRPr lang="en-US" dirty="0"/>
          </a:p>
        </p:txBody>
      </p:sp>
    </p:spTree>
    <p:extLst>
      <p:ext uri="{BB962C8B-B14F-4D97-AF65-F5344CB8AC3E}">
        <p14:creationId xmlns:p14="http://schemas.microsoft.com/office/powerpoint/2010/main" val="157439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1038-A03E-44F9-8913-F5A662B005B9}"/>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QUESTIONS?</a:t>
            </a:r>
          </a:p>
        </p:txBody>
      </p:sp>
      <p:sp>
        <p:nvSpPr>
          <p:cNvPr id="3" name="Content Placeholder 2">
            <a:extLst>
              <a:ext uri="{FF2B5EF4-FFF2-40B4-BE49-F238E27FC236}">
                <a16:creationId xmlns:a16="http://schemas.microsoft.com/office/drawing/2014/main" id="{1458902F-0CA4-4E69-89D9-410A408302CF}"/>
              </a:ext>
            </a:extLst>
          </p:cNvPr>
          <p:cNvSpPr>
            <a:spLocks noGrp="1"/>
          </p:cNvSpPr>
          <p:nvPr>
            <p:ph idx="1"/>
          </p:nvPr>
        </p:nvSpPr>
        <p:spPr/>
        <p:txBody>
          <a:bodyPr>
            <a:normAutofit lnSpcReduction="10000"/>
          </a:bodyPr>
          <a:lstStyle/>
          <a:p>
            <a:r>
              <a:rPr lang="en-US" sz="2400" dirty="0">
                <a:latin typeface="Roboto" panose="02000000000000000000" pitchFamily="2" charset="0"/>
                <a:ea typeface="Roboto" panose="02000000000000000000" pitchFamily="2" charset="0"/>
                <a:cs typeface="Roboto" panose="02000000000000000000" pitchFamily="2" charset="0"/>
              </a:rPr>
              <a:t>State Leader Lesson by:</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Dr. Suzette Barta, Coordinator for Community Engagement and Extension</a:t>
            </a:r>
          </a:p>
          <a:p>
            <a:pPr algn="r"/>
            <a:r>
              <a:rPr lang="en-US" sz="2400" dirty="0">
                <a:latin typeface="Roboto" panose="02000000000000000000" pitchFamily="2" charset="0"/>
                <a:ea typeface="Roboto" panose="02000000000000000000" pitchFamily="2" charset="0"/>
                <a:cs typeface="Roboto" panose="02000000000000000000" pitchFamily="2" charset="0"/>
              </a:rPr>
              <a:t>suzette.barta@okstate.edu</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Dr. Gina Peek, Associate Dean for Extension, Engagement, and Continuing Education</a:t>
            </a:r>
          </a:p>
          <a:p>
            <a:pPr algn="r"/>
            <a:r>
              <a:rPr lang="en-US" sz="2400" dirty="0">
                <a:latin typeface="Roboto" panose="02000000000000000000" pitchFamily="2" charset="0"/>
                <a:ea typeface="Roboto" panose="02000000000000000000" pitchFamily="2" charset="0"/>
                <a:cs typeface="Roboto" panose="02000000000000000000" pitchFamily="2" charset="0"/>
              </a:rPr>
              <a:t>gina.peek@okstate.edu</a:t>
            </a:r>
          </a:p>
        </p:txBody>
      </p:sp>
    </p:spTree>
    <p:extLst>
      <p:ext uri="{BB962C8B-B14F-4D97-AF65-F5344CB8AC3E}">
        <p14:creationId xmlns:p14="http://schemas.microsoft.com/office/powerpoint/2010/main" val="252258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E739-C504-4F7B-A5B0-F13F731A6D14}"/>
              </a:ext>
            </a:extLst>
          </p:cNvPr>
          <p:cNvSpPr>
            <a:spLocks noGrp="1"/>
          </p:cNvSpPr>
          <p:nvPr>
            <p:ph type="title"/>
          </p:nvPr>
        </p:nvSpPr>
        <p:spPr>
          <a:xfrm>
            <a:off x="1097280" y="988906"/>
            <a:ext cx="10058400" cy="748454"/>
          </a:xfrm>
        </p:spPr>
        <p:txBody>
          <a:bodyPr>
            <a:normAutofit fontScale="90000"/>
          </a:bodyPr>
          <a:lstStyle/>
          <a:p>
            <a:r>
              <a:rPr lang="en-US" sz="3600" dirty="0">
                <a:latin typeface="Roboto" panose="02000000000000000000" pitchFamily="2" charset="0"/>
                <a:ea typeface="Roboto" panose="02000000000000000000" pitchFamily="2" charset="0"/>
                <a:cs typeface="Roboto" panose="02000000000000000000" pitchFamily="2" charset="0"/>
              </a:rPr>
              <a:t>Enthusiasm is your soul in action. </a:t>
            </a:r>
            <a:r>
              <a:rPr lang="en-US" sz="2200" dirty="0">
                <a:latin typeface="Roboto" panose="02000000000000000000" pitchFamily="2" charset="0"/>
                <a:ea typeface="Roboto" panose="02000000000000000000" pitchFamily="2" charset="0"/>
                <a:cs typeface="Roboto" panose="02000000000000000000" pitchFamily="2" charset="0"/>
              </a:rPr>
              <a:t>–Earl </a:t>
            </a:r>
            <a:r>
              <a:rPr lang="en-US" sz="2200" dirty="0" err="1">
                <a:latin typeface="Roboto" panose="02000000000000000000" pitchFamily="2" charset="0"/>
                <a:ea typeface="Roboto" panose="02000000000000000000" pitchFamily="2" charset="0"/>
                <a:cs typeface="Roboto" panose="02000000000000000000" pitchFamily="2" charset="0"/>
              </a:rPr>
              <a:t>Prevette</a:t>
            </a:r>
            <a:r>
              <a:rPr lang="en-US" sz="2200" dirty="0">
                <a:latin typeface="Roboto" panose="02000000000000000000" pitchFamily="2" charset="0"/>
                <a:ea typeface="Roboto" panose="02000000000000000000" pitchFamily="2" charset="0"/>
                <a:cs typeface="Roboto" panose="02000000000000000000" pitchFamily="2" charset="0"/>
              </a:rPr>
              <a:t>, 1949</a:t>
            </a:r>
            <a:br>
              <a:rPr lang="en-US" sz="2200" dirty="0">
                <a:latin typeface="Roboto" panose="02000000000000000000" pitchFamily="2" charset="0"/>
                <a:ea typeface="Roboto" panose="02000000000000000000" pitchFamily="2" charset="0"/>
                <a:cs typeface="Roboto" panose="02000000000000000000" pitchFamily="2" charset="0"/>
              </a:rPr>
            </a:b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716A148B-8223-4E9D-BE29-0A994F0327FB}"/>
              </a:ext>
            </a:extLst>
          </p:cNvPr>
          <p:cNvSpPr txBox="1"/>
          <p:nvPr/>
        </p:nvSpPr>
        <p:spPr>
          <a:xfrm>
            <a:off x="1097280" y="1737360"/>
            <a:ext cx="3104707"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Notes bout enthusiasm…</a:t>
            </a:r>
          </a:p>
        </p:txBody>
      </p:sp>
      <p:sp>
        <p:nvSpPr>
          <p:cNvPr id="3" name="Content Placeholder 2">
            <a:extLst>
              <a:ext uri="{FF2B5EF4-FFF2-40B4-BE49-F238E27FC236}">
                <a16:creationId xmlns:a16="http://schemas.microsoft.com/office/drawing/2014/main" id="{AAB58939-EBA7-4AB8-817D-D6FF75DAD758}"/>
              </a:ext>
            </a:extLst>
          </p:cNvPr>
          <p:cNvSpPr>
            <a:spLocks noGrp="1"/>
          </p:cNvSpPr>
          <p:nvPr>
            <p:ph idx="1"/>
          </p:nvPr>
        </p:nvSpPr>
        <p:spPr>
          <a:xfrm>
            <a:off x="1097280" y="2307265"/>
            <a:ext cx="7068525" cy="3923413"/>
          </a:xfrm>
        </p:spPr>
        <p:txBody>
          <a:bodyPr>
            <a:normAutofit lnSpcReduction="10000"/>
          </a:bodyPr>
          <a:lstStyle/>
          <a:p>
            <a:pPr marL="514350" indent="-514350">
              <a:buFont typeface="+mj-lt"/>
              <a:buAutoNum type="arabicPeriod"/>
            </a:pPr>
            <a:r>
              <a:rPr lang="en-US" sz="2800" dirty="0">
                <a:latin typeface="Roboto" panose="02000000000000000000" pitchFamily="2" charset="0"/>
                <a:ea typeface="Roboto" panose="02000000000000000000" pitchFamily="2" charset="0"/>
                <a:cs typeface="Roboto" panose="02000000000000000000" pitchFamily="2" charset="0"/>
              </a:rPr>
              <a:t>Start with YOU. Be enthusiastic. Do things that make YOU enthusiastic. </a:t>
            </a:r>
          </a:p>
          <a:p>
            <a:pPr marL="514350" indent="-514350">
              <a:buFont typeface="+mj-lt"/>
              <a:buAutoNum type="arabicPeriod"/>
            </a:pPr>
            <a:r>
              <a:rPr lang="en-US" sz="2800" dirty="0">
                <a:latin typeface="Roboto" panose="02000000000000000000" pitchFamily="2" charset="0"/>
                <a:ea typeface="Roboto" panose="02000000000000000000" pitchFamily="2" charset="0"/>
                <a:cs typeface="Roboto" panose="02000000000000000000" pitchFamily="2" charset="0"/>
              </a:rPr>
              <a:t>It’s not about changing other people! It’s about tapping in to what already makes them feel this way.</a:t>
            </a:r>
          </a:p>
          <a:p>
            <a:pPr marL="514350" indent="-514350">
              <a:buFont typeface="+mj-lt"/>
              <a:buAutoNum type="arabicPeriod"/>
            </a:pPr>
            <a:r>
              <a:rPr lang="en-US" sz="2800" dirty="0">
                <a:latin typeface="Roboto" panose="02000000000000000000" pitchFamily="2" charset="0"/>
                <a:ea typeface="Roboto" panose="02000000000000000000" pitchFamily="2" charset="0"/>
                <a:cs typeface="Roboto" panose="02000000000000000000" pitchFamily="2" charset="0"/>
              </a:rPr>
              <a:t>As a group, do things that make you feel this way. People who get enthusiastic about the same things are going to find you. You’ll find each other and your groups will grow.</a:t>
            </a:r>
          </a:p>
          <a:p>
            <a:endParaRPr lang="en-US" dirty="0"/>
          </a:p>
        </p:txBody>
      </p:sp>
      <p:pic>
        <p:nvPicPr>
          <p:cNvPr id="4" name="Picture 3" descr="Woman who is enthusiastic.">
            <a:extLst>
              <a:ext uri="{FF2B5EF4-FFF2-40B4-BE49-F238E27FC236}">
                <a16:creationId xmlns:a16="http://schemas.microsoft.com/office/drawing/2014/main" id="{38DE6358-9EF6-45F7-A140-9AACB76CD475}"/>
              </a:ext>
            </a:extLst>
          </p:cNvPr>
          <p:cNvPicPr>
            <a:picLocks noChangeAspect="1"/>
          </p:cNvPicPr>
          <p:nvPr/>
        </p:nvPicPr>
        <p:blipFill>
          <a:blip r:embed="rId3"/>
          <a:stretch>
            <a:fillRect/>
          </a:stretch>
        </p:blipFill>
        <p:spPr>
          <a:xfrm>
            <a:off x="8346558" y="1938871"/>
            <a:ext cx="3362791" cy="4198667"/>
          </a:xfrm>
          <a:prstGeom prst="rect">
            <a:avLst/>
          </a:prstGeom>
        </p:spPr>
      </p:pic>
      <p:sp>
        <p:nvSpPr>
          <p:cNvPr id="5" name="Rectangle 4">
            <a:extLst>
              <a:ext uri="{FF2B5EF4-FFF2-40B4-BE49-F238E27FC236}">
                <a16:creationId xmlns:a16="http://schemas.microsoft.com/office/drawing/2014/main" id="{E83C7BF1-6C0B-4215-8982-3C43E5884AEA}"/>
              </a:ext>
            </a:extLst>
          </p:cNvPr>
          <p:cNvSpPr/>
          <p:nvPr/>
        </p:nvSpPr>
        <p:spPr>
          <a:xfrm>
            <a:off x="3406035" y="6461508"/>
            <a:ext cx="4504759" cy="307777"/>
          </a:xfrm>
          <a:prstGeom prst="rect">
            <a:avLst/>
          </a:prstGeom>
        </p:spPr>
        <p:txBody>
          <a:bodyPr wrap="none">
            <a:spAutoFit/>
          </a:bodyPr>
          <a:lstStyle/>
          <a:p>
            <a:r>
              <a:rPr lang="en-US" sz="1400" dirty="0">
                <a:solidFill>
                  <a:srgbClr val="111111"/>
                </a:solidFill>
                <a:latin typeface="Roboto" panose="02000000000000000000" pitchFamily="2" charset="0"/>
                <a:ea typeface="Roboto" panose="02000000000000000000" pitchFamily="2" charset="0"/>
                <a:cs typeface="Roboto" panose="02000000000000000000" pitchFamily="2" charset="0"/>
              </a:rPr>
              <a:t>Earl Prevette, </a:t>
            </a:r>
            <a:r>
              <a:rPr lang="en-US" sz="1400" i="1" dirty="0">
                <a:solidFill>
                  <a:srgbClr val="111111"/>
                </a:solidFill>
                <a:latin typeface="Roboto" panose="02000000000000000000" pitchFamily="2" charset="0"/>
                <a:ea typeface="Roboto" panose="02000000000000000000" pitchFamily="2" charset="0"/>
                <a:cs typeface="Roboto" panose="02000000000000000000" pitchFamily="2" charset="0"/>
              </a:rPr>
              <a:t>How to Turn Your Ability Into Cash</a:t>
            </a:r>
            <a:r>
              <a:rPr lang="en-US" sz="1400" dirty="0">
                <a:solidFill>
                  <a:srgbClr val="111111"/>
                </a:solidFill>
                <a:latin typeface="Roboto" panose="02000000000000000000" pitchFamily="2" charset="0"/>
                <a:ea typeface="Roboto" panose="02000000000000000000" pitchFamily="2" charset="0"/>
                <a:cs typeface="Roboto" panose="02000000000000000000" pitchFamily="2" charset="0"/>
              </a:rPr>
              <a:t>, 1949</a:t>
            </a:r>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2041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5DC42E-B63C-4B01-A639-9FC256B02837}"/>
              </a:ext>
            </a:extLst>
          </p:cNvPr>
          <p:cNvSpPr>
            <a:spLocks noGrp="1"/>
          </p:cNvSpPr>
          <p:nvPr>
            <p:ph type="title"/>
          </p:nvPr>
        </p:nvSpPr>
        <p:spPr>
          <a:xfrm>
            <a:off x="1097280" y="286603"/>
            <a:ext cx="10058400" cy="1450757"/>
          </a:xfrm>
        </p:spPr>
        <p:txBody>
          <a:bodyPr>
            <a:normAutofit/>
          </a:bodyPr>
          <a:lstStyle/>
          <a:p>
            <a:r>
              <a:rPr lang="en-US" sz="4000" dirty="0">
                <a:latin typeface="Roboto" panose="02000000000000000000" pitchFamily="2" charset="0"/>
                <a:ea typeface="Roboto" panose="02000000000000000000" pitchFamily="2" charset="0"/>
                <a:cs typeface="Roboto" panose="02000000000000000000" pitchFamily="2" charset="0"/>
              </a:rPr>
              <a:t>Here’s the shocking part: ALL behavior is motivated.</a:t>
            </a:r>
          </a:p>
        </p:txBody>
      </p:sp>
      <p:sp>
        <p:nvSpPr>
          <p:cNvPr id="15" name="TextBox 14">
            <a:extLst>
              <a:ext uri="{FF2B5EF4-FFF2-40B4-BE49-F238E27FC236}">
                <a16:creationId xmlns:a16="http://schemas.microsoft.com/office/drawing/2014/main" id="{CB50841C-3B80-41E9-8E85-80DA86701E7D}"/>
              </a:ext>
            </a:extLst>
          </p:cNvPr>
          <p:cNvSpPr txBox="1"/>
          <p:nvPr/>
        </p:nvSpPr>
        <p:spPr>
          <a:xfrm>
            <a:off x="704326" y="1862841"/>
            <a:ext cx="10783345" cy="400110"/>
          </a:xfrm>
          <a:prstGeom prst="rect">
            <a:avLst/>
          </a:prstGeom>
          <a:noFill/>
        </p:spPr>
        <p:txBody>
          <a:bodyPr wrap="square" rtlCol="0">
            <a:spAutoFit/>
          </a:bodyPr>
          <a:lstStyle/>
          <a:p>
            <a:pPr algn="ctr"/>
            <a:r>
              <a:rPr lang="en-US" sz="2000" dirty="0">
                <a:latin typeface="Roboto" panose="02000000000000000000" pitchFamily="2" charset="0"/>
                <a:ea typeface="Roboto" panose="02000000000000000000" pitchFamily="2" charset="0"/>
                <a:cs typeface="Roboto" panose="02000000000000000000" pitchFamily="2" charset="0"/>
              </a:rPr>
              <a:t>People are either motivated to serve OHCE…or not. And there’s a lot of competition. </a:t>
            </a:r>
          </a:p>
        </p:txBody>
      </p:sp>
      <p:sp>
        <p:nvSpPr>
          <p:cNvPr id="2" name="Rectangle 1">
            <a:extLst>
              <a:ext uri="{FF2B5EF4-FFF2-40B4-BE49-F238E27FC236}">
                <a16:creationId xmlns:a16="http://schemas.microsoft.com/office/drawing/2014/main" id="{A7D503B4-15DA-4C25-A5F2-30D3439177ED}"/>
              </a:ext>
            </a:extLst>
          </p:cNvPr>
          <p:cNvSpPr/>
          <p:nvPr/>
        </p:nvSpPr>
        <p:spPr>
          <a:xfrm>
            <a:off x="682514" y="2657966"/>
            <a:ext cx="3795823" cy="3331107"/>
          </a:xfrm>
          <a:prstGeom prst="rect">
            <a:avLst/>
          </a:prstGeom>
          <a:noFill/>
        </p:spPr>
        <p:txBody>
          <a:bodyPr wrap="none" lIns="91440" tIns="45720" rIns="91440" bIns="45720">
            <a:prstTxWarp prst="textButtonPour">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latin typeface="Roboto" panose="02000000000000000000" pitchFamily="2" charset="0"/>
                <a:ea typeface="Roboto" panose="02000000000000000000" pitchFamily="2" charset="0"/>
                <a:cs typeface="Roboto" panose="02000000000000000000" pitchFamily="2" charset="0"/>
              </a:rPr>
              <a:t>Everything</a:t>
            </a:r>
          </a:p>
          <a:p>
            <a:pPr algn="ctr"/>
            <a:r>
              <a:rPr lang="en-US" sz="5400" b="1" dirty="0">
                <a:ln/>
                <a:solidFill>
                  <a:schemeClr val="accent3"/>
                </a:solidFill>
              </a:rPr>
              <a:t> </a:t>
            </a:r>
            <a:r>
              <a:rPr lang="en-US" sz="5400" b="1" dirty="0">
                <a:ln/>
                <a:solidFill>
                  <a:schemeClr val="accent3"/>
                </a:solidFill>
                <a:latin typeface="Roboto" panose="02000000000000000000" pitchFamily="2" charset="0"/>
                <a:ea typeface="Roboto" panose="02000000000000000000" pitchFamily="2" charset="0"/>
                <a:cs typeface="Roboto" panose="02000000000000000000" pitchFamily="2" charset="0"/>
              </a:rPr>
              <a:t>Else!</a:t>
            </a:r>
            <a:endParaRPr lang="en-US" sz="5400" b="1" cap="none" spc="0" dirty="0">
              <a:ln/>
              <a:solidFill>
                <a:schemeClr val="accent3"/>
              </a:solidFill>
              <a:effectLst/>
              <a:latin typeface="Roboto" panose="02000000000000000000" pitchFamily="2" charset="0"/>
              <a:ea typeface="Roboto" panose="02000000000000000000" pitchFamily="2" charset="0"/>
              <a:cs typeface="Roboto" panose="02000000000000000000" pitchFamily="2" charset="0"/>
            </a:endParaRPr>
          </a:p>
        </p:txBody>
      </p:sp>
      <p:sp>
        <p:nvSpPr>
          <p:cNvPr id="7" name="Arrow: Right 6" descr="This arrow is pointing to the OHCE logo">
            <a:extLst>
              <a:ext uri="{FF2B5EF4-FFF2-40B4-BE49-F238E27FC236}">
                <a16:creationId xmlns:a16="http://schemas.microsoft.com/office/drawing/2014/main" id="{017511F9-E5B5-4A8F-AFC7-A90ADC87B12F}"/>
              </a:ext>
            </a:extLst>
          </p:cNvPr>
          <p:cNvSpPr/>
          <p:nvPr/>
        </p:nvSpPr>
        <p:spPr>
          <a:xfrm>
            <a:off x="4606834" y="3117220"/>
            <a:ext cx="2978331" cy="1027612"/>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HCE Logo in green and yellow.">
            <a:extLst>
              <a:ext uri="{FF2B5EF4-FFF2-40B4-BE49-F238E27FC236}">
                <a16:creationId xmlns:a16="http://schemas.microsoft.com/office/drawing/2014/main" id="{68F2CD5F-21FF-481F-9C63-FEFCBF791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534" y="2657966"/>
            <a:ext cx="2331699" cy="2316153"/>
          </a:xfrm>
          <a:prstGeom prst="rect">
            <a:avLst/>
          </a:prstGeom>
        </p:spPr>
      </p:pic>
    </p:spTree>
    <p:extLst>
      <p:ext uri="{BB962C8B-B14F-4D97-AF65-F5344CB8AC3E}">
        <p14:creationId xmlns:p14="http://schemas.microsoft.com/office/powerpoint/2010/main" val="21205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DBD732-646E-4363-AABD-4CC53569786A}"/>
              </a:ext>
            </a:extLst>
          </p:cNvPr>
          <p:cNvSpPr>
            <a:spLocks noGrp="1"/>
          </p:cNvSpPr>
          <p:nvPr>
            <p:ph type="title"/>
          </p:nvPr>
        </p:nvSpPr>
        <p:spPr>
          <a:xfrm>
            <a:off x="1203606" y="206639"/>
            <a:ext cx="10058400" cy="1450757"/>
          </a:xfrm>
        </p:spPr>
        <p:txBody>
          <a:bodyPr>
            <a:normAutofit/>
          </a:bodyPr>
          <a:lstStyle/>
          <a:p>
            <a:r>
              <a:rPr lang="en-US" sz="4400" dirty="0">
                <a:latin typeface="Roboto" panose="02000000000000000000" pitchFamily="2" charset="0"/>
                <a:ea typeface="Roboto" panose="02000000000000000000" pitchFamily="2" charset="0"/>
                <a:cs typeface="Roboto" panose="02000000000000000000" pitchFamily="2" charset="0"/>
              </a:rPr>
              <a:t>Are you usually motivated to open a gift?</a:t>
            </a:r>
          </a:p>
        </p:txBody>
      </p:sp>
      <p:pic>
        <p:nvPicPr>
          <p:cNvPr id="18" name="Picture 17" descr="Nicely wrapped gifts">
            <a:extLst>
              <a:ext uri="{FF2B5EF4-FFF2-40B4-BE49-F238E27FC236}">
                <a16:creationId xmlns:a16="http://schemas.microsoft.com/office/drawing/2014/main" id="{B90757F6-4B50-4A28-AAA6-2EF29B76A4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75296" y="2203343"/>
            <a:ext cx="6046229" cy="4032788"/>
          </a:xfrm>
          <a:prstGeom prst="rect">
            <a:avLst/>
          </a:prstGeom>
        </p:spPr>
      </p:pic>
      <p:sp>
        <p:nvSpPr>
          <p:cNvPr id="21" name="Rectangle 20">
            <a:extLst>
              <a:ext uri="{FF2B5EF4-FFF2-40B4-BE49-F238E27FC236}">
                <a16:creationId xmlns:a16="http://schemas.microsoft.com/office/drawing/2014/main" id="{947A74E5-E5B1-4CA8-9E73-A20B301CA17F}"/>
              </a:ext>
            </a:extLst>
          </p:cNvPr>
          <p:cNvSpPr/>
          <p:nvPr/>
        </p:nvSpPr>
        <p:spPr>
          <a:xfrm>
            <a:off x="7684965" y="3333307"/>
            <a:ext cx="3015119" cy="1107996"/>
          </a:xfrm>
          <a:prstGeom prst="rect">
            <a:avLst/>
          </a:prstGeom>
          <a:noFill/>
        </p:spPr>
        <p:txBody>
          <a:bodyPr wrap="square" lIns="91440" tIns="45720" rIns="91440" bIns="45720">
            <a:spAutoFit/>
          </a:bodyPr>
          <a:lstStyle/>
          <a:p>
            <a:r>
              <a:rPr lang="en-US" sz="6600" dirty="0">
                <a:ln w="0"/>
                <a:solidFill>
                  <a:srgbClr val="00B050"/>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Why?</a:t>
            </a:r>
          </a:p>
        </p:txBody>
      </p:sp>
    </p:spTree>
    <p:extLst>
      <p:ext uri="{BB962C8B-B14F-4D97-AF65-F5344CB8AC3E}">
        <p14:creationId xmlns:p14="http://schemas.microsoft.com/office/powerpoint/2010/main" val="134208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7522-6B45-4EEA-A30A-544E792F5B01}"/>
              </a:ext>
            </a:extLst>
          </p:cNvPr>
          <p:cNvSpPr>
            <a:spLocks noGrp="1"/>
          </p:cNvSpPr>
          <p:nvPr>
            <p:ph type="title"/>
          </p:nvPr>
        </p:nvSpPr>
        <p:spPr/>
        <p:txBody>
          <a:bodyPr>
            <a:normAutofit fontScale="90000"/>
          </a:bodyPr>
          <a:lstStyle/>
          <a:p>
            <a:r>
              <a:rPr lang="en-US" dirty="0">
                <a:latin typeface="Roboto" panose="02000000000000000000" pitchFamily="2" charset="0"/>
                <a:ea typeface="Roboto" panose="02000000000000000000" pitchFamily="2" charset="0"/>
                <a:cs typeface="Roboto" panose="02000000000000000000" pitchFamily="2" charset="0"/>
              </a:rPr>
              <a:t>Well…why do we do anything? </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What are the basic motivational needs?</a:t>
            </a:r>
          </a:p>
        </p:txBody>
      </p:sp>
      <p:sp>
        <p:nvSpPr>
          <p:cNvPr id="4" name="TextBox 3">
            <a:extLst>
              <a:ext uri="{FF2B5EF4-FFF2-40B4-BE49-F238E27FC236}">
                <a16:creationId xmlns:a16="http://schemas.microsoft.com/office/drawing/2014/main" id="{3582BD55-32F6-47AD-9FA3-AD6669693A47}"/>
              </a:ext>
            </a:extLst>
          </p:cNvPr>
          <p:cNvSpPr txBox="1"/>
          <p:nvPr/>
        </p:nvSpPr>
        <p:spPr>
          <a:xfrm>
            <a:off x="826150" y="1890163"/>
            <a:ext cx="10600660" cy="923330"/>
          </a:xfrm>
          <a:prstGeom prst="rect">
            <a:avLst/>
          </a:prstGeom>
          <a:noFill/>
          <a:ln>
            <a:solidFill>
              <a:srgbClr val="00B050"/>
            </a:solidFill>
          </a:ln>
        </p:spPr>
        <p:txBody>
          <a:bodyPr wrap="square" rtlCol="0">
            <a:spAutoFit/>
          </a:bodyPr>
          <a:lstStyle/>
          <a:p>
            <a:r>
              <a:rPr lang="en-US" i="1" dirty="0">
                <a:latin typeface="Roboto" panose="02000000000000000000" pitchFamily="2" charset="0"/>
                <a:ea typeface="Roboto" panose="02000000000000000000" pitchFamily="2" charset="0"/>
                <a:cs typeface="Roboto" panose="02000000000000000000" pitchFamily="2" charset="0"/>
              </a:rPr>
              <a:t>As you read through the motivational needs on this and the next 2 slides, stop and ask your audience about how your OHCE group is able (or unable) to meet the need. Use the handout and fill in the column for Long-Term Volunteers.</a:t>
            </a:r>
          </a:p>
        </p:txBody>
      </p:sp>
      <p:sp>
        <p:nvSpPr>
          <p:cNvPr id="3" name="Content Placeholder 2">
            <a:extLst>
              <a:ext uri="{FF2B5EF4-FFF2-40B4-BE49-F238E27FC236}">
                <a16:creationId xmlns:a16="http://schemas.microsoft.com/office/drawing/2014/main" id="{19A63B0B-3114-4279-9F35-DBAF3DE04D7C}"/>
              </a:ext>
            </a:extLst>
          </p:cNvPr>
          <p:cNvSpPr>
            <a:spLocks noGrp="1"/>
          </p:cNvSpPr>
          <p:nvPr>
            <p:ph idx="1"/>
          </p:nvPr>
        </p:nvSpPr>
        <p:spPr>
          <a:xfrm>
            <a:off x="1033054" y="2966296"/>
            <a:ext cx="10186852" cy="3349443"/>
          </a:xfrm>
        </p:spPr>
        <p:txBody>
          <a:bodyPr>
            <a:noAutofit/>
          </a:bodyPr>
          <a:lstStyle/>
          <a:p>
            <a:pPr marL="457200" indent="-457200">
              <a:lnSpc>
                <a:spcPct val="110000"/>
              </a:lnSpc>
              <a:spcBef>
                <a:spcPts val="0"/>
              </a:spcBef>
              <a:spcAft>
                <a:spcPts val="0"/>
              </a:spcAft>
              <a:buFont typeface="+mj-lt"/>
              <a:buAutoNum type="arabicPeriod"/>
            </a:pPr>
            <a:r>
              <a:rPr lang="en-US" sz="2800" dirty="0">
                <a:latin typeface="Roboto" panose="02000000000000000000" pitchFamily="2" charset="0"/>
                <a:ea typeface="Roboto" panose="02000000000000000000" pitchFamily="2" charset="0"/>
                <a:cs typeface="Roboto" panose="02000000000000000000" pitchFamily="2" charset="0"/>
              </a:rPr>
              <a:t>The Need for Recognition</a:t>
            </a:r>
          </a:p>
          <a:p>
            <a:pPr marL="749808" lvl="1" indent="-457200">
              <a:lnSpc>
                <a:spcPct val="110000"/>
              </a:lnSpc>
              <a:spcBef>
                <a:spcPts val="0"/>
              </a:spcBef>
              <a:spcAft>
                <a:spcPts val="0"/>
              </a:spcAft>
            </a:pPr>
            <a:r>
              <a:rPr lang="en-US" sz="2400" dirty="0">
                <a:latin typeface="Roboto" panose="02000000000000000000" pitchFamily="2" charset="0"/>
                <a:ea typeface="Roboto" panose="02000000000000000000" pitchFamily="2" charset="0"/>
                <a:cs typeface="Roboto" panose="02000000000000000000" pitchFamily="2" charset="0"/>
              </a:rPr>
              <a:t>People seek appreciation for their work</a:t>
            </a:r>
          </a:p>
          <a:p>
            <a:pPr marL="749808" lvl="1" indent="-457200">
              <a:lnSpc>
                <a:spcPct val="110000"/>
              </a:lnSpc>
              <a:spcBef>
                <a:spcPts val="0"/>
              </a:spcBef>
              <a:spcAft>
                <a:spcPts val="0"/>
              </a:spcAft>
            </a:pPr>
            <a:r>
              <a:rPr lang="en-US" sz="2400" dirty="0">
                <a:latin typeface="Roboto" panose="02000000000000000000" pitchFamily="2" charset="0"/>
                <a:ea typeface="Roboto" panose="02000000000000000000" pitchFamily="2" charset="0"/>
                <a:cs typeface="Roboto" panose="02000000000000000000" pitchFamily="2" charset="0"/>
              </a:rPr>
              <a:t>People seek approval for qualities they exhibit</a:t>
            </a:r>
          </a:p>
          <a:p>
            <a:pPr marL="457200" indent="-457200">
              <a:lnSpc>
                <a:spcPct val="110000"/>
              </a:lnSpc>
              <a:spcBef>
                <a:spcPts val="0"/>
              </a:spcBef>
              <a:spcAft>
                <a:spcPts val="0"/>
              </a:spcAft>
              <a:buFont typeface="+mj-lt"/>
              <a:buAutoNum type="arabicPeriod"/>
            </a:pPr>
            <a:r>
              <a:rPr lang="en-US" sz="2800" dirty="0">
                <a:latin typeface="Roboto" panose="02000000000000000000" pitchFamily="2" charset="0"/>
                <a:ea typeface="Roboto" panose="02000000000000000000" pitchFamily="2" charset="0"/>
                <a:cs typeface="Roboto" panose="02000000000000000000" pitchFamily="2" charset="0"/>
              </a:rPr>
              <a:t>The Need for Achievement – People need to feel they’ve accomplished something</a:t>
            </a:r>
          </a:p>
          <a:p>
            <a:pPr marL="457200" indent="-457200">
              <a:lnSpc>
                <a:spcPct val="110000"/>
              </a:lnSpc>
              <a:spcBef>
                <a:spcPts val="0"/>
              </a:spcBef>
              <a:spcAft>
                <a:spcPts val="0"/>
              </a:spcAft>
              <a:buFont typeface="+mj-lt"/>
              <a:buAutoNum type="arabicPeriod"/>
            </a:pPr>
            <a:r>
              <a:rPr lang="en-US" sz="2800" dirty="0">
                <a:latin typeface="Roboto" panose="02000000000000000000" pitchFamily="2" charset="0"/>
                <a:ea typeface="Roboto" panose="02000000000000000000" pitchFamily="2" charset="0"/>
                <a:cs typeface="Roboto" panose="02000000000000000000" pitchFamily="2" charset="0"/>
              </a:rPr>
              <a:t>The Need for Control – People need to feel that they are independent, in charge of their lives.</a:t>
            </a:r>
          </a:p>
        </p:txBody>
      </p:sp>
    </p:spTree>
    <p:extLst>
      <p:ext uri="{BB962C8B-B14F-4D97-AF65-F5344CB8AC3E}">
        <p14:creationId xmlns:p14="http://schemas.microsoft.com/office/powerpoint/2010/main" val="25784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7522-6B45-4EEA-A30A-544E792F5B01}"/>
              </a:ext>
            </a:extLst>
          </p:cNvPr>
          <p:cNvSpPr>
            <a:spLocks noGrp="1"/>
          </p:cNvSpPr>
          <p:nvPr>
            <p:ph type="title"/>
          </p:nvPr>
        </p:nvSpPr>
        <p:spPr/>
        <p:txBody>
          <a:bodyPr>
            <a:normAutofit/>
          </a:bodyPr>
          <a:lstStyle/>
          <a:p>
            <a:r>
              <a:rPr lang="en-US" sz="4000" dirty="0">
                <a:latin typeface="Roboto" panose="02000000000000000000" pitchFamily="2" charset="0"/>
                <a:ea typeface="Roboto" panose="02000000000000000000" pitchFamily="2" charset="0"/>
                <a:cs typeface="Roboto" panose="02000000000000000000" pitchFamily="2" charset="0"/>
              </a:rPr>
              <a:t>Basic Motivational Needs </a:t>
            </a:r>
            <a:br>
              <a:rPr lang="en-US" sz="4000" dirty="0">
                <a:latin typeface="Roboto" panose="02000000000000000000" pitchFamily="2" charset="0"/>
                <a:ea typeface="Roboto" panose="02000000000000000000" pitchFamily="2" charset="0"/>
                <a:cs typeface="Roboto" panose="02000000000000000000" pitchFamily="2" charset="0"/>
              </a:rPr>
            </a:br>
            <a:r>
              <a:rPr lang="en-US" sz="4000" dirty="0">
                <a:latin typeface="Roboto" panose="02000000000000000000" pitchFamily="2" charset="0"/>
                <a:ea typeface="Roboto" panose="02000000000000000000" pitchFamily="2" charset="0"/>
                <a:cs typeface="Roboto" panose="02000000000000000000" pitchFamily="2" charset="0"/>
              </a:rPr>
              <a:t>Continued…1</a:t>
            </a:r>
          </a:p>
        </p:txBody>
      </p:sp>
      <p:sp>
        <p:nvSpPr>
          <p:cNvPr id="3" name="Content Placeholder 2">
            <a:extLst>
              <a:ext uri="{FF2B5EF4-FFF2-40B4-BE49-F238E27FC236}">
                <a16:creationId xmlns:a16="http://schemas.microsoft.com/office/drawing/2014/main" id="{19A63B0B-3114-4279-9F35-DBAF3DE04D7C}"/>
              </a:ext>
            </a:extLst>
          </p:cNvPr>
          <p:cNvSpPr>
            <a:spLocks noGrp="1"/>
          </p:cNvSpPr>
          <p:nvPr>
            <p:ph idx="1"/>
          </p:nvPr>
        </p:nvSpPr>
        <p:spPr>
          <a:xfrm>
            <a:off x="1097280" y="1845733"/>
            <a:ext cx="10058400" cy="4328643"/>
          </a:xfrm>
        </p:spPr>
        <p:txBody>
          <a:bodyPr>
            <a:noAutofit/>
          </a:bodyPr>
          <a:lstStyle/>
          <a:p>
            <a:pPr marL="457200" indent="-457200">
              <a:buFont typeface="+mj-lt"/>
              <a:buAutoNum type="arabicPeriod" startAt="4"/>
            </a:pPr>
            <a:r>
              <a:rPr lang="en-US" sz="2800" dirty="0">
                <a:latin typeface="Roboto" panose="02000000000000000000" pitchFamily="2" charset="0"/>
                <a:ea typeface="Roboto" panose="02000000000000000000" pitchFamily="2" charset="0"/>
                <a:cs typeface="Roboto" panose="02000000000000000000" pitchFamily="2" charset="0"/>
              </a:rPr>
              <a:t>The Need for Affiliation</a:t>
            </a:r>
          </a:p>
          <a:p>
            <a:pPr marL="749808" lvl="1" indent="-457200"/>
            <a:r>
              <a:rPr lang="en-US" sz="2400" dirty="0">
                <a:latin typeface="Roboto" panose="02000000000000000000" pitchFamily="2" charset="0"/>
                <a:ea typeface="Roboto" panose="02000000000000000000" pitchFamily="2" charset="0"/>
                <a:cs typeface="Roboto" panose="02000000000000000000" pitchFamily="2" charset="0"/>
              </a:rPr>
              <a:t>The need to be connected to other people</a:t>
            </a:r>
          </a:p>
          <a:p>
            <a:pPr marL="749808" lvl="1" indent="-457200"/>
            <a:r>
              <a:rPr lang="en-US" sz="2400" dirty="0">
                <a:latin typeface="Roboto" panose="02000000000000000000" pitchFamily="2" charset="0"/>
                <a:ea typeface="Roboto" panose="02000000000000000000" pitchFamily="2" charset="0"/>
                <a:cs typeface="Roboto" panose="02000000000000000000" pitchFamily="2" charset="0"/>
              </a:rPr>
              <a:t>Friendship</a:t>
            </a:r>
          </a:p>
          <a:p>
            <a:pPr marL="457200" indent="-457200">
              <a:buFont typeface="+mj-lt"/>
              <a:buAutoNum type="arabicPeriod" startAt="4"/>
            </a:pPr>
            <a:r>
              <a:rPr lang="en-US" sz="2800" dirty="0">
                <a:latin typeface="Roboto" panose="02000000000000000000" pitchFamily="2" charset="0"/>
                <a:ea typeface="Roboto" panose="02000000000000000000" pitchFamily="2" charset="0"/>
                <a:cs typeface="Roboto" panose="02000000000000000000" pitchFamily="2" charset="0"/>
              </a:rPr>
              <a:t>The Need for Power </a:t>
            </a:r>
          </a:p>
          <a:p>
            <a:pPr marL="749808" lvl="1" indent="-457200"/>
            <a:r>
              <a:rPr lang="en-US" sz="2400" dirty="0">
                <a:latin typeface="Roboto" panose="02000000000000000000" pitchFamily="2" charset="0"/>
                <a:ea typeface="Roboto" panose="02000000000000000000" pitchFamily="2" charset="0"/>
                <a:cs typeface="Roboto" panose="02000000000000000000" pitchFamily="2" charset="0"/>
              </a:rPr>
              <a:t>The need to be able to influence the actions of others</a:t>
            </a:r>
          </a:p>
          <a:p>
            <a:pPr marL="749808" lvl="1" indent="-457200"/>
            <a:r>
              <a:rPr lang="en-US" sz="2400" dirty="0">
                <a:latin typeface="Roboto" panose="02000000000000000000" pitchFamily="2" charset="0"/>
                <a:ea typeface="Roboto" panose="02000000000000000000" pitchFamily="2" charset="0"/>
                <a:cs typeface="Roboto" panose="02000000000000000000" pitchFamily="2" charset="0"/>
              </a:rPr>
              <a:t>Achieved by taking on positions of leadership</a:t>
            </a:r>
          </a:p>
          <a:p>
            <a:pPr marL="457200" indent="-457200">
              <a:buFont typeface="+mj-lt"/>
              <a:buAutoNum type="arabicPeriod" startAt="4"/>
            </a:pPr>
            <a:r>
              <a:rPr lang="en-US" sz="2800" dirty="0">
                <a:latin typeface="Roboto" panose="02000000000000000000" pitchFamily="2" charset="0"/>
                <a:ea typeface="Roboto" panose="02000000000000000000" pitchFamily="2" charset="0"/>
                <a:cs typeface="Roboto" panose="02000000000000000000" pitchFamily="2" charset="0"/>
              </a:rPr>
              <a:t>The Need for Fun</a:t>
            </a:r>
          </a:p>
          <a:p>
            <a:pPr marL="749808" lvl="1" indent="-457200"/>
            <a:r>
              <a:rPr lang="en-US" sz="2400" dirty="0">
                <a:latin typeface="Roboto" panose="02000000000000000000" pitchFamily="2" charset="0"/>
                <a:ea typeface="Roboto" panose="02000000000000000000" pitchFamily="2" charset="0"/>
                <a:cs typeface="Roboto" panose="02000000000000000000" pitchFamily="2" charset="0"/>
              </a:rPr>
              <a:t>Seems frivolous, but it is not</a:t>
            </a:r>
          </a:p>
          <a:p>
            <a:pPr marL="749808" lvl="1" indent="-457200"/>
            <a:r>
              <a:rPr lang="en-US" sz="2400" dirty="0">
                <a:latin typeface="Roboto" panose="02000000000000000000" pitchFamily="2" charset="0"/>
                <a:ea typeface="Roboto" panose="02000000000000000000" pitchFamily="2" charset="0"/>
                <a:cs typeface="Roboto" panose="02000000000000000000" pitchFamily="2" charset="0"/>
              </a:rPr>
              <a:t>Can be very powerful, often outweighing all other needs</a:t>
            </a:r>
          </a:p>
        </p:txBody>
      </p:sp>
      <p:sp>
        <p:nvSpPr>
          <p:cNvPr id="4" name="TextBox 3">
            <a:extLst>
              <a:ext uri="{FF2B5EF4-FFF2-40B4-BE49-F238E27FC236}">
                <a16:creationId xmlns:a16="http://schemas.microsoft.com/office/drawing/2014/main" id="{0BED92F9-B2FB-4860-B899-E06F82914F52}"/>
              </a:ext>
            </a:extLst>
          </p:cNvPr>
          <p:cNvSpPr txBox="1"/>
          <p:nvPr/>
        </p:nvSpPr>
        <p:spPr>
          <a:xfrm>
            <a:off x="838200" y="6311900"/>
            <a:ext cx="10970622"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Steve McCurley and Rick Lynch, Essential Volunteer Management, </a:t>
            </a:r>
            <a:r>
              <a:rPr lang="en-US" dirty="0" err="1">
                <a:latin typeface="Roboto" panose="02000000000000000000" pitchFamily="2" charset="0"/>
                <a:ea typeface="Roboto" panose="02000000000000000000" pitchFamily="2" charset="0"/>
                <a:cs typeface="Roboto" panose="02000000000000000000" pitchFamily="2" charset="0"/>
              </a:rPr>
              <a:t>VMSystems</a:t>
            </a:r>
            <a:r>
              <a:rPr lang="en-US" dirty="0">
                <a:latin typeface="Roboto" panose="02000000000000000000" pitchFamily="2" charset="0"/>
                <a:ea typeface="Roboto" panose="02000000000000000000" pitchFamily="2" charset="0"/>
                <a:cs typeface="Roboto" panose="02000000000000000000" pitchFamily="2" charset="0"/>
              </a:rPr>
              <a:t>, Washington D.C., 1989</a:t>
            </a:r>
          </a:p>
        </p:txBody>
      </p:sp>
    </p:spTree>
    <p:extLst>
      <p:ext uri="{BB962C8B-B14F-4D97-AF65-F5344CB8AC3E}">
        <p14:creationId xmlns:p14="http://schemas.microsoft.com/office/powerpoint/2010/main" val="264675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7522-6B45-4EEA-A30A-544E792F5B01}"/>
              </a:ext>
            </a:extLst>
          </p:cNvPr>
          <p:cNvSpPr>
            <a:spLocks noGrp="1"/>
          </p:cNvSpPr>
          <p:nvPr>
            <p:ph type="title"/>
          </p:nvPr>
        </p:nvSpPr>
        <p:spPr/>
        <p:txBody>
          <a:bodyPr>
            <a:normAutofit/>
          </a:bodyPr>
          <a:lstStyle/>
          <a:p>
            <a:r>
              <a:rPr lang="en-US" sz="4000" dirty="0">
                <a:latin typeface="Roboto" panose="02000000000000000000" pitchFamily="2" charset="0"/>
                <a:ea typeface="Roboto" panose="02000000000000000000" pitchFamily="2" charset="0"/>
                <a:cs typeface="Roboto" panose="02000000000000000000" pitchFamily="2" charset="0"/>
              </a:rPr>
              <a:t>Basic Motivational Needs </a:t>
            </a:r>
            <a:br>
              <a:rPr lang="en-US" sz="4000" dirty="0">
                <a:latin typeface="Roboto" panose="02000000000000000000" pitchFamily="2" charset="0"/>
                <a:ea typeface="Roboto" panose="02000000000000000000" pitchFamily="2" charset="0"/>
                <a:cs typeface="Roboto" panose="02000000000000000000" pitchFamily="2" charset="0"/>
              </a:rPr>
            </a:br>
            <a:r>
              <a:rPr lang="en-US" sz="4000" dirty="0">
                <a:latin typeface="Roboto" panose="02000000000000000000" pitchFamily="2" charset="0"/>
                <a:ea typeface="Roboto" panose="02000000000000000000" pitchFamily="2" charset="0"/>
                <a:cs typeface="Roboto" panose="02000000000000000000" pitchFamily="2" charset="0"/>
              </a:rPr>
              <a:t>Continued… 2</a:t>
            </a:r>
          </a:p>
        </p:txBody>
      </p:sp>
      <p:sp>
        <p:nvSpPr>
          <p:cNvPr id="3" name="Content Placeholder 2">
            <a:extLst>
              <a:ext uri="{FF2B5EF4-FFF2-40B4-BE49-F238E27FC236}">
                <a16:creationId xmlns:a16="http://schemas.microsoft.com/office/drawing/2014/main" id="{19A63B0B-3114-4279-9F35-DBAF3DE04D7C}"/>
              </a:ext>
            </a:extLst>
          </p:cNvPr>
          <p:cNvSpPr>
            <a:spLocks noGrp="1"/>
          </p:cNvSpPr>
          <p:nvPr>
            <p:ph idx="1"/>
          </p:nvPr>
        </p:nvSpPr>
        <p:spPr>
          <a:xfrm>
            <a:off x="1097280" y="1845733"/>
            <a:ext cx="10058400" cy="4328643"/>
          </a:xfrm>
        </p:spPr>
        <p:txBody>
          <a:bodyPr>
            <a:normAutofit/>
          </a:bodyPr>
          <a:lstStyle/>
          <a:p>
            <a:pPr marL="457200" indent="-457200">
              <a:lnSpc>
                <a:spcPct val="110000"/>
              </a:lnSpc>
              <a:buFont typeface="+mj-lt"/>
              <a:buAutoNum type="arabicPeriod" startAt="7"/>
            </a:pPr>
            <a:r>
              <a:rPr lang="en-US" sz="2800" dirty="0">
                <a:latin typeface="Roboto" panose="02000000000000000000" pitchFamily="2" charset="0"/>
                <a:ea typeface="Roboto" panose="02000000000000000000" pitchFamily="2" charset="0"/>
                <a:cs typeface="Roboto" panose="02000000000000000000" pitchFamily="2" charset="0"/>
              </a:rPr>
              <a:t>The Need for Variety</a:t>
            </a:r>
          </a:p>
          <a:p>
            <a:pPr marL="749808" lvl="1" indent="-457200">
              <a:lnSpc>
                <a:spcPct val="110000"/>
              </a:lnSpc>
            </a:pPr>
            <a:r>
              <a:rPr lang="en-US" sz="2400" dirty="0">
                <a:latin typeface="Roboto" panose="02000000000000000000" pitchFamily="2" charset="0"/>
                <a:ea typeface="Roboto" panose="02000000000000000000" pitchFamily="2" charset="0"/>
                <a:cs typeface="Roboto" panose="02000000000000000000" pitchFamily="2" charset="0"/>
              </a:rPr>
              <a:t>Human beings get bored when they do the same thing over and over.</a:t>
            </a:r>
          </a:p>
          <a:p>
            <a:pPr marL="749808" lvl="1" indent="-457200">
              <a:lnSpc>
                <a:spcPct val="110000"/>
              </a:lnSpc>
            </a:pPr>
            <a:r>
              <a:rPr lang="en-US" sz="2400" dirty="0">
                <a:latin typeface="Roboto" panose="02000000000000000000" pitchFamily="2" charset="0"/>
                <a:ea typeface="Roboto" panose="02000000000000000000" pitchFamily="2" charset="0"/>
                <a:cs typeface="Roboto" panose="02000000000000000000" pitchFamily="2" charset="0"/>
              </a:rPr>
              <a:t>People need fresh challenges in life.</a:t>
            </a:r>
          </a:p>
          <a:p>
            <a:pPr marL="457200" indent="-457200">
              <a:lnSpc>
                <a:spcPct val="110000"/>
              </a:lnSpc>
              <a:buFont typeface="+mj-lt"/>
              <a:buAutoNum type="arabicPeriod" startAt="7"/>
            </a:pPr>
            <a:r>
              <a:rPr lang="en-US" sz="2800" dirty="0">
                <a:latin typeface="Roboto" panose="02000000000000000000" pitchFamily="2" charset="0"/>
                <a:ea typeface="Roboto" panose="02000000000000000000" pitchFamily="2" charset="0"/>
                <a:cs typeface="Roboto" panose="02000000000000000000" pitchFamily="2" charset="0"/>
              </a:rPr>
              <a:t>The Need for Growth – People need to feel they are increasing skills, knowledge, or status in life.</a:t>
            </a:r>
          </a:p>
          <a:p>
            <a:pPr marL="457200" indent="-457200">
              <a:lnSpc>
                <a:spcPct val="110000"/>
              </a:lnSpc>
              <a:buFont typeface="+mj-lt"/>
              <a:buAutoNum type="arabicPeriod" startAt="7"/>
            </a:pPr>
            <a:r>
              <a:rPr lang="en-US" sz="2800" dirty="0">
                <a:latin typeface="Roboto" panose="02000000000000000000" pitchFamily="2" charset="0"/>
                <a:ea typeface="Roboto" panose="02000000000000000000" pitchFamily="2" charset="0"/>
                <a:cs typeface="Roboto" panose="02000000000000000000" pitchFamily="2" charset="0"/>
              </a:rPr>
              <a:t>The Need for Uniqueness – A need to feel special.</a:t>
            </a:r>
          </a:p>
          <a:p>
            <a:pPr marL="0" indent="0">
              <a:lnSpc>
                <a:spcPct val="110000"/>
              </a:lnSpc>
              <a:buNone/>
            </a:pP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0BED92F9-B2FB-4860-B899-E06F82914F52}"/>
              </a:ext>
            </a:extLst>
          </p:cNvPr>
          <p:cNvSpPr txBox="1"/>
          <p:nvPr/>
        </p:nvSpPr>
        <p:spPr>
          <a:xfrm>
            <a:off x="838200" y="6311900"/>
            <a:ext cx="10970622"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Steve McCurley and Rick Lynch, Essential Volunteer Management, </a:t>
            </a:r>
            <a:r>
              <a:rPr lang="en-US" dirty="0" err="1">
                <a:latin typeface="Roboto" panose="02000000000000000000" pitchFamily="2" charset="0"/>
                <a:ea typeface="Roboto" panose="02000000000000000000" pitchFamily="2" charset="0"/>
                <a:cs typeface="Roboto" panose="02000000000000000000" pitchFamily="2" charset="0"/>
              </a:rPr>
              <a:t>VMSystems</a:t>
            </a:r>
            <a:r>
              <a:rPr lang="en-US" dirty="0">
                <a:latin typeface="Roboto" panose="02000000000000000000" pitchFamily="2" charset="0"/>
                <a:ea typeface="Roboto" panose="02000000000000000000" pitchFamily="2" charset="0"/>
                <a:cs typeface="Roboto" panose="02000000000000000000" pitchFamily="2" charset="0"/>
              </a:rPr>
              <a:t>, Washington D.C., 1989</a:t>
            </a:r>
          </a:p>
        </p:txBody>
      </p:sp>
    </p:spTree>
    <p:extLst>
      <p:ext uri="{BB962C8B-B14F-4D97-AF65-F5344CB8AC3E}">
        <p14:creationId xmlns:p14="http://schemas.microsoft.com/office/powerpoint/2010/main" val="44020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4931-E226-4991-91A8-D101630B8503}"/>
              </a:ext>
            </a:extLst>
          </p:cNvPr>
          <p:cNvSpPr>
            <a:spLocks noGrp="1"/>
          </p:cNvSpPr>
          <p:nvPr>
            <p:ph type="title"/>
          </p:nvPr>
        </p:nvSpPr>
        <p:spPr>
          <a:xfrm>
            <a:off x="1096963" y="148380"/>
            <a:ext cx="10492208" cy="1450757"/>
          </a:xfrm>
        </p:spPr>
        <p:txBody>
          <a:bodyPr>
            <a:normAutofit/>
          </a:bodyPr>
          <a:lstStyle/>
          <a:p>
            <a:r>
              <a:rPr lang="en-US" sz="4400" dirty="0">
                <a:latin typeface="Roboto" panose="02000000000000000000" pitchFamily="2" charset="0"/>
                <a:ea typeface="Roboto" panose="02000000000000000000" pitchFamily="2" charset="0"/>
                <a:cs typeface="Roboto" panose="02000000000000000000" pitchFamily="2" charset="0"/>
              </a:rPr>
              <a:t>Fundamental Shift in Motivations?</a:t>
            </a:r>
          </a:p>
        </p:txBody>
      </p:sp>
      <p:sp>
        <p:nvSpPr>
          <p:cNvPr id="4" name="Content Placeholder 3">
            <a:extLst>
              <a:ext uri="{FF2B5EF4-FFF2-40B4-BE49-F238E27FC236}">
                <a16:creationId xmlns:a16="http://schemas.microsoft.com/office/drawing/2014/main" id="{776A8BE6-ECA3-4F5D-B102-DB660554E3F6}"/>
              </a:ext>
            </a:extLst>
          </p:cNvPr>
          <p:cNvSpPr txBox="1">
            <a:spLocks noGrp="1"/>
          </p:cNvSpPr>
          <p:nvPr>
            <p:ph idx="1"/>
          </p:nvPr>
        </p:nvSpPr>
        <p:spPr>
          <a:xfrm>
            <a:off x="1096963" y="1846263"/>
            <a:ext cx="10058400" cy="418986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Yes. In recent years, there has been a significant shift in the motivations of potential volunteers. </a:t>
            </a:r>
          </a:p>
          <a:p>
            <a:pPr marL="342900" indent="-3429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Today’s new volunteers are probably “Short-Term Volunteers.”</a:t>
            </a:r>
          </a:p>
          <a:p>
            <a:pPr marL="342900" indent="-3429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This may be very different from when you joined OHCE, meaning the set of motivations might be different with today’s new volunteer.</a:t>
            </a:r>
          </a:p>
          <a:p>
            <a:pPr marL="285750" indent="-285750">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2357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AD13-B73D-47D7-A12B-B03D60174BEB}"/>
              </a:ext>
            </a:extLst>
          </p:cNvPr>
          <p:cNvSpPr>
            <a:spLocks noGrp="1"/>
          </p:cNvSpPr>
          <p:nvPr>
            <p:ph type="title"/>
          </p:nvPr>
        </p:nvSpPr>
        <p:spPr/>
        <p:txBody>
          <a:bodyPr>
            <a:normAutofit/>
          </a:bodyPr>
          <a:lstStyle/>
          <a:p>
            <a:r>
              <a:rPr lang="en-US" sz="4400" dirty="0">
                <a:latin typeface="Roboto" panose="02000000000000000000" pitchFamily="2" charset="0"/>
                <a:ea typeface="Roboto" panose="02000000000000000000" pitchFamily="2" charset="0"/>
                <a:cs typeface="Roboto" panose="02000000000000000000" pitchFamily="2" charset="0"/>
              </a:rPr>
              <a:t>The Long Term Volunteer </a:t>
            </a:r>
          </a:p>
        </p:txBody>
      </p:sp>
      <p:sp>
        <p:nvSpPr>
          <p:cNvPr id="3" name="Content Placeholder 2">
            <a:extLst>
              <a:ext uri="{FF2B5EF4-FFF2-40B4-BE49-F238E27FC236}">
                <a16:creationId xmlns:a16="http://schemas.microsoft.com/office/drawing/2014/main" id="{7093751B-43BC-404B-A509-731CE9B65565}"/>
              </a:ext>
            </a:extLst>
          </p:cNvPr>
          <p:cNvSpPr>
            <a:spLocks noGrp="1"/>
          </p:cNvSpPr>
          <p:nvPr>
            <p:ph idx="1"/>
          </p:nvPr>
        </p:nvSpPr>
        <p:spPr>
          <a:xfrm>
            <a:off x="1020931" y="2306253"/>
            <a:ext cx="6263187" cy="3382556"/>
          </a:xfrm>
          <a:ln>
            <a:solidFill>
              <a:srgbClr val="00B050"/>
            </a:solidFill>
          </a:ln>
        </p:spPr>
        <p:txBody>
          <a:bodyPr>
            <a:normAutofit/>
          </a:bodyPr>
          <a:lstStyle/>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Dedicated to the cause/organization</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Takes “ownership”</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Often recruited through self-recruitment</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Often motivated by:</a:t>
            </a:r>
          </a:p>
          <a:p>
            <a:pPr lvl="1">
              <a:buFont typeface="Wingdings" panose="05000000000000000000" pitchFamily="2" charset="2"/>
              <a:buChar char="§"/>
            </a:pPr>
            <a:r>
              <a:rPr lang="en-US" sz="2000" dirty="0">
                <a:latin typeface="Roboto" panose="02000000000000000000" pitchFamily="2" charset="0"/>
                <a:ea typeface="Roboto" panose="02000000000000000000" pitchFamily="2" charset="0"/>
                <a:cs typeface="Roboto" panose="02000000000000000000" pitchFamily="2" charset="0"/>
              </a:rPr>
              <a:t>Achievement</a:t>
            </a:r>
          </a:p>
          <a:p>
            <a:pPr lvl="1">
              <a:buFont typeface="Wingdings" panose="05000000000000000000" pitchFamily="2" charset="2"/>
              <a:buChar char="§"/>
            </a:pPr>
            <a:r>
              <a:rPr lang="en-US" sz="2000" dirty="0">
                <a:latin typeface="Roboto" panose="02000000000000000000" pitchFamily="2" charset="0"/>
                <a:ea typeface="Roboto" panose="02000000000000000000" pitchFamily="2" charset="0"/>
                <a:cs typeface="Roboto" panose="02000000000000000000" pitchFamily="2" charset="0"/>
              </a:rPr>
              <a:t>Affiliation</a:t>
            </a:r>
          </a:p>
          <a:p>
            <a:pPr>
              <a:buFont typeface="Wingdings" panose="05000000000000000000" pitchFamily="2" charset="2"/>
              <a:buChar char="§"/>
            </a:pPr>
            <a:r>
              <a:rPr lang="en-US" sz="2400" dirty="0">
                <a:latin typeface="Roboto" panose="02000000000000000000" pitchFamily="2" charset="0"/>
                <a:ea typeface="Roboto" panose="02000000000000000000" pitchFamily="2" charset="0"/>
                <a:cs typeface="Roboto" panose="02000000000000000000" pitchFamily="2" charset="0"/>
              </a:rPr>
              <a:t>Key – treat them as partners in the effort.</a:t>
            </a:r>
          </a:p>
        </p:txBody>
      </p:sp>
      <p:sp>
        <p:nvSpPr>
          <p:cNvPr id="6" name="TextBox 5">
            <a:extLst>
              <a:ext uri="{FF2B5EF4-FFF2-40B4-BE49-F238E27FC236}">
                <a16:creationId xmlns:a16="http://schemas.microsoft.com/office/drawing/2014/main" id="{4C344A19-CBE4-404A-BCEF-8D5EF24DAE0C}"/>
              </a:ext>
            </a:extLst>
          </p:cNvPr>
          <p:cNvSpPr txBox="1"/>
          <p:nvPr/>
        </p:nvSpPr>
        <p:spPr>
          <a:xfrm>
            <a:off x="8039476" y="2791548"/>
            <a:ext cx="3223033" cy="1754326"/>
          </a:xfrm>
          <a:prstGeom prst="rect">
            <a:avLst/>
          </a:prstGeom>
          <a:noFill/>
        </p:spPr>
        <p:txBody>
          <a:bodyPr wrap="square" rtlCol="0">
            <a:spAutoFit/>
          </a:bodyPr>
          <a:lstStyle/>
          <a:p>
            <a:pPr algn="ctr"/>
            <a:r>
              <a:rPr lang="en-US" sz="3600" dirty="0">
                <a:latin typeface="Roboto" panose="02000000000000000000" pitchFamily="2" charset="0"/>
                <a:ea typeface="Roboto" panose="02000000000000000000" pitchFamily="2" charset="0"/>
                <a:cs typeface="Roboto" panose="02000000000000000000" pitchFamily="2" charset="0"/>
              </a:rPr>
              <a:t>Sounds a lot like you, doesn’t it?</a:t>
            </a:r>
          </a:p>
        </p:txBody>
      </p:sp>
      <p:sp>
        <p:nvSpPr>
          <p:cNvPr id="4" name="TextBox 3">
            <a:extLst>
              <a:ext uri="{FF2B5EF4-FFF2-40B4-BE49-F238E27FC236}">
                <a16:creationId xmlns:a16="http://schemas.microsoft.com/office/drawing/2014/main" id="{1D4AC2FA-4FCE-4553-B503-0438E99ABD97}"/>
              </a:ext>
            </a:extLst>
          </p:cNvPr>
          <p:cNvSpPr txBox="1"/>
          <p:nvPr/>
        </p:nvSpPr>
        <p:spPr>
          <a:xfrm>
            <a:off x="838200" y="6311900"/>
            <a:ext cx="10970622"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Steve McCurley and Rick Lynch, Essential Volunteer Management, </a:t>
            </a:r>
            <a:r>
              <a:rPr lang="en-US" dirty="0" err="1">
                <a:latin typeface="Roboto" panose="02000000000000000000" pitchFamily="2" charset="0"/>
                <a:ea typeface="Roboto" panose="02000000000000000000" pitchFamily="2" charset="0"/>
                <a:cs typeface="Roboto" panose="02000000000000000000" pitchFamily="2" charset="0"/>
              </a:rPr>
              <a:t>VMSystems</a:t>
            </a:r>
            <a:r>
              <a:rPr lang="en-US" dirty="0">
                <a:latin typeface="Roboto" panose="02000000000000000000" pitchFamily="2" charset="0"/>
                <a:ea typeface="Roboto" panose="02000000000000000000" pitchFamily="2" charset="0"/>
                <a:cs typeface="Roboto" panose="02000000000000000000" pitchFamily="2" charset="0"/>
              </a:rPr>
              <a:t>, Washington D.C., 1989</a:t>
            </a:r>
          </a:p>
        </p:txBody>
      </p:sp>
    </p:spTree>
    <p:extLst>
      <p:ext uri="{BB962C8B-B14F-4D97-AF65-F5344CB8AC3E}">
        <p14:creationId xmlns:p14="http://schemas.microsoft.com/office/powerpoint/2010/main" val="790507460"/>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2418</TotalTime>
  <Words>1227</Words>
  <Application>Microsoft Office PowerPoint</Application>
  <PresentationFormat>Widescreen</PresentationFormat>
  <Paragraphs>102</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Roboto</vt:lpstr>
      <vt:lpstr>Wingdings</vt:lpstr>
      <vt:lpstr>Retrospect</vt:lpstr>
      <vt:lpstr>Building  OHCE Enthusiasm</vt:lpstr>
      <vt:lpstr>Enthusiasm is your soul in action. –Earl Prevette, 1949 </vt:lpstr>
      <vt:lpstr>Here’s the shocking part: ALL behavior is motivated.</vt:lpstr>
      <vt:lpstr>Are you usually motivated to open a gift?</vt:lpstr>
      <vt:lpstr>Well…why do we do anything?  What are the basic motivational needs?</vt:lpstr>
      <vt:lpstr>Basic Motivational Needs  Continued…1</vt:lpstr>
      <vt:lpstr>Basic Motivational Needs  Continued… 2</vt:lpstr>
      <vt:lpstr>Fundamental Shift in Motivations?</vt:lpstr>
      <vt:lpstr>The Long Term Volunteer </vt:lpstr>
      <vt:lpstr>The Short Term Volunteer </vt:lpstr>
      <vt:lpstr>Big Take-Aways</vt:lpstr>
      <vt:lpstr>What now?  Consider a special group session to determine:</vt:lpstr>
      <vt:lpstr>A few more things: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Barta, Suzette</dc:creator>
  <cp:lastModifiedBy>Robinson, Sharon</cp:lastModifiedBy>
  <cp:revision>89</cp:revision>
  <dcterms:created xsi:type="dcterms:W3CDTF">2021-12-08T17:21:38Z</dcterms:created>
  <dcterms:modified xsi:type="dcterms:W3CDTF">2022-07-11T14:15:05Z</dcterms:modified>
</cp:coreProperties>
</file>