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37"/>
  </p:notesMasterIdLst>
  <p:sldIdLst>
    <p:sldId id="256" r:id="rId2"/>
    <p:sldId id="257" r:id="rId3"/>
    <p:sldId id="258" r:id="rId4"/>
    <p:sldId id="259" r:id="rId5"/>
    <p:sldId id="261" r:id="rId6"/>
    <p:sldId id="260" r:id="rId7"/>
    <p:sldId id="262" r:id="rId8"/>
    <p:sldId id="263" r:id="rId9"/>
    <p:sldId id="291" r:id="rId10"/>
    <p:sldId id="293" r:id="rId11"/>
    <p:sldId id="295" r:id="rId12"/>
    <p:sldId id="297" r:id="rId13"/>
    <p:sldId id="294" r:id="rId14"/>
    <p:sldId id="298" r:id="rId15"/>
    <p:sldId id="299" r:id="rId16"/>
    <p:sldId id="300" r:id="rId17"/>
    <p:sldId id="307" r:id="rId18"/>
    <p:sldId id="308" r:id="rId19"/>
    <p:sldId id="306" r:id="rId20"/>
    <p:sldId id="269" r:id="rId21"/>
    <p:sldId id="272" r:id="rId22"/>
    <p:sldId id="273" r:id="rId23"/>
    <p:sldId id="277" r:id="rId24"/>
    <p:sldId id="279" r:id="rId25"/>
    <p:sldId id="280" r:id="rId26"/>
    <p:sldId id="281" r:id="rId27"/>
    <p:sldId id="310" r:id="rId28"/>
    <p:sldId id="282" r:id="rId29"/>
    <p:sldId id="290" r:id="rId30"/>
    <p:sldId id="283" r:id="rId31"/>
    <p:sldId id="287" r:id="rId32"/>
    <p:sldId id="289" r:id="rId33"/>
    <p:sldId id="288" r:id="rId34"/>
    <p:sldId id="311" r:id="rId35"/>
    <p:sldId id="312"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6" autoAdjust="0"/>
    <p:restoredTop sz="92817" autoAdjust="0"/>
  </p:normalViewPr>
  <p:slideViewPr>
    <p:cSldViewPr snapToGrid="0">
      <p:cViewPr varScale="1">
        <p:scale>
          <a:sx n="106" d="100"/>
          <a:sy n="106" d="100"/>
        </p:scale>
        <p:origin x="7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6" tIns="46583" rIns="93166" bIns="46583" rtlCol="0"/>
          <a:lstStyle>
            <a:lvl1pPr algn="r">
              <a:defRPr sz="1200"/>
            </a:lvl1pPr>
          </a:lstStyle>
          <a:p>
            <a:fld id="{58BD6C5D-0C7B-4F2D-AB39-3BEBA37B07D1}" type="datetimeFigureOut">
              <a:rPr lang="en-US" smtClean="0"/>
              <a:t>8/18/2021</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6" tIns="46583" rIns="93166" bIns="46583" rtlCol="0" anchor="b"/>
          <a:lstStyle>
            <a:lvl1pPr algn="r">
              <a:defRPr sz="1200"/>
            </a:lvl1pPr>
          </a:lstStyle>
          <a:p>
            <a:fld id="{B19B270E-27CC-4E7A-8A6C-66D098EBC70A}" type="slidenum">
              <a:rPr lang="en-US" smtClean="0"/>
              <a:t>‹#›</a:t>
            </a:fld>
            <a:endParaRPr lang="en-US"/>
          </a:p>
        </p:txBody>
      </p:sp>
    </p:spTree>
    <p:extLst>
      <p:ext uri="{BB962C8B-B14F-4D97-AF65-F5344CB8AC3E}">
        <p14:creationId xmlns:p14="http://schemas.microsoft.com/office/powerpoint/2010/main" val="212592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Adpted</a:t>
            </a:r>
            <a:r>
              <a:rPr lang="en-US" dirty="0"/>
              <a:t> from </a:t>
            </a:r>
            <a:r>
              <a:rPr lang="en-US" dirty="0" err="1"/>
              <a:t>Kabat</a:t>
            </a:r>
            <a:r>
              <a:rPr lang="en-US" dirty="0"/>
              <a:t>-Zinn, J. (1990).  Full catastrophe living:  Using the wisdom of your body and mind to face stress, pain and illness. New York:</a:t>
            </a:r>
            <a:r>
              <a:rPr lang="en-US" baseline="0" dirty="0"/>
              <a:t> Dell Publishing. </a:t>
            </a:r>
            <a:endParaRPr lang="en-US" dirty="0"/>
          </a:p>
        </p:txBody>
      </p:sp>
      <p:sp>
        <p:nvSpPr>
          <p:cNvPr id="4" name="Slide Number Placeholder 3"/>
          <p:cNvSpPr>
            <a:spLocks noGrp="1"/>
          </p:cNvSpPr>
          <p:nvPr>
            <p:ph type="sldNum" sz="quarter" idx="10"/>
          </p:nvPr>
        </p:nvSpPr>
        <p:spPr/>
        <p:txBody>
          <a:bodyPr/>
          <a:lstStyle/>
          <a:p>
            <a:fld id="{B19B270E-27CC-4E7A-8A6C-66D098EBC70A}" type="slidenum">
              <a:rPr lang="en-US" smtClean="0"/>
              <a:t>13</a:t>
            </a:fld>
            <a:endParaRPr lang="en-US"/>
          </a:p>
        </p:txBody>
      </p:sp>
    </p:spTree>
    <p:extLst>
      <p:ext uri="{BB962C8B-B14F-4D97-AF65-F5344CB8AC3E}">
        <p14:creationId xmlns:p14="http://schemas.microsoft.com/office/powerpoint/2010/main" val="3217965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Dieting and regaining weight  - roller coaster dieting down 20 up 20,</a:t>
            </a:r>
            <a:r>
              <a:rPr lang="en-US" baseline="0" dirty="0"/>
              <a:t> maintaining a healthy weight is better for our bodies.</a:t>
            </a:r>
            <a:endParaRPr lang="en-US" dirty="0"/>
          </a:p>
          <a:p>
            <a:r>
              <a:rPr lang="en-US" dirty="0"/>
              <a:t>Habits</a:t>
            </a:r>
            <a:r>
              <a:rPr lang="en-US" baseline="0" dirty="0"/>
              <a:t> – create new ones.  Stop getting pulled into new diets that are going to work miracles.  Instead, practice making healthy choices and self-appreciation of your body. </a:t>
            </a:r>
            <a:endParaRPr lang="en-US" dirty="0"/>
          </a:p>
          <a:p>
            <a:r>
              <a:rPr lang="en-US" dirty="0"/>
              <a:t>Social</a:t>
            </a:r>
            <a:r>
              <a:rPr lang="en-US" baseline="0" dirty="0"/>
              <a:t> Media that makes you feel bad about yourself</a:t>
            </a:r>
            <a:endParaRPr lang="en-US" dirty="0"/>
          </a:p>
        </p:txBody>
      </p:sp>
      <p:sp>
        <p:nvSpPr>
          <p:cNvPr id="4" name="Slide Number Placeholder 3"/>
          <p:cNvSpPr>
            <a:spLocks noGrp="1"/>
          </p:cNvSpPr>
          <p:nvPr>
            <p:ph type="sldNum" sz="quarter" idx="10"/>
          </p:nvPr>
        </p:nvSpPr>
        <p:spPr/>
        <p:txBody>
          <a:bodyPr/>
          <a:lstStyle/>
          <a:p>
            <a:fld id="{B19B270E-27CC-4E7A-8A6C-66D098EBC70A}" type="slidenum">
              <a:rPr lang="en-US" smtClean="0"/>
              <a:t>24</a:t>
            </a:fld>
            <a:endParaRPr lang="en-US"/>
          </a:p>
        </p:txBody>
      </p:sp>
    </p:spTree>
    <p:extLst>
      <p:ext uri="{BB962C8B-B14F-4D97-AF65-F5344CB8AC3E}">
        <p14:creationId xmlns:p14="http://schemas.microsoft.com/office/powerpoint/2010/main" val="3041980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So hungry you’ll eat anything   2 – Preoccupied with hunger; everything looks good to eat 3 – Stomach is growling</a:t>
            </a:r>
            <a:r>
              <a:rPr lang="en-US" baseline="0" dirty="0"/>
              <a:t> and you have hunger pangs 4 – Feel hunger; time to think about what to eat  5 – Neither hungry nor full; neutral  6 – Feel satisfied but could eat more 7 – Totally satisfied; hunger is gone for a few hours  8 – You’re full and don’t want anything else to eat 9 – Stuffed and uncomfortable 20 – Painfully full and may feel sick.</a:t>
            </a:r>
            <a:endParaRPr lang="en-US" dirty="0"/>
          </a:p>
        </p:txBody>
      </p:sp>
      <p:sp>
        <p:nvSpPr>
          <p:cNvPr id="4" name="Slide Number Placeholder 3"/>
          <p:cNvSpPr>
            <a:spLocks noGrp="1"/>
          </p:cNvSpPr>
          <p:nvPr>
            <p:ph type="sldNum" sz="quarter" idx="10"/>
          </p:nvPr>
        </p:nvSpPr>
        <p:spPr/>
        <p:txBody>
          <a:bodyPr/>
          <a:lstStyle/>
          <a:p>
            <a:fld id="{B19B270E-27CC-4E7A-8A6C-66D098EBC70A}" type="slidenum">
              <a:rPr lang="en-US" smtClean="0"/>
              <a:t>29</a:t>
            </a:fld>
            <a:endParaRPr lang="en-US"/>
          </a:p>
        </p:txBody>
      </p:sp>
    </p:spTree>
    <p:extLst>
      <p:ext uri="{BB962C8B-B14F-4D97-AF65-F5344CB8AC3E}">
        <p14:creationId xmlns:p14="http://schemas.microsoft.com/office/powerpoint/2010/main" val="642940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had a friend tell me once that if she was full and continued to eat to “clean her plate” as not to waste food; her food would be wasted in her body.  Either way</a:t>
            </a:r>
            <a:r>
              <a:rPr lang="en-US" baseline="0" dirty="0"/>
              <a:t> it’s a waste.  </a:t>
            </a:r>
            <a:endParaRPr lang="en-US" dirty="0"/>
          </a:p>
        </p:txBody>
      </p:sp>
      <p:sp>
        <p:nvSpPr>
          <p:cNvPr id="4" name="Slide Number Placeholder 3"/>
          <p:cNvSpPr>
            <a:spLocks noGrp="1"/>
          </p:cNvSpPr>
          <p:nvPr>
            <p:ph type="sldNum" sz="quarter" idx="10"/>
          </p:nvPr>
        </p:nvSpPr>
        <p:spPr/>
        <p:txBody>
          <a:bodyPr/>
          <a:lstStyle/>
          <a:p>
            <a:fld id="{B19B270E-27CC-4E7A-8A6C-66D098EBC70A}" type="slidenum">
              <a:rPr lang="en-US" smtClean="0"/>
              <a:t>30</a:t>
            </a:fld>
            <a:endParaRPr lang="en-US"/>
          </a:p>
        </p:txBody>
      </p:sp>
    </p:spTree>
    <p:extLst>
      <p:ext uri="{BB962C8B-B14F-4D97-AF65-F5344CB8AC3E}">
        <p14:creationId xmlns:p14="http://schemas.microsoft.com/office/powerpoint/2010/main" val="21070464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8/18/2021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8/18/2021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8/18/2021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8/18/2021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8/18/2021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Mindful Eating</a:t>
            </a:r>
            <a:br>
              <a:rPr lang="en-US" dirty="0"/>
            </a:br>
            <a:r>
              <a:rPr lang="en-US" sz="2800" i="1" dirty="0"/>
              <a:t>Intuitive Eating for Well-Being</a:t>
            </a:r>
            <a:endParaRPr lang="en-US" dirty="0"/>
          </a:p>
        </p:txBody>
      </p:sp>
      <p:sp>
        <p:nvSpPr>
          <p:cNvPr id="3" name="Subtitle 2"/>
          <p:cNvSpPr>
            <a:spLocks noGrp="1"/>
          </p:cNvSpPr>
          <p:nvPr>
            <p:ph type="subTitle" idx="1"/>
          </p:nvPr>
        </p:nvSpPr>
        <p:spPr>
          <a:xfrm>
            <a:off x="1562100" y="4166648"/>
            <a:ext cx="9070848" cy="972616"/>
          </a:xfrm>
        </p:spPr>
        <p:txBody>
          <a:bodyPr>
            <a:normAutofit/>
          </a:bodyPr>
          <a:lstStyle/>
          <a:p>
            <a:r>
              <a:rPr lang="en-US" sz="2800" b="1" dirty="0"/>
              <a:t> </a:t>
            </a:r>
            <a:r>
              <a:rPr lang="en-US" sz="2000" dirty="0" err="1"/>
              <a:t>Candance</a:t>
            </a:r>
            <a:r>
              <a:rPr lang="en-US" sz="2000" dirty="0"/>
              <a:t> Gabel, MS, RD, LD</a:t>
            </a:r>
          </a:p>
          <a:p>
            <a:r>
              <a:rPr lang="en-US" sz="2000" dirty="0"/>
              <a:t>         OSU Extension – CNEP State Coordinator</a:t>
            </a:r>
          </a:p>
        </p:txBody>
      </p:sp>
    </p:spTree>
    <p:extLst>
      <p:ext uri="{BB962C8B-B14F-4D97-AF65-F5344CB8AC3E}">
        <p14:creationId xmlns:p14="http://schemas.microsoft.com/office/powerpoint/2010/main" val="355254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Responding vs Reacting </a:t>
            </a:r>
          </a:p>
        </p:txBody>
      </p:sp>
      <p:sp>
        <p:nvSpPr>
          <p:cNvPr id="3" name="Text Placeholder 2"/>
          <p:cNvSpPr>
            <a:spLocks noGrp="1"/>
          </p:cNvSpPr>
          <p:nvPr>
            <p:ph type="body" idx="1"/>
          </p:nvPr>
        </p:nvSpPr>
        <p:spPr/>
        <p:txBody>
          <a:bodyPr>
            <a:normAutofit/>
          </a:bodyPr>
          <a:lstStyle/>
          <a:p>
            <a:r>
              <a:rPr lang="en-US" sz="3200" dirty="0"/>
              <a:t>Stress Reaction</a:t>
            </a:r>
          </a:p>
        </p:txBody>
      </p:sp>
      <p:sp>
        <p:nvSpPr>
          <p:cNvPr id="4" name="Content Placeholder 3"/>
          <p:cNvSpPr>
            <a:spLocks noGrp="1"/>
          </p:cNvSpPr>
          <p:nvPr>
            <p:ph sz="half" idx="2"/>
          </p:nvPr>
        </p:nvSpPr>
        <p:spPr/>
        <p:txBody>
          <a:bodyPr>
            <a:normAutofit/>
          </a:bodyPr>
          <a:lstStyle/>
          <a:p>
            <a:pPr marL="0" indent="0">
              <a:buNone/>
            </a:pPr>
            <a:r>
              <a:rPr lang="en-US" sz="2800" b="1" i="1" dirty="0"/>
              <a:t>Increased:</a:t>
            </a:r>
          </a:p>
          <a:p>
            <a:pPr marL="0" indent="0">
              <a:buNone/>
            </a:pPr>
            <a:r>
              <a:rPr lang="en-US" sz="2800" dirty="0"/>
              <a:t>Blood pressure</a:t>
            </a:r>
          </a:p>
          <a:p>
            <a:pPr marL="0" indent="0">
              <a:buNone/>
            </a:pPr>
            <a:r>
              <a:rPr lang="en-US" sz="2800" dirty="0"/>
              <a:t>Pulse rate</a:t>
            </a:r>
          </a:p>
          <a:p>
            <a:pPr marL="0" indent="0">
              <a:buNone/>
            </a:pPr>
            <a:r>
              <a:rPr lang="en-US" sz="2800" dirty="0"/>
              <a:t>Glucose rises </a:t>
            </a:r>
          </a:p>
          <a:p>
            <a:pPr marL="0" indent="0">
              <a:buNone/>
            </a:pPr>
            <a:r>
              <a:rPr lang="en-US" sz="2800" dirty="0"/>
              <a:t>Sweat gland function</a:t>
            </a:r>
          </a:p>
        </p:txBody>
      </p:sp>
      <p:sp>
        <p:nvSpPr>
          <p:cNvPr id="5" name="Text Placeholder 4"/>
          <p:cNvSpPr>
            <a:spLocks noGrp="1"/>
          </p:cNvSpPr>
          <p:nvPr>
            <p:ph type="body" sz="quarter" idx="3"/>
          </p:nvPr>
        </p:nvSpPr>
        <p:spPr/>
        <p:txBody>
          <a:bodyPr>
            <a:normAutofit/>
          </a:bodyPr>
          <a:lstStyle/>
          <a:p>
            <a:r>
              <a:rPr lang="en-US" sz="3200" dirty="0"/>
              <a:t>Stress Reaction</a:t>
            </a:r>
          </a:p>
        </p:txBody>
      </p:sp>
      <p:sp>
        <p:nvSpPr>
          <p:cNvPr id="6" name="Content Placeholder 5"/>
          <p:cNvSpPr>
            <a:spLocks noGrp="1"/>
          </p:cNvSpPr>
          <p:nvPr>
            <p:ph sz="quarter" idx="4"/>
          </p:nvPr>
        </p:nvSpPr>
        <p:spPr/>
        <p:txBody>
          <a:bodyPr>
            <a:normAutofit/>
          </a:bodyPr>
          <a:lstStyle/>
          <a:p>
            <a:pPr marL="0" indent="0">
              <a:buNone/>
            </a:pPr>
            <a:r>
              <a:rPr lang="en-US" sz="2800" b="1" i="1" dirty="0"/>
              <a:t>Decreased:</a:t>
            </a:r>
          </a:p>
          <a:p>
            <a:pPr marL="0" indent="0">
              <a:buNone/>
            </a:pPr>
            <a:r>
              <a:rPr lang="en-US" sz="2800" dirty="0"/>
              <a:t>Digestion</a:t>
            </a:r>
          </a:p>
          <a:p>
            <a:pPr marL="0" indent="0">
              <a:buNone/>
            </a:pPr>
            <a:r>
              <a:rPr lang="en-US" sz="2800" dirty="0"/>
              <a:t>Narrow mental focus</a:t>
            </a:r>
          </a:p>
          <a:p>
            <a:pPr marL="0" indent="0">
              <a:buNone/>
            </a:pPr>
            <a:r>
              <a:rPr lang="en-US" sz="2800" dirty="0"/>
              <a:t>Shallower Breathing</a:t>
            </a:r>
          </a:p>
        </p:txBody>
      </p:sp>
    </p:spTree>
    <p:extLst>
      <p:ext uri="{BB962C8B-B14F-4D97-AF65-F5344CB8AC3E}">
        <p14:creationId xmlns:p14="http://schemas.microsoft.com/office/powerpoint/2010/main" val="191132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96" y="228600"/>
            <a:ext cx="10058400" cy="1371600"/>
          </a:xfrm>
        </p:spPr>
        <p:txBody>
          <a:bodyPr/>
          <a:lstStyle/>
          <a:p>
            <a:r>
              <a:rPr lang="en-US" b="1" dirty="0"/>
              <a:t>Reacting to Stress</a:t>
            </a:r>
          </a:p>
        </p:txBody>
      </p:sp>
      <p:sp>
        <p:nvSpPr>
          <p:cNvPr id="3" name="Content Placeholder 2"/>
          <p:cNvSpPr>
            <a:spLocks noGrp="1"/>
          </p:cNvSpPr>
          <p:nvPr>
            <p:ph sz="half" idx="1"/>
          </p:nvPr>
        </p:nvSpPr>
        <p:spPr>
          <a:xfrm>
            <a:off x="1066800" y="1600200"/>
            <a:ext cx="4841292" cy="4754880"/>
          </a:xfrm>
        </p:spPr>
        <p:txBody>
          <a:bodyPr>
            <a:noAutofit/>
          </a:bodyPr>
          <a:lstStyle/>
          <a:p>
            <a:pPr>
              <a:buFont typeface="Arial" panose="020B0604020202020204" pitchFamily="34" charset="0"/>
              <a:buChar char="•"/>
            </a:pPr>
            <a:r>
              <a:rPr lang="en-US" sz="2800" dirty="0"/>
              <a:t> High blood pressure </a:t>
            </a:r>
          </a:p>
          <a:p>
            <a:pPr>
              <a:buFont typeface="Arial" panose="020B0604020202020204" pitchFamily="34" charset="0"/>
              <a:buChar char="•"/>
            </a:pPr>
            <a:r>
              <a:rPr lang="en-US" sz="2800" dirty="0"/>
              <a:t> Trouble sleeping</a:t>
            </a:r>
          </a:p>
          <a:p>
            <a:pPr>
              <a:buFont typeface="Arial" panose="020B0604020202020204" pitchFamily="34" charset="0"/>
              <a:buChar char="•"/>
            </a:pPr>
            <a:r>
              <a:rPr lang="en-US" sz="2800" dirty="0"/>
              <a:t> Fatigue</a:t>
            </a:r>
          </a:p>
          <a:p>
            <a:pPr>
              <a:buFont typeface="Arial" panose="020B0604020202020204" pitchFamily="34" charset="0"/>
              <a:buChar char="•"/>
            </a:pPr>
            <a:r>
              <a:rPr lang="en-US" sz="2800" dirty="0"/>
              <a:t> Acid reflux</a:t>
            </a:r>
          </a:p>
          <a:p>
            <a:pPr>
              <a:buFont typeface="Arial" panose="020B0604020202020204" pitchFamily="34" charset="0"/>
              <a:buChar char="•"/>
            </a:pPr>
            <a:r>
              <a:rPr lang="en-US" sz="2800" dirty="0"/>
              <a:t> Irregular heartbeat</a:t>
            </a:r>
          </a:p>
          <a:p>
            <a:pPr>
              <a:buFont typeface="Arial" panose="020B0604020202020204" pitchFamily="34" charset="0"/>
              <a:buChar char="•"/>
            </a:pPr>
            <a:r>
              <a:rPr lang="en-US" sz="2800" dirty="0"/>
              <a:t> Frequent infections</a:t>
            </a:r>
          </a:p>
          <a:p>
            <a:pPr>
              <a:buFont typeface="Arial" panose="020B0604020202020204" pitchFamily="34" charset="0"/>
              <a:buChar char="•"/>
            </a:pPr>
            <a:r>
              <a:rPr lang="en-US" sz="2800" dirty="0"/>
              <a:t> Feeling sad</a:t>
            </a:r>
          </a:p>
          <a:p>
            <a:pPr>
              <a:buFont typeface="Arial" panose="020B0604020202020204" pitchFamily="34" charset="0"/>
              <a:buChar char="•"/>
            </a:pPr>
            <a:r>
              <a:rPr lang="en-US" sz="2800" dirty="0"/>
              <a:t> Irritable bowel</a:t>
            </a:r>
          </a:p>
          <a:p>
            <a:pPr>
              <a:buFont typeface="Arial" panose="020B0604020202020204" pitchFamily="34" charset="0"/>
              <a:buChar char="•"/>
            </a:pPr>
            <a:r>
              <a:rPr lang="en-US" sz="2800" dirty="0"/>
              <a:t> Worrying </a:t>
            </a:r>
          </a:p>
        </p:txBody>
      </p:sp>
      <p:sp>
        <p:nvSpPr>
          <p:cNvPr id="4" name="Content Placeholder 3"/>
          <p:cNvSpPr>
            <a:spLocks noGrp="1"/>
          </p:cNvSpPr>
          <p:nvPr>
            <p:ph sz="half" idx="2"/>
          </p:nvPr>
        </p:nvSpPr>
        <p:spPr>
          <a:xfrm>
            <a:off x="6023728" y="1792034"/>
            <a:ext cx="5101472" cy="4563045"/>
          </a:xfrm>
        </p:spPr>
        <p:txBody>
          <a:bodyPr>
            <a:noAutofit/>
          </a:bodyPr>
          <a:lstStyle/>
          <a:p>
            <a:pPr>
              <a:buFont typeface="Arial" panose="020B0604020202020204" pitchFamily="34" charset="0"/>
              <a:buChar char="•"/>
            </a:pPr>
            <a:r>
              <a:rPr lang="en-US" sz="2800" dirty="0"/>
              <a:t> Headaches</a:t>
            </a:r>
          </a:p>
          <a:p>
            <a:pPr>
              <a:buFont typeface="Arial" panose="020B0604020202020204" pitchFamily="34" charset="0"/>
              <a:buChar char="•"/>
            </a:pPr>
            <a:r>
              <a:rPr lang="en-US" sz="2800" dirty="0"/>
              <a:t> Backaches</a:t>
            </a:r>
          </a:p>
          <a:p>
            <a:pPr>
              <a:buFont typeface="Arial" panose="020B0604020202020204" pitchFamily="34" charset="0"/>
              <a:buChar char="•"/>
            </a:pPr>
            <a:r>
              <a:rPr lang="en-US" sz="2800" dirty="0"/>
              <a:t> Memory loss</a:t>
            </a:r>
          </a:p>
          <a:p>
            <a:pPr marL="0" indent="0">
              <a:buNone/>
            </a:pPr>
            <a:endParaRPr lang="en-US" sz="2800" i="1" dirty="0"/>
          </a:p>
          <a:p>
            <a:pPr marL="0" indent="0">
              <a:buNone/>
            </a:pPr>
            <a:r>
              <a:rPr lang="en-US" sz="2800" i="1" dirty="0"/>
              <a:t>Intensifies symptoms of existing health conditions (i.e., diabetes, arthritis, asthma, autoimmune disorders)</a:t>
            </a:r>
          </a:p>
        </p:txBody>
      </p:sp>
    </p:spTree>
    <p:extLst>
      <p:ext uri="{BB962C8B-B14F-4D97-AF65-F5344CB8AC3E}">
        <p14:creationId xmlns:p14="http://schemas.microsoft.com/office/powerpoint/2010/main" val="12158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0" y="471340"/>
            <a:ext cx="2430780" cy="1461155"/>
          </a:xfrm>
        </p:spPr>
        <p:txBody>
          <a:bodyPr>
            <a:noAutofit/>
          </a:bodyPr>
          <a:lstStyle/>
          <a:p>
            <a:r>
              <a:rPr lang="en-US" sz="3600" b="1" dirty="0"/>
              <a:t>Negative Ways of Coping</a:t>
            </a:r>
          </a:p>
        </p:txBody>
      </p:sp>
      <p:sp>
        <p:nvSpPr>
          <p:cNvPr id="3" name="Content Placeholder 2"/>
          <p:cNvSpPr>
            <a:spLocks noGrp="1"/>
          </p:cNvSpPr>
          <p:nvPr>
            <p:ph idx="1"/>
          </p:nvPr>
        </p:nvSpPr>
        <p:spPr>
          <a:xfrm>
            <a:off x="641023" y="1005525"/>
            <a:ext cx="7883165" cy="5334000"/>
          </a:xfrm>
        </p:spPr>
        <p:txBody>
          <a:bodyPr>
            <a:normAutofit/>
          </a:bodyPr>
          <a:lstStyle/>
          <a:p>
            <a:pPr lvl="1">
              <a:buFont typeface="Wingdings" panose="05000000000000000000" pitchFamily="2" charset="2"/>
              <a:buChar char="Ø"/>
            </a:pPr>
            <a:r>
              <a:rPr lang="en-US" sz="2600" dirty="0"/>
              <a:t>Overwork</a:t>
            </a:r>
          </a:p>
          <a:p>
            <a:pPr lvl="1">
              <a:buFont typeface="Wingdings" panose="05000000000000000000" pitchFamily="2" charset="2"/>
              <a:buChar char="Ø"/>
            </a:pPr>
            <a:r>
              <a:rPr lang="en-US" sz="2600" dirty="0"/>
              <a:t>Increased tobacco use</a:t>
            </a:r>
          </a:p>
          <a:p>
            <a:pPr lvl="1">
              <a:buFont typeface="Wingdings" panose="05000000000000000000" pitchFamily="2" charset="2"/>
              <a:buChar char="Ø"/>
            </a:pPr>
            <a:r>
              <a:rPr lang="en-US" sz="2600" dirty="0"/>
              <a:t>Monkey mind</a:t>
            </a:r>
          </a:p>
          <a:p>
            <a:pPr lvl="1">
              <a:buFont typeface="Wingdings" panose="05000000000000000000" pitchFamily="2" charset="2"/>
              <a:buChar char="Ø"/>
            </a:pPr>
            <a:r>
              <a:rPr lang="en-US" sz="2600" dirty="0"/>
              <a:t>Overeat</a:t>
            </a:r>
          </a:p>
          <a:p>
            <a:pPr lvl="1">
              <a:buFont typeface="Wingdings" panose="05000000000000000000" pitchFamily="2" charset="2"/>
              <a:buChar char="Ø"/>
            </a:pPr>
            <a:r>
              <a:rPr lang="en-US" sz="2600" dirty="0"/>
              <a:t>Denial</a:t>
            </a:r>
          </a:p>
          <a:p>
            <a:pPr lvl="1">
              <a:buFont typeface="Wingdings" panose="05000000000000000000" pitchFamily="2" charset="2"/>
              <a:buChar char="Ø"/>
            </a:pPr>
            <a:r>
              <a:rPr lang="en-US" sz="2600" dirty="0"/>
              <a:t>Less sleep</a:t>
            </a:r>
          </a:p>
          <a:p>
            <a:pPr lvl="1">
              <a:buFont typeface="Wingdings" panose="05000000000000000000" pitchFamily="2" charset="2"/>
              <a:buChar char="Ø"/>
            </a:pPr>
            <a:r>
              <a:rPr lang="en-US" sz="2600" dirty="0"/>
              <a:t>Increased alcohol intake</a:t>
            </a:r>
          </a:p>
          <a:p>
            <a:pPr lvl="1">
              <a:buFont typeface="Wingdings" panose="05000000000000000000" pitchFamily="2" charset="2"/>
              <a:buChar char="Ø"/>
            </a:pPr>
            <a:r>
              <a:rPr lang="en-US" sz="2600" dirty="0"/>
              <a:t>Increased caffeine consumption</a:t>
            </a:r>
          </a:p>
          <a:p>
            <a:pPr lvl="1">
              <a:buFont typeface="Wingdings" panose="05000000000000000000" pitchFamily="2" charset="2"/>
              <a:buChar char="Ø"/>
            </a:pPr>
            <a:r>
              <a:rPr lang="en-US" sz="2600" dirty="0"/>
              <a:t>Zoning out on computer, phone or TV  </a:t>
            </a:r>
          </a:p>
          <a:p>
            <a:pPr marL="0" indent="0">
              <a:buNone/>
            </a:pPr>
            <a:endParaRPr lang="en-US" sz="2800" dirty="0"/>
          </a:p>
        </p:txBody>
      </p:sp>
      <p:sp>
        <p:nvSpPr>
          <p:cNvPr id="4" name="Text Placeholder 3"/>
          <p:cNvSpPr>
            <a:spLocks noGrp="1"/>
          </p:cNvSpPr>
          <p:nvPr>
            <p:ph type="body" sz="half" idx="2"/>
          </p:nvPr>
        </p:nvSpPr>
        <p:spPr>
          <a:xfrm>
            <a:off x="9296400" y="2535810"/>
            <a:ext cx="2364557" cy="3255390"/>
          </a:xfrm>
        </p:spPr>
        <p:txBody>
          <a:bodyPr>
            <a:normAutofit lnSpcReduction="10000"/>
          </a:bodyPr>
          <a:lstStyle/>
          <a:p>
            <a:r>
              <a:rPr lang="en-US" sz="2400" i="1" dirty="0"/>
              <a:t>Ongoing stress shrinks executive function in the brain-the habit-forming part of the brain.</a:t>
            </a:r>
          </a:p>
        </p:txBody>
      </p:sp>
    </p:spTree>
    <p:extLst>
      <p:ext uri="{BB962C8B-B14F-4D97-AF65-F5344CB8AC3E}">
        <p14:creationId xmlns:p14="http://schemas.microsoft.com/office/powerpoint/2010/main" val="115283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Long-Term Effects of Stress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t>Chronic health problems</a:t>
            </a:r>
          </a:p>
          <a:p>
            <a:pPr>
              <a:buFont typeface="Wingdings" panose="05000000000000000000" pitchFamily="2" charset="2"/>
              <a:buChar char="Ø"/>
            </a:pPr>
            <a:r>
              <a:rPr lang="en-US" sz="2800" dirty="0"/>
              <a:t>Depression/anxiety</a:t>
            </a:r>
          </a:p>
          <a:p>
            <a:pPr>
              <a:buFont typeface="Wingdings" panose="05000000000000000000" pitchFamily="2" charset="2"/>
              <a:buChar char="Ø"/>
            </a:pPr>
            <a:r>
              <a:rPr lang="en-US" sz="2800" dirty="0"/>
              <a:t>Infertility</a:t>
            </a:r>
          </a:p>
          <a:p>
            <a:pPr>
              <a:buFont typeface="Wingdings" panose="05000000000000000000" pitchFamily="2" charset="2"/>
              <a:buChar char="Ø"/>
            </a:pPr>
            <a:r>
              <a:rPr lang="en-US" sz="2800" dirty="0"/>
              <a:t>Weight gain </a:t>
            </a:r>
          </a:p>
        </p:txBody>
      </p:sp>
    </p:spTree>
    <p:extLst>
      <p:ext uri="{BB962C8B-B14F-4D97-AF65-F5344CB8AC3E}">
        <p14:creationId xmlns:p14="http://schemas.microsoft.com/office/powerpoint/2010/main" val="172553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Responding to Stress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t>Be aware of body sensations</a:t>
            </a:r>
          </a:p>
          <a:p>
            <a:pPr>
              <a:buFont typeface="Wingdings" panose="05000000000000000000" pitchFamily="2" charset="2"/>
              <a:buChar char="Ø"/>
            </a:pPr>
            <a:r>
              <a:rPr lang="en-US" sz="2800" dirty="0"/>
              <a:t>Assess thoughts, feelings, perceived threats</a:t>
            </a:r>
          </a:p>
          <a:p>
            <a:pPr>
              <a:buFont typeface="Wingdings" panose="05000000000000000000" pitchFamily="2" charset="2"/>
              <a:buChar char="Ø"/>
            </a:pPr>
            <a:r>
              <a:rPr lang="en-US" sz="2800" dirty="0"/>
              <a:t>Stay in the moment</a:t>
            </a:r>
          </a:p>
          <a:p>
            <a:pPr>
              <a:buFont typeface="Wingdings" panose="05000000000000000000" pitchFamily="2" charset="2"/>
              <a:buChar char="Ø"/>
            </a:pPr>
            <a:r>
              <a:rPr lang="en-US" sz="2800" dirty="0"/>
              <a:t>Be conscious of the present</a:t>
            </a:r>
          </a:p>
          <a:p>
            <a:pPr>
              <a:buFont typeface="Wingdings" panose="05000000000000000000" pitchFamily="2" charset="2"/>
              <a:buChar char="Ø"/>
            </a:pPr>
            <a:r>
              <a:rPr lang="en-US" sz="2800" dirty="0"/>
              <a:t>View situation with openness and without judgement</a:t>
            </a:r>
          </a:p>
          <a:p>
            <a:pPr>
              <a:buFont typeface="Wingdings" panose="05000000000000000000" pitchFamily="2" charset="2"/>
              <a:buChar char="Ø"/>
            </a:pPr>
            <a:r>
              <a:rPr lang="en-US" sz="2800" dirty="0"/>
              <a:t>Accept</a:t>
            </a:r>
          </a:p>
        </p:txBody>
      </p:sp>
    </p:spTree>
    <p:extLst>
      <p:ext uri="{BB962C8B-B14F-4D97-AF65-F5344CB8AC3E}">
        <p14:creationId xmlns:p14="http://schemas.microsoft.com/office/powerpoint/2010/main" val="381789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Positive Ways of Coping: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t>Seeing new options and opportunities in life’s challenges</a:t>
            </a:r>
          </a:p>
          <a:p>
            <a:pPr>
              <a:buFont typeface="Wingdings" panose="05000000000000000000" pitchFamily="2" charset="2"/>
              <a:buChar char="Ø"/>
            </a:pPr>
            <a:r>
              <a:rPr lang="en-US" sz="2800" dirty="0"/>
              <a:t>Nurturing yourself:  Self-care</a:t>
            </a:r>
          </a:p>
          <a:p>
            <a:pPr>
              <a:buFont typeface="Wingdings" panose="05000000000000000000" pitchFamily="2" charset="2"/>
              <a:buChar char="Ø"/>
            </a:pPr>
            <a:r>
              <a:rPr lang="en-US" sz="2800" dirty="0"/>
              <a:t>Physical movement</a:t>
            </a:r>
          </a:p>
          <a:p>
            <a:pPr>
              <a:buFont typeface="Wingdings" panose="05000000000000000000" pitchFamily="2" charset="2"/>
              <a:buChar char="Ø"/>
            </a:pPr>
            <a:r>
              <a:rPr lang="en-US" sz="2800" dirty="0"/>
              <a:t>Problem solving</a:t>
            </a:r>
          </a:p>
        </p:txBody>
      </p:sp>
    </p:spTree>
    <p:extLst>
      <p:ext uri="{BB962C8B-B14F-4D97-AF65-F5344CB8AC3E}">
        <p14:creationId xmlns:p14="http://schemas.microsoft.com/office/powerpoint/2010/main" val="98089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Improved Health &amp; Well-Being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t>Quicker recovery</a:t>
            </a:r>
          </a:p>
          <a:p>
            <a:pPr>
              <a:buFont typeface="Wingdings" panose="05000000000000000000" pitchFamily="2" charset="2"/>
              <a:buChar char="Ø"/>
            </a:pPr>
            <a:r>
              <a:rPr lang="en-US" sz="2800" dirty="0"/>
              <a:t>Calmness</a:t>
            </a:r>
          </a:p>
          <a:p>
            <a:pPr>
              <a:buFont typeface="Wingdings" panose="05000000000000000000" pitchFamily="2" charset="2"/>
              <a:buChar char="Ø"/>
            </a:pPr>
            <a:r>
              <a:rPr lang="en-US" sz="2800" dirty="0"/>
              <a:t>Reduced risk of health problems and illness</a:t>
            </a:r>
          </a:p>
          <a:p>
            <a:pPr>
              <a:buFont typeface="Wingdings" panose="05000000000000000000" pitchFamily="2" charset="2"/>
              <a:buChar char="Ø"/>
            </a:pPr>
            <a:r>
              <a:rPr lang="en-US" sz="2800" dirty="0"/>
              <a:t>Positive mood and happiness</a:t>
            </a:r>
          </a:p>
        </p:txBody>
      </p:sp>
    </p:spTree>
    <p:extLst>
      <p:ext uri="{BB962C8B-B14F-4D97-AF65-F5344CB8AC3E}">
        <p14:creationId xmlns:p14="http://schemas.microsoft.com/office/powerpoint/2010/main" val="1537820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cloud bubble with different foods and words, Mindful Eating."/>
          <p:cNvPicPr>
            <a:picLocks noChangeAspect="1"/>
          </p:cNvPicPr>
          <p:nvPr/>
        </p:nvPicPr>
        <p:blipFill>
          <a:blip r:embed="rId2"/>
          <a:stretch>
            <a:fillRect/>
          </a:stretch>
        </p:blipFill>
        <p:spPr>
          <a:xfrm>
            <a:off x="2516956" y="1268077"/>
            <a:ext cx="6376073" cy="4256029"/>
          </a:xfrm>
          <a:prstGeom prst="rect">
            <a:avLst/>
          </a:prstGeom>
        </p:spPr>
      </p:pic>
      <p:sp>
        <p:nvSpPr>
          <p:cNvPr id="4" name="Title 3">
            <a:extLst>
              <a:ext uri="{FF2B5EF4-FFF2-40B4-BE49-F238E27FC236}">
                <a16:creationId xmlns:a16="http://schemas.microsoft.com/office/drawing/2014/main" id="{4D097887-BA11-4D3A-ACE7-E830994209EC}"/>
              </a:ext>
            </a:extLst>
          </p:cNvPr>
          <p:cNvSpPr>
            <a:spLocks noGrp="1"/>
          </p:cNvSpPr>
          <p:nvPr>
            <p:ph type="title"/>
          </p:nvPr>
        </p:nvSpPr>
        <p:spPr>
          <a:xfrm>
            <a:off x="786143" y="-298965"/>
            <a:ext cx="2934831" cy="235592"/>
          </a:xfrm>
        </p:spPr>
        <p:txBody>
          <a:bodyPr>
            <a:normAutofit/>
          </a:bodyPr>
          <a:lstStyle/>
          <a:p>
            <a:r>
              <a:rPr lang="en-US" sz="800" dirty="0"/>
              <a:t>Mindful Eating</a:t>
            </a:r>
          </a:p>
        </p:txBody>
      </p:sp>
    </p:spTree>
    <p:extLst>
      <p:ext uri="{BB962C8B-B14F-4D97-AF65-F5344CB8AC3E}">
        <p14:creationId xmlns:p14="http://schemas.microsoft.com/office/powerpoint/2010/main" val="196027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ree Steps to more mindful eating with examples."/>
          <p:cNvPicPr>
            <a:picLocks noChangeAspect="1"/>
          </p:cNvPicPr>
          <p:nvPr/>
        </p:nvPicPr>
        <p:blipFill>
          <a:blip r:embed="rId2"/>
          <a:stretch>
            <a:fillRect/>
          </a:stretch>
        </p:blipFill>
        <p:spPr>
          <a:xfrm>
            <a:off x="4062952" y="369705"/>
            <a:ext cx="4496586" cy="5990959"/>
          </a:xfrm>
          <a:prstGeom prst="rect">
            <a:avLst/>
          </a:prstGeom>
        </p:spPr>
      </p:pic>
      <p:sp>
        <p:nvSpPr>
          <p:cNvPr id="3" name="Title 2">
            <a:extLst>
              <a:ext uri="{FF2B5EF4-FFF2-40B4-BE49-F238E27FC236}">
                <a16:creationId xmlns:a16="http://schemas.microsoft.com/office/drawing/2014/main" id="{9E3065BF-A45E-4D72-8ECA-151DC41911CD}"/>
              </a:ext>
            </a:extLst>
          </p:cNvPr>
          <p:cNvSpPr>
            <a:spLocks noGrp="1"/>
          </p:cNvSpPr>
          <p:nvPr>
            <p:ph type="title"/>
          </p:nvPr>
        </p:nvSpPr>
        <p:spPr>
          <a:xfrm>
            <a:off x="777089" y="-262753"/>
            <a:ext cx="2608907" cy="262753"/>
          </a:xfrm>
        </p:spPr>
        <p:txBody>
          <a:bodyPr>
            <a:normAutofit/>
          </a:bodyPr>
          <a:lstStyle/>
          <a:p>
            <a:r>
              <a:rPr lang="en-US" sz="800" dirty="0"/>
              <a:t>3 steps to more Mindful eating</a:t>
            </a:r>
          </a:p>
        </p:txBody>
      </p:sp>
    </p:spTree>
    <p:extLst>
      <p:ext uri="{BB962C8B-B14F-4D97-AF65-F5344CB8AC3E}">
        <p14:creationId xmlns:p14="http://schemas.microsoft.com/office/powerpoint/2010/main" val="256153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nd your Mouth examples."/>
          <p:cNvPicPr>
            <a:picLocks noChangeAspect="1"/>
          </p:cNvPicPr>
          <p:nvPr/>
        </p:nvPicPr>
        <p:blipFill>
          <a:blip r:embed="rId2"/>
          <a:stretch>
            <a:fillRect/>
          </a:stretch>
        </p:blipFill>
        <p:spPr>
          <a:xfrm>
            <a:off x="1159497" y="122379"/>
            <a:ext cx="10152668" cy="6379261"/>
          </a:xfrm>
          <a:prstGeom prst="rect">
            <a:avLst/>
          </a:prstGeom>
        </p:spPr>
      </p:pic>
      <p:sp>
        <p:nvSpPr>
          <p:cNvPr id="3" name="Title 2">
            <a:extLst>
              <a:ext uri="{FF2B5EF4-FFF2-40B4-BE49-F238E27FC236}">
                <a16:creationId xmlns:a16="http://schemas.microsoft.com/office/drawing/2014/main" id="{21B415A6-CBD6-4867-BBAA-C704D73D42A8}"/>
              </a:ext>
            </a:extLst>
          </p:cNvPr>
          <p:cNvSpPr>
            <a:spLocks noGrp="1"/>
          </p:cNvSpPr>
          <p:nvPr>
            <p:ph type="title"/>
          </p:nvPr>
        </p:nvSpPr>
        <p:spPr>
          <a:xfrm>
            <a:off x="695608" y="-212694"/>
            <a:ext cx="2310143" cy="208331"/>
          </a:xfrm>
        </p:spPr>
        <p:txBody>
          <a:bodyPr>
            <a:normAutofit/>
          </a:bodyPr>
          <a:lstStyle/>
          <a:p>
            <a:r>
              <a:rPr lang="en-US" sz="800" dirty="0"/>
              <a:t>Mind Your Mouth</a:t>
            </a:r>
          </a:p>
        </p:txBody>
      </p:sp>
    </p:spTree>
    <p:extLst>
      <p:ext uri="{BB962C8B-B14F-4D97-AF65-F5344CB8AC3E}">
        <p14:creationId xmlns:p14="http://schemas.microsoft.com/office/powerpoint/2010/main" val="307340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Mindlessness</a:t>
            </a:r>
          </a:p>
        </p:txBody>
      </p:sp>
      <p:sp>
        <p:nvSpPr>
          <p:cNvPr id="3" name="Content Placeholder 2"/>
          <p:cNvSpPr>
            <a:spLocks noGrp="1"/>
          </p:cNvSpPr>
          <p:nvPr>
            <p:ph idx="1"/>
          </p:nvPr>
        </p:nvSpPr>
        <p:spPr/>
        <p:txBody>
          <a:bodyPr/>
          <a:lstStyle/>
          <a:p>
            <a:pPr marL="171450" lvl="0" indent="-171450" defTabSz="685800">
              <a:lnSpc>
                <a:spcPct val="90000"/>
              </a:lnSpc>
              <a:spcBef>
                <a:spcPts val="1200"/>
              </a:spcBef>
              <a:buClrTx/>
              <a:buFont typeface="Arial" panose="020B0604020202020204" pitchFamily="34" charset="0"/>
              <a:buChar char="•"/>
            </a:pPr>
            <a:r>
              <a:rPr lang="en-US" sz="2800" dirty="0">
                <a:solidFill>
                  <a:prstClr val="black"/>
                </a:solidFill>
                <a:latin typeface="Candara" panose="020E0502030303020204" pitchFamily="34" charset="0"/>
              </a:rPr>
              <a:t>Being on “automatic pilot” </a:t>
            </a:r>
          </a:p>
          <a:p>
            <a:pPr marL="171450" lvl="0" indent="-171450" defTabSz="685800">
              <a:lnSpc>
                <a:spcPct val="90000"/>
              </a:lnSpc>
              <a:spcBef>
                <a:spcPts val="1200"/>
              </a:spcBef>
              <a:buClrTx/>
              <a:buFont typeface="Arial" panose="020B0604020202020204" pitchFamily="34" charset="0"/>
              <a:buChar char="•"/>
            </a:pPr>
            <a:r>
              <a:rPr lang="en-US" sz="2800" dirty="0">
                <a:solidFill>
                  <a:prstClr val="black"/>
                </a:solidFill>
                <a:latin typeface="Candara" panose="020E0502030303020204" pitchFamily="34" charset="0"/>
              </a:rPr>
              <a:t>A sense of living mechanically</a:t>
            </a:r>
          </a:p>
          <a:p>
            <a:pPr marL="171450" lvl="0" indent="-171450" defTabSz="685800">
              <a:lnSpc>
                <a:spcPct val="90000"/>
              </a:lnSpc>
              <a:spcBef>
                <a:spcPts val="1200"/>
              </a:spcBef>
              <a:buClrTx/>
              <a:buFont typeface="Arial" panose="020B0604020202020204" pitchFamily="34" charset="0"/>
              <a:buChar char="•"/>
            </a:pPr>
            <a:r>
              <a:rPr lang="en-US" sz="2800" dirty="0">
                <a:solidFill>
                  <a:prstClr val="black"/>
                </a:solidFill>
                <a:latin typeface="Candara" panose="020E0502030303020204" pitchFamily="34" charset="0"/>
              </a:rPr>
              <a:t>Living in the past or the future</a:t>
            </a:r>
          </a:p>
          <a:p>
            <a:pPr marL="171450" lvl="0" indent="-171450" defTabSz="685800">
              <a:lnSpc>
                <a:spcPct val="90000"/>
              </a:lnSpc>
              <a:spcBef>
                <a:spcPts val="1200"/>
              </a:spcBef>
              <a:buClrTx/>
              <a:buFont typeface="Arial" panose="020B0604020202020204" pitchFamily="34" charset="0"/>
              <a:buChar char="•"/>
            </a:pPr>
            <a:r>
              <a:rPr lang="en-US" sz="2800" dirty="0">
                <a:solidFill>
                  <a:prstClr val="black"/>
                </a:solidFill>
                <a:latin typeface="Candara" panose="020E0502030303020204" pitchFamily="34" charset="0"/>
              </a:rPr>
              <a:t>Living in the present, but in a struggle with what is here</a:t>
            </a:r>
          </a:p>
          <a:p>
            <a:pPr marL="171450" lvl="0" indent="-171450" defTabSz="685800">
              <a:lnSpc>
                <a:spcPct val="90000"/>
              </a:lnSpc>
              <a:spcBef>
                <a:spcPts val="1200"/>
              </a:spcBef>
              <a:buClrTx/>
              <a:buFont typeface="Arial" panose="020B0604020202020204" pitchFamily="34" charset="0"/>
              <a:buChar char="•"/>
            </a:pPr>
            <a:r>
              <a:rPr lang="en-US" sz="2800" dirty="0">
                <a:solidFill>
                  <a:prstClr val="black"/>
                </a:solidFill>
                <a:latin typeface="Candara" panose="020E0502030303020204" pitchFamily="34" charset="0"/>
              </a:rPr>
              <a:t>Separation from self</a:t>
            </a:r>
          </a:p>
          <a:p>
            <a:pPr marL="171450" lvl="0" indent="-171450" defTabSz="685800">
              <a:lnSpc>
                <a:spcPct val="90000"/>
              </a:lnSpc>
              <a:spcBef>
                <a:spcPts val="1200"/>
              </a:spcBef>
              <a:buClrTx/>
              <a:buFont typeface="Arial" panose="020B0604020202020204" pitchFamily="34" charset="0"/>
              <a:buChar char="•"/>
            </a:pPr>
            <a:r>
              <a:rPr lang="en-US" sz="2800" dirty="0">
                <a:solidFill>
                  <a:prstClr val="black"/>
                </a:solidFill>
                <a:latin typeface="Candara" panose="020E0502030303020204" pitchFamily="34" charset="0"/>
              </a:rPr>
              <a:t>Sleepwalking through life</a:t>
            </a:r>
          </a:p>
          <a:p>
            <a:endParaRPr lang="en-US" dirty="0"/>
          </a:p>
        </p:txBody>
      </p:sp>
    </p:spTree>
    <p:extLst>
      <p:ext uri="{BB962C8B-B14F-4D97-AF65-F5344CB8AC3E}">
        <p14:creationId xmlns:p14="http://schemas.microsoft.com/office/powerpoint/2010/main" val="170516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trict Binge cycle verse's Mindful eating cycle."/>
          <p:cNvPicPr>
            <a:picLocks noChangeAspect="1"/>
          </p:cNvPicPr>
          <p:nvPr/>
        </p:nvPicPr>
        <p:blipFill>
          <a:blip r:embed="rId2"/>
          <a:stretch>
            <a:fillRect/>
          </a:stretch>
        </p:blipFill>
        <p:spPr>
          <a:xfrm>
            <a:off x="5099901" y="465440"/>
            <a:ext cx="6853286" cy="5961066"/>
          </a:xfrm>
          <a:prstGeom prst="rect">
            <a:avLst/>
          </a:prstGeom>
          <a:solidFill>
            <a:srgbClr val="FFFF00"/>
          </a:solidFill>
        </p:spPr>
      </p:pic>
      <p:pic>
        <p:nvPicPr>
          <p:cNvPr id="3074" name="Picture 2" descr="Restrict-Binge cycle vs Mindful Eating 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156" y="530140"/>
            <a:ext cx="3887777" cy="58316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4B8BE6-5D52-4679-AA20-95B58CF54D64}"/>
              </a:ext>
            </a:extLst>
          </p:cNvPr>
          <p:cNvSpPr>
            <a:spLocks noGrp="1"/>
          </p:cNvSpPr>
          <p:nvPr>
            <p:ph type="title"/>
          </p:nvPr>
        </p:nvSpPr>
        <p:spPr>
          <a:xfrm>
            <a:off x="1066800" y="-244639"/>
            <a:ext cx="2500265" cy="244646"/>
          </a:xfrm>
        </p:spPr>
        <p:txBody>
          <a:bodyPr>
            <a:normAutofit/>
          </a:bodyPr>
          <a:lstStyle/>
          <a:p>
            <a:r>
              <a:rPr lang="en-US" sz="800" dirty="0"/>
              <a:t>Restrict Binge cycle</a:t>
            </a:r>
          </a:p>
        </p:txBody>
      </p:sp>
    </p:spTree>
    <p:extLst>
      <p:ext uri="{BB962C8B-B14F-4D97-AF65-F5344CB8AC3E}">
        <p14:creationId xmlns:p14="http://schemas.microsoft.com/office/powerpoint/2010/main" val="191955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odista | Recipes, Cooking Tips, and Food News | 20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231" y="2922658"/>
            <a:ext cx="2073897" cy="3121213"/>
          </a:xfrm>
          <a:prstGeom prst="rect">
            <a:avLst/>
          </a:prstGeom>
        </p:spPr>
      </p:pic>
      <p:sp>
        <p:nvSpPr>
          <p:cNvPr id="3" name="Content Placeholder 2"/>
          <p:cNvSpPr>
            <a:spLocks noGrp="1"/>
          </p:cNvSpPr>
          <p:nvPr>
            <p:ph idx="1"/>
          </p:nvPr>
        </p:nvSpPr>
        <p:spPr/>
        <p:txBody>
          <a:bodyPr>
            <a:noAutofit/>
          </a:bodyPr>
          <a:lstStyle/>
          <a:p>
            <a:pPr marL="0" indent="0">
              <a:buNone/>
            </a:pPr>
            <a:r>
              <a:rPr lang="en-US" sz="2800" dirty="0"/>
              <a:t>“</a:t>
            </a:r>
            <a:r>
              <a:rPr lang="en-US" sz="2800" i="1" dirty="0"/>
              <a:t>Allowing yourself to become aware of the positive and nurturing opportunities that are available through food selection and preparation by respecting your own inner wisdom” and “using all your senses in choosing to eat food that is both satisfying to you and nourishing to your body and becoming aware of physical hunger and satiety cues to guide your decisions to begin and end eating”.</a:t>
            </a:r>
          </a:p>
          <a:p>
            <a:pPr marL="0" indent="0">
              <a:buNone/>
            </a:pPr>
            <a:endParaRPr lang="en-US" sz="2800" dirty="0"/>
          </a:p>
          <a:p>
            <a:pPr marL="0" indent="0">
              <a:buNone/>
            </a:pPr>
            <a:r>
              <a:rPr lang="en-US" sz="2800" dirty="0"/>
              <a:t>The Center for Mindful Eating</a:t>
            </a:r>
          </a:p>
        </p:txBody>
      </p:sp>
      <p:sp>
        <p:nvSpPr>
          <p:cNvPr id="2" name="Title 1"/>
          <p:cNvSpPr>
            <a:spLocks noGrp="1"/>
          </p:cNvSpPr>
          <p:nvPr>
            <p:ph type="title"/>
          </p:nvPr>
        </p:nvSpPr>
        <p:spPr>
          <a:xfrm>
            <a:off x="9351389" y="609600"/>
            <a:ext cx="2290949" cy="1367192"/>
          </a:xfrm>
        </p:spPr>
        <p:txBody>
          <a:bodyPr>
            <a:normAutofit/>
          </a:bodyPr>
          <a:lstStyle/>
          <a:p>
            <a:pPr algn="ctr"/>
            <a:r>
              <a:rPr lang="en-US" sz="3200" dirty="0"/>
              <a:t>Mindful Eating </a:t>
            </a:r>
          </a:p>
        </p:txBody>
      </p:sp>
    </p:spTree>
    <p:extLst>
      <p:ext uri="{BB962C8B-B14F-4D97-AF65-F5344CB8AC3E}">
        <p14:creationId xmlns:p14="http://schemas.microsoft.com/office/powerpoint/2010/main" val="3508517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Hunger and Satiety Cues</a:t>
            </a:r>
          </a:p>
        </p:txBody>
      </p:sp>
    </p:spTree>
    <p:extLst>
      <p:ext uri="{BB962C8B-B14F-4D97-AF65-F5344CB8AC3E}">
        <p14:creationId xmlns:p14="http://schemas.microsoft.com/office/powerpoint/2010/main" val="70494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839" y="114693"/>
            <a:ext cx="10058400" cy="1371600"/>
          </a:xfrm>
        </p:spPr>
        <p:txBody>
          <a:bodyPr/>
          <a:lstStyle/>
          <a:p>
            <a:r>
              <a:rPr lang="en-US" dirty="0"/>
              <a:t>What is Intuitive Eating </a:t>
            </a:r>
          </a:p>
        </p:txBody>
      </p:sp>
      <p:sp>
        <p:nvSpPr>
          <p:cNvPr id="3" name="Content Placeholder 2"/>
          <p:cNvSpPr>
            <a:spLocks noGrp="1"/>
          </p:cNvSpPr>
          <p:nvPr>
            <p:ph idx="1"/>
          </p:nvPr>
        </p:nvSpPr>
        <p:spPr>
          <a:xfrm>
            <a:off x="857839" y="1254706"/>
            <a:ext cx="10069398" cy="5494885"/>
          </a:xfrm>
        </p:spPr>
        <p:txBody>
          <a:bodyPr>
            <a:noAutofit/>
          </a:bodyPr>
          <a:lstStyle/>
          <a:p>
            <a:pPr>
              <a:buFont typeface="Arial" panose="020B0604020202020204" pitchFamily="34" charset="0"/>
              <a:buChar char="•"/>
            </a:pPr>
            <a:r>
              <a:rPr lang="en-US" sz="2800" dirty="0"/>
              <a:t> Reject the Diet Mentality</a:t>
            </a:r>
          </a:p>
          <a:p>
            <a:pPr>
              <a:buFont typeface="Arial" panose="020B0604020202020204" pitchFamily="34" charset="0"/>
              <a:buChar char="•"/>
            </a:pPr>
            <a:r>
              <a:rPr lang="en-US" sz="2800" dirty="0"/>
              <a:t> Honor Your Hunger</a:t>
            </a:r>
          </a:p>
          <a:p>
            <a:pPr>
              <a:buFont typeface="Arial" panose="020B0604020202020204" pitchFamily="34" charset="0"/>
              <a:buChar char="•"/>
            </a:pPr>
            <a:r>
              <a:rPr lang="en-US" sz="2800" dirty="0"/>
              <a:t> Make Peace with Food</a:t>
            </a:r>
          </a:p>
          <a:p>
            <a:pPr>
              <a:buFont typeface="Arial" panose="020B0604020202020204" pitchFamily="34" charset="0"/>
              <a:buChar char="•"/>
            </a:pPr>
            <a:r>
              <a:rPr lang="en-US" sz="2800" dirty="0"/>
              <a:t> Challenge the Food Police</a:t>
            </a:r>
          </a:p>
          <a:p>
            <a:pPr>
              <a:buFont typeface="Arial" panose="020B0604020202020204" pitchFamily="34" charset="0"/>
              <a:buChar char="•"/>
            </a:pPr>
            <a:r>
              <a:rPr lang="en-US" sz="2800" dirty="0"/>
              <a:t> Feel Your Fullness</a:t>
            </a:r>
          </a:p>
          <a:p>
            <a:pPr>
              <a:buFont typeface="Arial" panose="020B0604020202020204" pitchFamily="34" charset="0"/>
              <a:buChar char="•"/>
            </a:pPr>
            <a:r>
              <a:rPr lang="en-US" sz="2800" dirty="0"/>
              <a:t> Discover when you are Satisfied</a:t>
            </a:r>
          </a:p>
          <a:p>
            <a:pPr>
              <a:buFont typeface="Arial" panose="020B0604020202020204" pitchFamily="34" charset="0"/>
              <a:buChar char="•"/>
            </a:pPr>
            <a:r>
              <a:rPr lang="en-US" sz="2800" dirty="0"/>
              <a:t> Cope With Your Emotions Without Using Food</a:t>
            </a:r>
          </a:p>
          <a:p>
            <a:pPr>
              <a:buFont typeface="Arial" panose="020B0604020202020204" pitchFamily="34" charset="0"/>
              <a:buChar char="•"/>
            </a:pPr>
            <a:r>
              <a:rPr lang="en-US" sz="2800" dirty="0"/>
              <a:t> Respect Your Body </a:t>
            </a:r>
          </a:p>
          <a:p>
            <a:pPr>
              <a:buFont typeface="Arial" panose="020B0604020202020204" pitchFamily="34" charset="0"/>
              <a:buChar char="•"/>
            </a:pPr>
            <a:r>
              <a:rPr lang="en-US" sz="2800" dirty="0"/>
              <a:t> Exercise – Feel The Difference</a:t>
            </a:r>
          </a:p>
          <a:p>
            <a:pPr>
              <a:buFont typeface="Arial" panose="020B0604020202020204" pitchFamily="34" charset="0"/>
              <a:buChar char="•"/>
            </a:pPr>
            <a:r>
              <a:rPr lang="en-US" sz="2800" dirty="0"/>
              <a:t> Honor Your Health With Gentle Nutrition </a:t>
            </a:r>
          </a:p>
        </p:txBody>
      </p:sp>
    </p:spTree>
    <p:extLst>
      <p:ext uri="{BB962C8B-B14F-4D97-AF65-F5344CB8AC3E}">
        <p14:creationId xmlns:p14="http://schemas.microsoft.com/office/powerpoint/2010/main" val="2612175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Reject the Diet Mentality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 The act of dieting increases your risk of gaining weight</a:t>
            </a:r>
          </a:p>
          <a:p>
            <a:pPr>
              <a:buFont typeface="Arial" panose="020B0604020202020204" pitchFamily="34" charset="0"/>
              <a:buChar char="•"/>
            </a:pPr>
            <a:r>
              <a:rPr lang="en-US" sz="2800" dirty="0"/>
              <a:t> Habits – Create New Habits</a:t>
            </a:r>
          </a:p>
          <a:p>
            <a:pPr>
              <a:buFont typeface="Arial" panose="020B0604020202020204" pitchFamily="34" charset="0"/>
              <a:buChar char="•"/>
            </a:pPr>
            <a:r>
              <a:rPr lang="en-US" sz="2800" dirty="0"/>
              <a:t> Unfollow social media accounts that propel the dieting myth and diet behaviors.</a:t>
            </a:r>
          </a:p>
        </p:txBody>
      </p:sp>
    </p:spTree>
    <p:extLst>
      <p:ext uri="{BB962C8B-B14F-4D97-AF65-F5344CB8AC3E}">
        <p14:creationId xmlns:p14="http://schemas.microsoft.com/office/powerpoint/2010/main" val="3350970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 Your Hunger</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 Hunger –Fullness Scale </a:t>
            </a:r>
          </a:p>
          <a:p>
            <a:pPr>
              <a:buFont typeface="Arial" panose="020B0604020202020204" pitchFamily="34" charset="0"/>
              <a:buChar char="•"/>
            </a:pPr>
            <a:r>
              <a:rPr lang="en-US" sz="2800" dirty="0"/>
              <a:t> On a Scale of 1-10 where are you?</a:t>
            </a:r>
          </a:p>
          <a:p>
            <a:pPr>
              <a:buFont typeface="Arial" panose="020B0604020202020204" pitchFamily="34" charset="0"/>
              <a:buChar char="•"/>
            </a:pPr>
            <a:r>
              <a:rPr lang="en-US" sz="2800" dirty="0"/>
              <a:t> Don’t judge whether or not you deserve to eat.  </a:t>
            </a:r>
          </a:p>
          <a:p>
            <a:pPr>
              <a:buFont typeface="Arial" panose="020B0604020202020204" pitchFamily="34" charset="0"/>
              <a:buChar char="•"/>
            </a:pPr>
            <a:r>
              <a:rPr lang="en-US" sz="2800" dirty="0"/>
              <a:t> If you are hungry – eat</a:t>
            </a:r>
          </a:p>
          <a:p>
            <a:pPr>
              <a:buFont typeface="Arial" panose="020B0604020202020204" pitchFamily="34" charset="0"/>
              <a:buChar char="•"/>
            </a:pPr>
            <a:r>
              <a:rPr lang="en-US" sz="2800" dirty="0"/>
              <a:t> Pay attention to your own personal clock</a:t>
            </a:r>
          </a:p>
          <a:p>
            <a:pPr lvl="1"/>
            <a:r>
              <a:rPr lang="en-US" sz="2800" dirty="0"/>
              <a:t>Just because most of us are on a time schedule doesn’t mean it’s the best schedule for all of us.   </a:t>
            </a:r>
          </a:p>
        </p:txBody>
      </p:sp>
    </p:spTree>
    <p:extLst>
      <p:ext uri="{BB962C8B-B14F-4D97-AF65-F5344CB8AC3E}">
        <p14:creationId xmlns:p14="http://schemas.microsoft.com/office/powerpoint/2010/main" val="94784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Peace with Food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 Unconditional permission </a:t>
            </a:r>
          </a:p>
          <a:p>
            <a:pPr>
              <a:buFont typeface="Arial" panose="020B0604020202020204" pitchFamily="34" charset="0"/>
              <a:buChar char="•"/>
            </a:pPr>
            <a:r>
              <a:rPr lang="en-US" sz="2800" dirty="0"/>
              <a:t> Stop categorizing foods as “good” or “bad”</a:t>
            </a:r>
          </a:p>
          <a:p>
            <a:pPr>
              <a:buFont typeface="Arial" panose="020B0604020202020204" pitchFamily="34" charset="0"/>
              <a:buChar char="•"/>
            </a:pPr>
            <a:r>
              <a:rPr lang="en-US" sz="2800" dirty="0"/>
              <a:t> There is usually more where “that food came from.”</a:t>
            </a:r>
          </a:p>
          <a:p>
            <a:endParaRPr lang="en-US" sz="2800" dirty="0"/>
          </a:p>
        </p:txBody>
      </p:sp>
    </p:spTree>
    <p:extLst>
      <p:ext uri="{BB962C8B-B14F-4D97-AF65-F5344CB8AC3E}">
        <p14:creationId xmlns:p14="http://schemas.microsoft.com/office/powerpoint/2010/main" val="2701720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Science Behind Intuitive Eating</a:t>
            </a:r>
            <a:endParaRPr lang="en-US" dirty="0"/>
          </a:p>
        </p:txBody>
      </p:sp>
      <p:sp>
        <p:nvSpPr>
          <p:cNvPr id="3" name="Content Placeholder 2"/>
          <p:cNvSpPr>
            <a:spLocks noGrp="1"/>
          </p:cNvSpPr>
          <p:nvPr>
            <p:ph sz="half" idx="1"/>
          </p:nvPr>
        </p:nvSpPr>
        <p:spPr>
          <a:xfrm>
            <a:off x="1066800" y="2014194"/>
            <a:ext cx="4754880" cy="3837966"/>
          </a:xfrm>
        </p:spPr>
        <p:txBody>
          <a:bodyPr>
            <a:normAutofit/>
          </a:bodyPr>
          <a:lstStyle/>
          <a:p>
            <a:pPr>
              <a:buFont typeface="Arial" panose="020B0604020202020204" pitchFamily="34" charset="0"/>
              <a:buChar char="•"/>
            </a:pPr>
            <a:r>
              <a:rPr lang="en-US" sz="2800" dirty="0"/>
              <a:t>Higher self-esteem</a:t>
            </a:r>
          </a:p>
          <a:p>
            <a:pPr>
              <a:buFont typeface="Arial" panose="020B0604020202020204" pitchFamily="34" charset="0"/>
              <a:buChar char="•"/>
            </a:pPr>
            <a:r>
              <a:rPr lang="en-US" sz="2800" dirty="0"/>
              <a:t>Better body image</a:t>
            </a:r>
          </a:p>
          <a:p>
            <a:pPr>
              <a:buFont typeface="Arial" panose="020B0604020202020204" pitchFamily="34" charset="0"/>
              <a:buChar char="•"/>
            </a:pPr>
            <a:r>
              <a:rPr lang="en-US" sz="2800" dirty="0"/>
              <a:t>More satisfaction with life</a:t>
            </a:r>
          </a:p>
          <a:p>
            <a:pPr>
              <a:buFont typeface="Arial" panose="020B0604020202020204" pitchFamily="34" charset="0"/>
              <a:buChar char="•"/>
            </a:pPr>
            <a:r>
              <a:rPr lang="en-US" sz="2800" dirty="0"/>
              <a:t>Optimism and well-being</a:t>
            </a:r>
          </a:p>
          <a:p>
            <a:pPr>
              <a:buFont typeface="Arial" panose="020B0604020202020204" pitchFamily="34" charset="0"/>
              <a:buChar char="•"/>
            </a:pPr>
            <a:r>
              <a:rPr lang="en-US" sz="2800" dirty="0"/>
              <a:t>Proactive coping skills</a:t>
            </a:r>
          </a:p>
          <a:p>
            <a:pPr>
              <a:buFont typeface="Arial" panose="020B0604020202020204" pitchFamily="34" charset="0"/>
              <a:buChar char="•"/>
            </a:pPr>
            <a:r>
              <a:rPr lang="en-US" sz="2800" dirty="0"/>
              <a:t>Lower body mass indexes</a:t>
            </a:r>
          </a:p>
        </p:txBody>
      </p:sp>
      <p:sp>
        <p:nvSpPr>
          <p:cNvPr id="4" name="Content Placeholder 3"/>
          <p:cNvSpPr>
            <a:spLocks noGrp="1"/>
          </p:cNvSpPr>
          <p:nvPr>
            <p:ph sz="half" idx="2"/>
          </p:nvPr>
        </p:nvSpPr>
        <p:spPr>
          <a:xfrm>
            <a:off x="6315959" y="1913641"/>
            <a:ext cx="4809241" cy="3938519"/>
          </a:xfrm>
        </p:spPr>
        <p:txBody>
          <a:bodyPr>
            <a:noAutofit/>
          </a:bodyPr>
          <a:lstStyle/>
          <a:p>
            <a:pPr>
              <a:buFont typeface="Arial" panose="020B0604020202020204" pitchFamily="34" charset="0"/>
              <a:buChar char="•"/>
            </a:pPr>
            <a:r>
              <a:rPr lang="en-US" sz="2800" dirty="0"/>
              <a:t>Higher HDL cholesterol levels</a:t>
            </a:r>
          </a:p>
          <a:p>
            <a:pPr>
              <a:buFont typeface="Arial" panose="020B0604020202020204" pitchFamily="34" charset="0"/>
              <a:buChar char="•"/>
            </a:pPr>
            <a:r>
              <a:rPr lang="en-US" sz="2800" dirty="0"/>
              <a:t>Lower Triglyceride levels</a:t>
            </a:r>
          </a:p>
          <a:p>
            <a:pPr>
              <a:buFont typeface="Arial" panose="020B0604020202020204" pitchFamily="34" charset="0"/>
              <a:buChar char="•"/>
            </a:pPr>
            <a:r>
              <a:rPr lang="en-US" sz="2800" dirty="0"/>
              <a:t>Lower rates of emotional eating</a:t>
            </a:r>
          </a:p>
          <a:p>
            <a:pPr>
              <a:buFont typeface="Arial" panose="020B0604020202020204" pitchFamily="34" charset="0"/>
              <a:buChar char="•"/>
            </a:pPr>
            <a:r>
              <a:rPr lang="en-US" sz="2800" dirty="0"/>
              <a:t>Lower rates of disordered eating </a:t>
            </a:r>
          </a:p>
          <a:p>
            <a:endParaRPr lang="en-US" sz="2800" dirty="0"/>
          </a:p>
        </p:txBody>
      </p:sp>
    </p:spTree>
    <p:extLst>
      <p:ext uri="{BB962C8B-B14F-4D97-AF65-F5344CB8AC3E}">
        <p14:creationId xmlns:p14="http://schemas.microsoft.com/office/powerpoint/2010/main" val="3559634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Challenge the Food Police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Your own thoughts defining whether you are good or  bad for eating certain foods.</a:t>
            </a:r>
          </a:p>
          <a:p>
            <a:pPr>
              <a:buFont typeface="Arial" panose="020B0604020202020204" pitchFamily="34" charset="0"/>
              <a:buChar char="•"/>
            </a:pPr>
            <a:r>
              <a:rPr lang="en-US" sz="2800" dirty="0"/>
              <a:t>Language of others that define what they think is good or bad foods to eat.</a:t>
            </a:r>
          </a:p>
          <a:p>
            <a:pPr>
              <a:buFont typeface="Arial" panose="020B0604020202020204" pitchFamily="34" charset="0"/>
              <a:buChar char="•"/>
            </a:pPr>
            <a:r>
              <a:rPr lang="en-US" sz="2800" dirty="0"/>
              <a:t>There are no bad foods</a:t>
            </a:r>
          </a:p>
          <a:p>
            <a:pPr lvl="1"/>
            <a:r>
              <a:rPr lang="en-US" sz="2800" dirty="0"/>
              <a:t>All food can fit in a healthy diet in moderation.</a:t>
            </a:r>
          </a:p>
        </p:txBody>
      </p:sp>
    </p:spTree>
    <p:extLst>
      <p:ext uri="{BB962C8B-B14F-4D97-AF65-F5344CB8AC3E}">
        <p14:creationId xmlns:p14="http://schemas.microsoft.com/office/powerpoint/2010/main" val="1082322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Hunger and Satiety Scale</a:t>
            </a:r>
          </a:p>
        </p:txBody>
      </p:sp>
      <p:pic>
        <p:nvPicPr>
          <p:cNvPr id="1026"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63763" y="2103438"/>
            <a:ext cx="7864474" cy="393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6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Mindlessness</a:t>
            </a:r>
          </a:p>
        </p:txBody>
      </p:sp>
      <p:sp>
        <p:nvSpPr>
          <p:cNvPr id="3" name="Content Placeholder 2"/>
          <p:cNvSpPr>
            <a:spLocks noGrp="1"/>
          </p:cNvSpPr>
          <p:nvPr>
            <p:ph idx="1"/>
          </p:nvPr>
        </p:nvSpPr>
        <p:spPr/>
        <p:txBody>
          <a:bodyPr/>
          <a:lstStyle/>
          <a:p>
            <a:pPr marL="0" indent="0">
              <a:buNone/>
            </a:pPr>
            <a:r>
              <a:rPr lang="en-US" sz="2800" dirty="0">
                <a:latin typeface="Candara" panose="020E0502030303020204" pitchFamily="34" charset="0"/>
              </a:rPr>
              <a:t>“The average person looks without seeing, listens without hearing, touches without feeling, eats without tasting, moves without physical awareness, inhales without awareness of odor or fragrances, and talks without thinking” </a:t>
            </a:r>
          </a:p>
          <a:p>
            <a:pPr marL="1225296" lvl="8" indent="0" algn="r">
              <a:buNone/>
            </a:pPr>
            <a:r>
              <a:rPr lang="en-US" sz="2800" dirty="0">
                <a:latin typeface="Candara" panose="020E0502030303020204" pitchFamily="34" charset="0"/>
              </a:rPr>
              <a:t>                                                               - Leonardo da Vinci</a:t>
            </a:r>
          </a:p>
          <a:p>
            <a:endParaRPr lang="en-US" dirty="0"/>
          </a:p>
        </p:txBody>
      </p:sp>
    </p:spTree>
    <p:extLst>
      <p:ext uri="{BB962C8B-B14F-4D97-AF65-F5344CB8AC3E}">
        <p14:creationId xmlns:p14="http://schemas.microsoft.com/office/powerpoint/2010/main" val="1928772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Feel Your Fullness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a:t>When you feel satisfied and no longer hungry stop eating.</a:t>
            </a:r>
          </a:p>
          <a:p>
            <a:pPr lvl="1"/>
            <a:r>
              <a:rPr lang="en-US" sz="2800" dirty="0"/>
              <a:t>On the Hunger and Satiety Scale this would be at a 6 or 7.</a:t>
            </a:r>
          </a:p>
          <a:p>
            <a:pPr>
              <a:buFont typeface="Arial" panose="020B0604020202020204" pitchFamily="34" charset="0"/>
              <a:buChar char="•"/>
            </a:pPr>
            <a:r>
              <a:rPr lang="en-US" sz="2800" dirty="0"/>
              <a:t>Take your time as you eat so you can savor each bite.</a:t>
            </a:r>
          </a:p>
          <a:p>
            <a:pPr lvl="1"/>
            <a:r>
              <a:rPr lang="en-US" sz="2800" dirty="0"/>
              <a:t>By slowing down and enjoying each bite of food you allow yourself to “live in the moment”.</a:t>
            </a:r>
          </a:p>
          <a:p>
            <a:pPr lvl="1"/>
            <a:r>
              <a:rPr lang="en-US" sz="2800" dirty="0"/>
              <a:t>Try not to multitask while you’re eating.</a:t>
            </a:r>
          </a:p>
          <a:p>
            <a:pPr lvl="1"/>
            <a:r>
              <a:rPr lang="en-US" sz="2800" dirty="0"/>
              <a:t>Don’t worry about cleaning your plate.</a:t>
            </a:r>
          </a:p>
          <a:p>
            <a:endParaRPr lang="en-US" dirty="0"/>
          </a:p>
          <a:p>
            <a:endParaRPr lang="en-US" dirty="0"/>
          </a:p>
        </p:txBody>
      </p:sp>
    </p:spTree>
    <p:extLst>
      <p:ext uri="{BB962C8B-B14F-4D97-AF65-F5344CB8AC3E}">
        <p14:creationId xmlns:p14="http://schemas.microsoft.com/office/powerpoint/2010/main" val="395626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Physical Activity – Feel the Difference</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800" dirty="0"/>
              <a:t>Physical Activity Guidelines for Americans</a:t>
            </a:r>
          </a:p>
          <a:p>
            <a:pPr lvl="1"/>
            <a:r>
              <a:rPr lang="en-US" sz="2800" dirty="0"/>
              <a:t>150 minutes (2 hours and 30 minutes to 300 minutes (5 hours) a week of moderate-intensity, </a:t>
            </a:r>
          </a:p>
          <a:p>
            <a:pPr lvl="1"/>
            <a:r>
              <a:rPr lang="en-US" sz="2800" dirty="0"/>
              <a:t>Or 75 minutes (1hours and 15 minutes) a week of vigorous – intensity aerobic activity.</a:t>
            </a:r>
          </a:p>
          <a:p>
            <a:pPr lvl="1"/>
            <a:r>
              <a:rPr lang="en-US" sz="2800" dirty="0"/>
              <a:t>Muscle-strengthening activities of moderate or greater intensity and that involve all major muscle groups on 2 or more days a week</a:t>
            </a:r>
          </a:p>
          <a:p>
            <a:pPr lvl="1">
              <a:buFont typeface="Wingdings" panose="05000000000000000000" pitchFamily="2" charset="2"/>
              <a:buChar char="Ø"/>
            </a:pPr>
            <a:r>
              <a:rPr lang="en-US" sz="2800" dirty="0"/>
              <a:t>Find something you enjoy doing…</a:t>
            </a:r>
          </a:p>
          <a:p>
            <a:pPr marL="274320" lvl="1" indent="0">
              <a:buNone/>
            </a:pPr>
            <a:endParaRPr lang="en-US" dirty="0"/>
          </a:p>
          <a:p>
            <a:pPr marL="274320" lvl="1" indent="0">
              <a:buNone/>
            </a:pPr>
            <a:endParaRPr lang="en-US" dirty="0"/>
          </a:p>
        </p:txBody>
      </p:sp>
    </p:spTree>
    <p:extLst>
      <p:ext uri="{BB962C8B-B14F-4D97-AF65-F5344CB8AC3E}">
        <p14:creationId xmlns:p14="http://schemas.microsoft.com/office/powerpoint/2010/main" val="2823992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Feel the Difference </a:t>
            </a:r>
          </a:p>
        </p:txBody>
      </p:sp>
      <p:sp>
        <p:nvSpPr>
          <p:cNvPr id="3" name="Content Placeholder 2"/>
          <p:cNvSpPr>
            <a:spLocks noGrp="1"/>
          </p:cNvSpPr>
          <p:nvPr>
            <p:ph idx="1"/>
          </p:nvPr>
        </p:nvSpPr>
        <p:spPr/>
        <p:txBody>
          <a:bodyPr>
            <a:normAutofit/>
          </a:bodyPr>
          <a:lstStyle/>
          <a:p>
            <a:pPr marL="0" indent="0">
              <a:buNone/>
            </a:pPr>
            <a:r>
              <a:rPr lang="en-US" sz="2800" b="1" dirty="0"/>
              <a:t>Physical Activity:</a:t>
            </a:r>
          </a:p>
          <a:p>
            <a:pPr lvl="1"/>
            <a:r>
              <a:rPr lang="en-US" sz="2800" dirty="0"/>
              <a:t>Improves your mood</a:t>
            </a:r>
          </a:p>
          <a:p>
            <a:pPr lvl="1"/>
            <a:r>
              <a:rPr lang="en-US" sz="2800" dirty="0"/>
              <a:t>Makes you more alert</a:t>
            </a:r>
          </a:p>
          <a:p>
            <a:pPr lvl="1"/>
            <a:r>
              <a:rPr lang="en-US" sz="2800" dirty="0"/>
              <a:t>Improves your physical health</a:t>
            </a:r>
          </a:p>
          <a:p>
            <a:pPr lvl="1"/>
            <a:r>
              <a:rPr lang="en-US" sz="2800" dirty="0"/>
              <a:t>Improves your quality of sleep</a:t>
            </a:r>
          </a:p>
          <a:p>
            <a:pPr lvl="1"/>
            <a:endParaRPr lang="en-US" sz="2800" dirty="0"/>
          </a:p>
        </p:txBody>
      </p:sp>
    </p:spTree>
    <p:extLst>
      <p:ext uri="{BB962C8B-B14F-4D97-AF65-F5344CB8AC3E}">
        <p14:creationId xmlns:p14="http://schemas.microsoft.com/office/powerpoint/2010/main" val="592225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Honor Your Health with Gentle Nutrition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t> Say no to dieting</a:t>
            </a:r>
          </a:p>
          <a:p>
            <a:pPr>
              <a:buFont typeface="Arial" panose="020B0604020202020204" pitchFamily="34" charset="0"/>
              <a:buChar char="•"/>
            </a:pPr>
            <a:r>
              <a:rPr lang="en-US" sz="2800" dirty="0"/>
              <a:t> Eat to satisfy hunger</a:t>
            </a:r>
          </a:p>
          <a:p>
            <a:pPr>
              <a:buFont typeface="Arial" panose="020B0604020202020204" pitchFamily="34" charset="0"/>
              <a:buChar char="•"/>
            </a:pPr>
            <a:r>
              <a:rPr lang="en-US" sz="2800" dirty="0"/>
              <a:t> Choose food you enjoy eating</a:t>
            </a:r>
          </a:p>
          <a:p>
            <a:pPr>
              <a:buFont typeface="Arial" panose="020B0604020202020204" pitchFamily="34" charset="0"/>
              <a:buChar char="•"/>
            </a:pPr>
            <a:r>
              <a:rPr lang="en-US" sz="2800" dirty="0"/>
              <a:t> Pay attention to your hunger and fullness cues </a:t>
            </a:r>
          </a:p>
          <a:p>
            <a:pPr>
              <a:buFont typeface="Arial" panose="020B0604020202020204" pitchFamily="34" charset="0"/>
              <a:buChar char="•"/>
            </a:pPr>
            <a:r>
              <a:rPr lang="en-US" sz="2800" dirty="0"/>
              <a:t> Listen to your body </a:t>
            </a:r>
          </a:p>
        </p:txBody>
      </p:sp>
    </p:spTree>
    <p:extLst>
      <p:ext uri="{BB962C8B-B14F-4D97-AF65-F5344CB8AC3E}">
        <p14:creationId xmlns:p14="http://schemas.microsoft.com/office/powerpoint/2010/main" val="3567945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err="1"/>
              <a:t>Mindfullness</a:t>
            </a:r>
            <a:endParaRPr lang="en-US" sz="2800" dirty="0"/>
          </a:p>
          <a:p>
            <a:pPr>
              <a:buFont typeface="Arial" panose="020B0604020202020204" pitchFamily="34" charset="0"/>
              <a:buChar char="•"/>
            </a:pPr>
            <a:r>
              <a:rPr lang="en-US" sz="2800" dirty="0"/>
              <a:t>Responding vs. Reacting to Stress</a:t>
            </a:r>
          </a:p>
          <a:p>
            <a:pPr>
              <a:buFont typeface="Arial" panose="020B0604020202020204" pitchFamily="34" charset="0"/>
              <a:buChar char="•"/>
            </a:pPr>
            <a:r>
              <a:rPr lang="en-US" sz="2800" dirty="0"/>
              <a:t>MIND FULL vs. MINDFUL Eating</a:t>
            </a:r>
          </a:p>
          <a:p>
            <a:pPr>
              <a:buFont typeface="Arial" panose="020B0604020202020204" pitchFamily="34" charset="0"/>
              <a:buChar char="•"/>
            </a:pPr>
            <a:r>
              <a:rPr lang="en-US" sz="2800" dirty="0"/>
              <a:t>Hunger – Satiety Scale</a:t>
            </a:r>
          </a:p>
          <a:p>
            <a:pPr>
              <a:buFont typeface="Arial" panose="020B0604020202020204" pitchFamily="34" charset="0"/>
              <a:buChar char="•"/>
            </a:pPr>
            <a:r>
              <a:rPr lang="en-US" sz="2800" dirty="0"/>
              <a:t>Intuitive Eating </a:t>
            </a:r>
          </a:p>
          <a:p>
            <a:pPr>
              <a:buFont typeface="Arial" panose="020B0604020202020204" pitchFamily="34" charset="0"/>
              <a:buChar char="•"/>
            </a:pPr>
            <a:r>
              <a:rPr lang="en-US" sz="2800" dirty="0"/>
              <a:t>Benefits of Physical Activity</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316839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d of presentation, Thank you and Questions."/>
          <p:cNvPicPr>
            <a:picLocks noChangeAspect="1"/>
          </p:cNvPicPr>
          <p:nvPr/>
        </p:nvPicPr>
        <p:blipFill>
          <a:blip r:embed="rId2"/>
          <a:stretch>
            <a:fillRect/>
          </a:stretch>
        </p:blipFill>
        <p:spPr>
          <a:xfrm>
            <a:off x="368709" y="4465949"/>
            <a:ext cx="11454581" cy="1828800"/>
          </a:xfrm>
          <a:prstGeom prst="rect">
            <a:avLst/>
          </a:prstGeom>
        </p:spPr>
      </p:pic>
      <p:sp>
        <p:nvSpPr>
          <p:cNvPr id="3" name="Content Placeholder 2"/>
          <p:cNvSpPr>
            <a:spLocks noGrp="1"/>
          </p:cNvSpPr>
          <p:nvPr>
            <p:ph idx="1"/>
          </p:nvPr>
        </p:nvSpPr>
        <p:spPr/>
        <p:txBody>
          <a:bodyPr>
            <a:normAutofit/>
          </a:bodyPr>
          <a:lstStyle/>
          <a:p>
            <a:pPr marL="0" indent="0" algn="ctr">
              <a:buNone/>
            </a:pPr>
            <a:r>
              <a:rPr lang="en-US" sz="2800" dirty="0">
                <a:solidFill>
                  <a:srgbClr val="FF3300"/>
                </a:solidFill>
              </a:rPr>
              <a:t>Questions?</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p:txBody>
      </p:sp>
      <p:sp>
        <p:nvSpPr>
          <p:cNvPr id="2" name="Title 1"/>
          <p:cNvSpPr>
            <a:spLocks noGrp="1"/>
          </p:cNvSpPr>
          <p:nvPr>
            <p:ph type="title"/>
          </p:nvPr>
        </p:nvSpPr>
        <p:spPr/>
        <p:txBody>
          <a:bodyPr/>
          <a:lstStyle/>
          <a:p>
            <a:pPr algn="ctr"/>
            <a:r>
              <a:rPr lang="en-US" b="1" dirty="0"/>
              <a:t>Thank You!</a:t>
            </a:r>
          </a:p>
        </p:txBody>
      </p:sp>
    </p:spTree>
    <p:extLst>
      <p:ext uri="{BB962C8B-B14F-4D97-AF65-F5344CB8AC3E}">
        <p14:creationId xmlns:p14="http://schemas.microsoft.com/office/powerpoint/2010/main" val="2687109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Mindfulness</a:t>
            </a:r>
          </a:p>
        </p:txBody>
      </p:sp>
      <p:sp>
        <p:nvSpPr>
          <p:cNvPr id="3" name="Content Placeholder 2"/>
          <p:cNvSpPr>
            <a:spLocks noGrp="1"/>
          </p:cNvSpPr>
          <p:nvPr>
            <p:ph idx="1"/>
          </p:nvPr>
        </p:nvSpPr>
        <p:spPr/>
        <p:txBody>
          <a:bodyPr/>
          <a:lstStyle/>
          <a:p>
            <a:pPr marL="0" lvl="0" indent="0">
              <a:spcBef>
                <a:spcPct val="0"/>
              </a:spcBef>
              <a:buClrTx/>
              <a:buNone/>
              <a:defRPr/>
            </a:pPr>
            <a:r>
              <a:rPr lang="en-US" sz="2800" dirty="0">
                <a:solidFill>
                  <a:prstClr val="black"/>
                </a:solidFill>
                <a:latin typeface="Candara" pitchFamily="34" charset="0"/>
              </a:rPr>
              <a:t>“Paying attention/being aware in a particular way”</a:t>
            </a:r>
          </a:p>
          <a:p>
            <a:pPr marL="0" lvl="0" indent="0">
              <a:spcBef>
                <a:spcPts val="1200"/>
              </a:spcBef>
              <a:buClrTx/>
              <a:buFont typeface="Arial" pitchFamily="34" charset="0"/>
              <a:buChar char="•"/>
              <a:defRPr/>
            </a:pPr>
            <a:r>
              <a:rPr lang="en-US" sz="2800" dirty="0">
                <a:solidFill>
                  <a:prstClr val="black"/>
                </a:solidFill>
                <a:latin typeface="Candara" pitchFamily="34" charset="0"/>
              </a:rPr>
              <a:t>  On purpose</a:t>
            </a:r>
          </a:p>
          <a:p>
            <a:pPr marL="0" lvl="0" indent="0">
              <a:spcBef>
                <a:spcPts val="1200"/>
              </a:spcBef>
              <a:buClrTx/>
              <a:buFont typeface="Arial" pitchFamily="34" charset="0"/>
              <a:buChar char="•"/>
              <a:defRPr/>
            </a:pPr>
            <a:r>
              <a:rPr lang="en-US" sz="2800" dirty="0">
                <a:solidFill>
                  <a:prstClr val="black"/>
                </a:solidFill>
                <a:latin typeface="Candara" pitchFamily="34" charset="0"/>
              </a:rPr>
              <a:t>  In the present moment</a:t>
            </a:r>
          </a:p>
          <a:p>
            <a:pPr marL="0" lvl="0" indent="0">
              <a:spcBef>
                <a:spcPts val="1200"/>
              </a:spcBef>
              <a:buClrTx/>
              <a:buFont typeface="Arial" pitchFamily="34" charset="0"/>
              <a:buChar char="•"/>
              <a:defRPr/>
            </a:pPr>
            <a:r>
              <a:rPr lang="en-US" sz="2800" dirty="0">
                <a:solidFill>
                  <a:prstClr val="black"/>
                </a:solidFill>
                <a:latin typeface="Candara" pitchFamily="34" charset="0"/>
              </a:rPr>
              <a:t>  Nonjudgmentally</a:t>
            </a:r>
          </a:p>
          <a:p>
            <a:pPr marL="0" lvl="0" indent="0">
              <a:lnSpc>
                <a:spcPct val="150000"/>
              </a:lnSpc>
              <a:spcBef>
                <a:spcPct val="0"/>
              </a:spcBef>
              <a:buClrTx/>
              <a:buNone/>
              <a:defRPr/>
            </a:pPr>
            <a:r>
              <a:rPr lang="en-US" sz="2800" dirty="0">
                <a:solidFill>
                  <a:prstClr val="black"/>
                </a:solidFill>
                <a:latin typeface="Candara" pitchFamily="34" charset="0"/>
              </a:rPr>
              <a:t>			- Jon </a:t>
            </a:r>
            <a:r>
              <a:rPr lang="en-US" sz="2800" dirty="0" err="1">
                <a:solidFill>
                  <a:prstClr val="black"/>
                </a:solidFill>
                <a:latin typeface="Candara" pitchFamily="34" charset="0"/>
              </a:rPr>
              <a:t>Kabat</a:t>
            </a:r>
            <a:r>
              <a:rPr lang="en-US" sz="2800" dirty="0">
                <a:solidFill>
                  <a:prstClr val="black"/>
                </a:solidFill>
                <a:latin typeface="Candara" pitchFamily="34" charset="0"/>
              </a:rPr>
              <a:t>-Zinn</a:t>
            </a:r>
          </a:p>
          <a:p>
            <a:endParaRPr lang="en-US" dirty="0"/>
          </a:p>
        </p:txBody>
      </p:sp>
    </p:spTree>
    <p:extLst>
      <p:ext uri="{BB962C8B-B14F-4D97-AF65-F5344CB8AC3E}">
        <p14:creationId xmlns:p14="http://schemas.microsoft.com/office/powerpoint/2010/main" val="37947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Mindfulness</a:t>
            </a:r>
          </a:p>
        </p:txBody>
      </p:sp>
      <p:sp>
        <p:nvSpPr>
          <p:cNvPr id="4" name="Text Placeholder 3"/>
          <p:cNvSpPr>
            <a:spLocks noGrp="1"/>
          </p:cNvSpPr>
          <p:nvPr>
            <p:ph type="body" sz="half" idx="2"/>
          </p:nvPr>
        </p:nvSpPr>
        <p:spPr/>
        <p:txBody>
          <a:bodyPr/>
          <a:lstStyle/>
          <a:p>
            <a:r>
              <a:rPr lang="en-US" dirty="0"/>
              <a:t>Being aware of our thoughts, emotions and sensations, and accepting them as they are without criticizing or judging them. </a:t>
            </a:r>
          </a:p>
        </p:txBody>
      </p:sp>
      <p:pic>
        <p:nvPicPr>
          <p:cNvPr id="5" name="Picture Placeholder 4" descr="Photo of a person's back wearing a rain coat. Outdoors showing trees and waterfall."/>
          <p:cNvPicPr>
            <a:picLocks noGrp="1" noChangeAspect="1"/>
          </p:cNvPicPr>
          <p:nvPr>
            <p:ph type="pic" idx="1"/>
          </p:nvPr>
        </p:nvPicPr>
        <p:blipFill>
          <a:blip r:embed="rId2" cstate="email">
            <a:extLst>
              <a:ext uri="{28A0092B-C50C-407E-A947-70E740481C1C}">
                <a14:useLocalDpi xmlns:a14="http://schemas.microsoft.com/office/drawing/2010/main"/>
              </a:ext>
            </a:extLst>
          </a:blip>
          <a:srcRect l="5405" r="5405"/>
          <a:stretch>
            <a:fillRect/>
          </a:stretch>
        </p:blipFill>
        <p:spPr>
          <a:prstGeom prst="rect">
            <a:avLst/>
          </a:prstGeom>
        </p:spPr>
      </p:pic>
    </p:spTree>
    <p:extLst>
      <p:ext uri="{BB962C8B-B14F-4D97-AF65-F5344CB8AC3E}">
        <p14:creationId xmlns:p14="http://schemas.microsoft.com/office/powerpoint/2010/main" val="107367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arm and hand writing with a pen on a whiteboar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6388" y="2627313"/>
            <a:ext cx="5105400" cy="3209356"/>
          </a:xfrm>
          <a:prstGeom prst="rect">
            <a:avLst/>
          </a:prstGeom>
        </p:spPr>
      </p:pic>
      <p:sp>
        <p:nvSpPr>
          <p:cNvPr id="3" name="Content Placeholder 2"/>
          <p:cNvSpPr>
            <a:spLocks noGrp="1"/>
          </p:cNvSpPr>
          <p:nvPr>
            <p:ph idx="1"/>
          </p:nvPr>
        </p:nvSpPr>
        <p:spPr>
          <a:xfrm>
            <a:off x="1066800" y="2156908"/>
            <a:ext cx="10058400" cy="3931920"/>
          </a:xfrm>
        </p:spPr>
        <p:txBody>
          <a:bodyPr/>
          <a:lstStyle/>
          <a:p>
            <a:pPr marL="0" indent="0">
              <a:buNone/>
            </a:pPr>
            <a:r>
              <a:rPr lang="en-US" sz="2800" dirty="0">
                <a:latin typeface="Candara" panose="020E0502030303020204" pitchFamily="34" charset="0"/>
              </a:rPr>
              <a:t>Responding Versus Reacting</a:t>
            </a:r>
          </a:p>
          <a:p>
            <a:pPr marL="0" indent="0">
              <a:buNone/>
            </a:pPr>
            <a:endParaRPr lang="en-US" sz="2800" dirty="0">
              <a:latin typeface="Candara" panose="020E0502030303020204" pitchFamily="34" charset="0"/>
            </a:endParaRPr>
          </a:p>
          <a:p>
            <a:pPr>
              <a:buFont typeface="Arial" panose="020B0604020202020204" pitchFamily="34" charset="0"/>
              <a:buChar char="•"/>
            </a:pPr>
            <a:r>
              <a:rPr lang="en-US" sz="2800" dirty="0">
                <a:latin typeface="Candara" panose="020E0502030303020204" pitchFamily="34" charset="0"/>
              </a:rPr>
              <a:t> External stress</a:t>
            </a:r>
          </a:p>
          <a:p>
            <a:pPr>
              <a:buFont typeface="Arial" panose="020B0604020202020204" pitchFamily="34" charset="0"/>
              <a:buChar char="•"/>
            </a:pPr>
            <a:r>
              <a:rPr lang="en-US" sz="2800" dirty="0">
                <a:latin typeface="Candara" panose="020E0502030303020204" pitchFamily="34" charset="0"/>
              </a:rPr>
              <a:t> Internal stress</a:t>
            </a:r>
          </a:p>
          <a:p>
            <a:endParaRPr lang="en-US" dirty="0"/>
          </a:p>
        </p:txBody>
      </p:sp>
      <p:sp>
        <p:nvSpPr>
          <p:cNvPr id="2" name="Title 1"/>
          <p:cNvSpPr>
            <a:spLocks noGrp="1"/>
          </p:cNvSpPr>
          <p:nvPr>
            <p:ph type="title"/>
          </p:nvPr>
        </p:nvSpPr>
        <p:spPr/>
        <p:txBody>
          <a:bodyPr/>
          <a:lstStyle/>
          <a:p>
            <a:r>
              <a:rPr lang="en-US" dirty="0"/>
              <a:t>Why Practice Mindfulness?</a:t>
            </a:r>
          </a:p>
        </p:txBody>
      </p:sp>
    </p:spTree>
    <p:extLst>
      <p:ext uri="{BB962C8B-B14F-4D97-AF65-F5344CB8AC3E}">
        <p14:creationId xmlns:p14="http://schemas.microsoft.com/office/powerpoint/2010/main" val="2596743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Triangle of Awareness</a:t>
            </a:r>
          </a:p>
        </p:txBody>
      </p:sp>
      <p:pic>
        <p:nvPicPr>
          <p:cNvPr id="4" name="Content Placeholder 3" descr="Picture of triangle with wording of body sensations, emotions and thoughts."/>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42727" y="2103438"/>
            <a:ext cx="6306545" cy="3932237"/>
          </a:xfrm>
          <a:prstGeom prst="rect">
            <a:avLst/>
          </a:prstGeom>
        </p:spPr>
      </p:pic>
    </p:spTree>
    <p:extLst>
      <p:ext uri="{BB962C8B-B14F-4D97-AF65-F5344CB8AC3E}">
        <p14:creationId xmlns:p14="http://schemas.microsoft.com/office/powerpoint/2010/main" val="1613536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vs Reacting to Stress</a:t>
            </a:r>
          </a:p>
        </p:txBody>
      </p:sp>
    </p:spTree>
    <p:extLst>
      <p:ext uri="{BB962C8B-B14F-4D97-AF65-F5344CB8AC3E}">
        <p14:creationId xmlns:p14="http://schemas.microsoft.com/office/powerpoint/2010/main" val="165662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Responding vs Reacting </a:t>
            </a:r>
          </a:p>
        </p:txBody>
      </p:sp>
      <p:sp>
        <p:nvSpPr>
          <p:cNvPr id="3" name="Text Placeholder 2"/>
          <p:cNvSpPr>
            <a:spLocks noGrp="1"/>
          </p:cNvSpPr>
          <p:nvPr>
            <p:ph type="body" idx="1"/>
          </p:nvPr>
        </p:nvSpPr>
        <p:spPr>
          <a:xfrm>
            <a:off x="1069848" y="2014631"/>
            <a:ext cx="4754880" cy="640080"/>
          </a:xfrm>
        </p:spPr>
        <p:txBody>
          <a:bodyPr>
            <a:normAutofit/>
          </a:bodyPr>
          <a:lstStyle/>
          <a:p>
            <a:r>
              <a:rPr lang="en-US" sz="2800" b="1" dirty="0"/>
              <a:t>React</a:t>
            </a:r>
          </a:p>
        </p:txBody>
      </p:sp>
      <p:sp>
        <p:nvSpPr>
          <p:cNvPr id="4" name="Content Placeholder 3"/>
          <p:cNvSpPr>
            <a:spLocks noGrp="1"/>
          </p:cNvSpPr>
          <p:nvPr>
            <p:ph sz="half" idx="2"/>
          </p:nvPr>
        </p:nvSpPr>
        <p:spPr/>
        <p:txBody>
          <a:bodyPr>
            <a:normAutofit/>
          </a:bodyPr>
          <a:lstStyle/>
          <a:p>
            <a:pPr marL="0" indent="0">
              <a:buNone/>
            </a:pPr>
            <a:r>
              <a:rPr lang="en-US" sz="2800" b="1" i="1" dirty="0"/>
              <a:t>Fight, Flight or Freeze </a:t>
            </a:r>
            <a:r>
              <a:rPr lang="en-US" sz="2800" dirty="0"/>
              <a:t>release of hormones puts our body on alert.</a:t>
            </a:r>
          </a:p>
        </p:txBody>
      </p:sp>
      <p:sp>
        <p:nvSpPr>
          <p:cNvPr id="5" name="Text Placeholder 4"/>
          <p:cNvSpPr>
            <a:spLocks noGrp="1"/>
          </p:cNvSpPr>
          <p:nvPr>
            <p:ph type="body" sz="quarter" idx="3"/>
          </p:nvPr>
        </p:nvSpPr>
        <p:spPr/>
        <p:txBody>
          <a:bodyPr>
            <a:normAutofit/>
          </a:bodyPr>
          <a:lstStyle/>
          <a:p>
            <a:r>
              <a:rPr lang="en-US" sz="2800" b="1" dirty="0"/>
              <a:t>Respond</a:t>
            </a:r>
          </a:p>
        </p:txBody>
      </p:sp>
      <p:sp>
        <p:nvSpPr>
          <p:cNvPr id="6" name="Content Placeholder 5"/>
          <p:cNvSpPr>
            <a:spLocks noGrp="1"/>
          </p:cNvSpPr>
          <p:nvPr>
            <p:ph sz="quarter" idx="4"/>
          </p:nvPr>
        </p:nvSpPr>
        <p:spPr/>
        <p:txBody>
          <a:bodyPr>
            <a:normAutofit/>
          </a:bodyPr>
          <a:lstStyle/>
          <a:p>
            <a:pPr marL="0" indent="0">
              <a:buNone/>
            </a:pPr>
            <a:r>
              <a:rPr lang="en-US" sz="2800" b="1" i="1" dirty="0"/>
              <a:t>Awareness</a:t>
            </a:r>
            <a:r>
              <a:rPr lang="en-US" sz="2800" b="1" dirty="0"/>
              <a:t>,  </a:t>
            </a:r>
          </a:p>
          <a:p>
            <a:pPr marL="0" indent="0">
              <a:buNone/>
            </a:pPr>
            <a:r>
              <a:rPr lang="en-US" sz="2800" dirty="0"/>
              <a:t>strengthen prefrontal cortex of brain where critical thinking occurs.</a:t>
            </a:r>
          </a:p>
        </p:txBody>
      </p:sp>
    </p:spTree>
    <p:extLst>
      <p:ext uri="{BB962C8B-B14F-4D97-AF65-F5344CB8AC3E}">
        <p14:creationId xmlns:p14="http://schemas.microsoft.com/office/powerpoint/2010/main" val="1930608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883</TotalTime>
  <Words>1271</Words>
  <Application>Microsoft Office PowerPoint</Application>
  <PresentationFormat>Widescreen</PresentationFormat>
  <Paragraphs>192</Paragraphs>
  <Slides>35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Candara</vt:lpstr>
      <vt:lpstr>Century Gothic</vt:lpstr>
      <vt:lpstr>Garamond</vt:lpstr>
      <vt:lpstr>Wingdings</vt:lpstr>
      <vt:lpstr>Savon</vt:lpstr>
      <vt:lpstr>Mindful Eating Intuitive Eating for Well-Being</vt:lpstr>
      <vt:lpstr>Mindlessness</vt:lpstr>
      <vt:lpstr>Mindlessness</vt:lpstr>
      <vt:lpstr>Mindfulness</vt:lpstr>
      <vt:lpstr>Mindfulness</vt:lpstr>
      <vt:lpstr>Why Practice Mindfulness?</vt:lpstr>
      <vt:lpstr>Triangle of Awareness</vt:lpstr>
      <vt:lpstr>Responding vs Reacting to Stress</vt:lpstr>
      <vt:lpstr>Responding vs Reacting </vt:lpstr>
      <vt:lpstr>Responding vs Reacting </vt:lpstr>
      <vt:lpstr>Reacting to Stress</vt:lpstr>
      <vt:lpstr>Negative Ways of Coping</vt:lpstr>
      <vt:lpstr>Long-Term Effects of Stress</vt:lpstr>
      <vt:lpstr>Responding to Stress</vt:lpstr>
      <vt:lpstr>Positive Ways of Coping:</vt:lpstr>
      <vt:lpstr>Improved Health &amp; Well-Being</vt:lpstr>
      <vt:lpstr>Mindful Eating</vt:lpstr>
      <vt:lpstr>3 steps to more Mindful eating</vt:lpstr>
      <vt:lpstr>Mind Your Mouth</vt:lpstr>
      <vt:lpstr>Restrict Binge cycle</vt:lpstr>
      <vt:lpstr>Mindful Eating </vt:lpstr>
      <vt:lpstr>Hunger and Satiety Cues</vt:lpstr>
      <vt:lpstr>What is Intuitive Eating </vt:lpstr>
      <vt:lpstr>Reject the Diet Mentality</vt:lpstr>
      <vt:lpstr>Honor Your Hunger</vt:lpstr>
      <vt:lpstr>Make Peace with Food </vt:lpstr>
      <vt:lpstr>The Science Behind Intuitive Eating</vt:lpstr>
      <vt:lpstr>Challenge the Food Police </vt:lpstr>
      <vt:lpstr>Hunger and Satiety Scale</vt:lpstr>
      <vt:lpstr>Feel Your Fullness</vt:lpstr>
      <vt:lpstr>Physical Activity – Feel the Difference</vt:lpstr>
      <vt:lpstr>Feel the Difference </vt:lpstr>
      <vt:lpstr>Honor Your Health with Gentle Nutrition </vt:lpstr>
      <vt:lpstr>Review</vt:lpstr>
      <vt:lpstr>Thank You!</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 Eating</dc:title>
  <dc:creator>Gabel, Candy</dc:creator>
  <cp:lastModifiedBy>Robinson, Sharon</cp:lastModifiedBy>
  <cp:revision>44</cp:revision>
  <cp:lastPrinted>2021-07-21T16:26:10Z</cp:lastPrinted>
  <dcterms:created xsi:type="dcterms:W3CDTF">2019-07-15T16:23:59Z</dcterms:created>
  <dcterms:modified xsi:type="dcterms:W3CDTF">2021-08-18T20:46:07Z</dcterms:modified>
</cp:coreProperties>
</file>