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4"/>
  </p:notesMasterIdLst>
  <p:sldIdLst>
    <p:sldId id="256" r:id="rId2"/>
    <p:sldId id="280" r:id="rId3"/>
    <p:sldId id="259" r:id="rId4"/>
    <p:sldId id="272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73" r:id="rId13"/>
    <p:sldId id="274" r:id="rId14"/>
    <p:sldId id="275" r:id="rId15"/>
    <p:sldId id="266" r:id="rId16"/>
    <p:sldId id="265" r:id="rId17"/>
    <p:sldId id="268" r:id="rId18"/>
    <p:sldId id="270" r:id="rId19"/>
    <p:sldId id="271" r:id="rId20"/>
    <p:sldId id="278" r:id="rId21"/>
    <p:sldId id="27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DBF18-1625-E14C-9204-308DB3D41580}" v="16" dt="2024-05-13T18:42:17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2"/>
    <p:restoredTop sz="94678"/>
  </p:normalViewPr>
  <p:slideViewPr>
    <p:cSldViewPr snapToGrid="0">
      <p:cViewPr varScale="1">
        <p:scale>
          <a:sx n="117" d="100"/>
          <a:sy n="117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Christi" userId="881d3898-5999-4ebf-aaff-7011db2851f2" providerId="ADAL" clId="{0B4DBF18-1625-E14C-9204-308DB3D41580}"/>
    <pc:docChg chg="custSel modSld">
      <pc:chgData name="Evans, Christi" userId="881d3898-5999-4ebf-aaff-7011db2851f2" providerId="ADAL" clId="{0B4DBF18-1625-E14C-9204-308DB3D41580}" dt="2024-05-13T18:42:17.052" v="153" actId="27636"/>
      <pc:docMkLst>
        <pc:docMk/>
      </pc:docMkLst>
      <pc:sldChg chg="modSp mod modAnim">
        <pc:chgData name="Evans, Christi" userId="881d3898-5999-4ebf-aaff-7011db2851f2" providerId="ADAL" clId="{0B4DBF18-1625-E14C-9204-308DB3D41580}" dt="2024-05-13T18:42:17.052" v="153" actId="27636"/>
        <pc:sldMkLst>
          <pc:docMk/>
          <pc:sldMk cId="1677454953" sldId="256"/>
        </pc:sldMkLst>
        <pc:spChg chg="mod">
          <ac:chgData name="Evans, Christi" userId="881d3898-5999-4ebf-aaff-7011db2851f2" providerId="ADAL" clId="{0B4DBF18-1625-E14C-9204-308DB3D41580}" dt="2024-05-13T18:42:17.052" v="153" actId="27636"/>
          <ac:spMkLst>
            <pc:docMk/>
            <pc:sldMk cId="1677454953" sldId="256"/>
            <ac:spMk id="3" creationId="{D0527219-7F2A-7B68-9E47-7273EA263AAB}"/>
          </ac:spMkLst>
        </pc:spChg>
      </pc:sldChg>
      <pc:sldChg chg="modSp mod">
        <pc:chgData name="Evans, Christi" userId="881d3898-5999-4ebf-aaff-7011db2851f2" providerId="ADAL" clId="{0B4DBF18-1625-E14C-9204-308DB3D41580}" dt="2024-04-10T15:25:35.573" v="135" actId="20577"/>
        <pc:sldMkLst>
          <pc:docMk/>
          <pc:sldMk cId="3952526539" sldId="277"/>
        </pc:sldMkLst>
        <pc:spChg chg="mod">
          <ac:chgData name="Evans, Christi" userId="881d3898-5999-4ebf-aaff-7011db2851f2" providerId="ADAL" clId="{0B4DBF18-1625-E14C-9204-308DB3D41580}" dt="2024-04-10T15:25:35.573" v="135" actId="20577"/>
          <ac:spMkLst>
            <pc:docMk/>
            <pc:sldMk cId="3952526539" sldId="277"/>
            <ac:spMk id="4" creationId="{635B2FCA-9733-298A-270A-74EAB522E2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1022-93AA-FD4A-9CEC-A0B735235633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FD80-0039-D14F-A71D-E1160518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3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3FD80-0039-D14F-A71D-E11605182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>
                <a:solidFill>
                  <a:srgbClr val="1B1B1B"/>
                </a:solidFill>
                <a:effectLst/>
                <a:latin typeface="Source Sans Pro Web"/>
              </a:rPr>
              <a:t>Refrigerated food should be safe if the power was out less than 4 hours, if the refrigerator door was kept shut. 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3FD80-0039-D14F-A71D-E116051822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208F-5195-397F-ABD5-4DE95380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D855A-93BD-7760-6AB6-9465431FA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BA63A-5C2D-47CD-4B8E-443531E2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E0A32-EB30-64E7-1A03-CB981698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64D11-E50B-DB1C-0BD3-6DF5D5FE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34DA-02FB-FB25-6104-9810BA52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6AABD-349D-2B9A-FA3A-A9953823F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52A72-C0AA-898B-AF2C-4D85ABC1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B6B36-AED0-B30A-8156-541CF998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A4D8-555A-E4B7-04F9-2E53D22A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3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903BD-F78D-1134-5753-DE0E1152C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E6DC8-167F-7556-8309-C82611C4C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F3394-0F44-46B6-6D5E-3C4834D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22E3-FC01-8A64-113A-B3D84778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9C9B3-9280-3B35-43E0-F91453D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52BD-F405-7F9E-9450-F3C2D181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A662-4FB2-8C8E-6C34-D04FC803D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F47A-89FC-7793-2B8C-EF3AC1D2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DE752-B1C6-C8FC-1BCF-FF775134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62AC-440B-EB4D-9F75-810C492A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6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5B89-8B23-E8BD-19F4-E76145DB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AAAF9-6765-DAE5-A359-CB6B8C6DC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9EC67-986B-A622-32A9-46115A06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F29F-AC00-F609-3B3C-BB4C96CD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DF11B-9654-C088-A373-D0EE52BF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92E4-1A47-42C5-21D1-EF405AAD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5A67-8FBF-B12C-3BF8-50DB94C29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CFF7B-992A-21D6-553D-79ACE322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469F3-0E90-B8B5-8DA2-47BFB5D7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811B8-0884-5E51-6CA9-182E086D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8EB89-0765-0FB6-FE58-E5A9434C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1A8A-BFB2-18FD-9AB5-9C1F7553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2DC34-6FD7-9087-E5E6-CB013E57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2E88D-541A-AA89-2843-BDADB7D48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8D924-9352-897B-0786-49F055DC9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05214-B66C-24C8-5298-B3470B703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6700AD-AD84-65D1-0B39-22DAB8AE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D6C3A-1830-FF7B-604E-9C16C4BC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32AC2-E7A9-13DC-843E-1F6F4EA8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2D93-C138-50AF-6E80-F2C7488A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6AC97-700F-1EA2-7E32-CD3E94AB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6083C-9A9B-6C30-3BFC-A4CF1D86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631F7-535F-EAC2-5673-506E51C9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BAD62-9F77-9FB9-5447-9B83FCAA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A4C24-9125-7933-8342-0241A78E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46BBB-4C2C-EFD9-9D81-F4C80C06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6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3D14-B8D5-1F28-4C83-9FAA884D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67C2-3CBB-ADA4-F847-FCF8C9A7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F3BEB-3951-D4E6-CFBB-24DF718B5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F2043-FE36-8E9D-92E6-233B856C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BC083-7DCF-D87C-B673-31E12E36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3ABF1-2441-39B0-9120-494F79F6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B8D0-60A6-0F0B-D7BE-6734875C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869E0-FC49-600E-DA33-E152AD1D5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B3E97-2AFD-0C5E-0112-FA046795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3454B-FC37-0BDB-337F-C0186D2B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051CB-BFB5-9FAD-83A1-BA500166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ADC9F-6AFC-C5B3-C5C7-7B61C91E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70D83-65E2-397C-4D7B-8E248EDB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FF988-4C1B-1FC0-AED0-C4330F774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2F68-5850-77AC-C0E5-B639B472A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07A2-DEA6-1F49-9A55-B8A32221B84F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F03C-F461-2385-41AA-D9B454470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FB5AD-DB4F-BA8D-B8C1-F0FAF51BA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A881-A03C-694E-A617-46DCED1F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okstate.edu/fact-sheets/eating-and-keeping-food-safe-during-summer-and-winter-storms.html" TargetMode="External"/><Relationship Id="rId2" Type="http://schemas.openxmlformats.org/officeDocument/2006/relationships/hyperlink" Target="https://www.foodsafety.gov/keep-food-safe/food-safety-in-disaster-or-emergen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gic.clemson.edu/factsheet/food-safety-in-power-outag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299EC-3A05-30BD-4EED-E5F4C6A84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 sz="4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 Went Out… </a:t>
            </a:r>
            <a:br>
              <a:rPr lang="en-US" sz="4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My Food Still Safe?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27219-7F2A-7B68-9E47-7273EA263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/>
              <a:t>Presented by:</a:t>
            </a:r>
          </a:p>
          <a:p>
            <a:endParaRPr lang="en-US" dirty="0"/>
          </a:p>
          <a:p>
            <a:r>
              <a:rPr lang="en-US" dirty="0"/>
              <a:t>Oklahoma State University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3C5CC-CCB3-B4A7-12F5-0478DC5E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Outages Over 4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B2FCA-9733-298A-270A-74EAB522E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Move refrigerated food to an insulated cooler.</a:t>
            </a:r>
          </a:p>
          <a:p>
            <a:pPr lvl="0"/>
            <a:r>
              <a:rPr lang="en-US" dirty="0"/>
              <a:t>Add ice or frozen gel packs to the cooler. </a:t>
            </a:r>
          </a:p>
          <a:p>
            <a:pPr lvl="0"/>
            <a:r>
              <a:rPr lang="en-US" dirty="0"/>
              <a:t>Put an appliance thermometer in the cooler to monitor the temperature inside.  Temperature should be kept at 40</a:t>
            </a:r>
            <a:r>
              <a:rPr lang="en-US" baseline="30000" dirty="0"/>
              <a:t>o</a:t>
            </a:r>
            <a:r>
              <a:rPr lang="en-US" dirty="0"/>
              <a:t>F or below.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EAB2F-FA10-4C7A-3400-BD9BAB37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Prolonged Outage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960A-81CA-39C0-EC46-D9A1E124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911799" cy="3935281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place food outdoors, even in freezing temperature.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Containers of water can be placed outside to freeze.</a:t>
            </a:r>
          </a:p>
          <a:p>
            <a:pPr marL="457200" lvl="1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block ice or dry ice for prolonged outages.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3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C931-42A4-65E6-7E00-30590FB7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Dry 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0A581-05B8-AB98-1080-210CBB61B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Plan to use three pounds of dry ice per cubic foot of freezer space.</a:t>
            </a:r>
          </a:p>
          <a:p>
            <a:pPr lvl="0"/>
            <a:r>
              <a:rPr lang="en-US" dirty="0"/>
              <a:t>Handle dry ice with caution in a well-ventilated area.</a:t>
            </a:r>
          </a:p>
          <a:p>
            <a:pPr lvl="0"/>
            <a:r>
              <a:rPr lang="en-US" dirty="0"/>
              <a:t>Do not touch dry ice with bare hands- wear gloves or use tongs. </a:t>
            </a:r>
          </a:p>
          <a:p>
            <a:pPr lvl="0"/>
            <a:r>
              <a:rPr lang="en-US" dirty="0"/>
              <a:t>Wrap in brown paper for longer storage.</a:t>
            </a:r>
          </a:p>
          <a:p>
            <a:pPr lvl="0"/>
            <a:r>
              <a:rPr lang="en-US" dirty="0"/>
              <a:t>Use cardboard to separate from direct contact with food.</a:t>
            </a:r>
          </a:p>
          <a:p>
            <a:pPr lvl="0"/>
            <a:r>
              <a:rPr lang="en-US" dirty="0"/>
              <a:t>One large piece lasts longer than small pieces.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1A51-551B-8912-BB0B-5EF18B11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Cooking When the Power is 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619FD-8E93-65CC-7413-A9680C2D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Fireplace</a:t>
            </a:r>
          </a:p>
          <a:p>
            <a:pPr lvl="1"/>
            <a:r>
              <a:rPr lang="en-US" sz="2600" dirty="0"/>
              <a:t>Chimney must be unbroken, and flue must be open.</a:t>
            </a:r>
          </a:p>
          <a:p>
            <a:pPr lvl="0"/>
            <a:r>
              <a:rPr lang="en-US" dirty="0"/>
              <a:t>Wood stove</a:t>
            </a:r>
          </a:p>
          <a:p>
            <a:pPr lvl="1"/>
            <a:r>
              <a:rPr lang="en-US" sz="2600" dirty="0"/>
              <a:t>Stovepipe must be undamaged and flue open.</a:t>
            </a:r>
          </a:p>
          <a:p>
            <a:pPr lvl="0"/>
            <a:r>
              <a:rPr lang="en-US" dirty="0"/>
              <a:t>Camp stove </a:t>
            </a:r>
          </a:p>
          <a:p>
            <a:pPr lvl="1"/>
            <a:r>
              <a:rPr lang="en-US" sz="2600" dirty="0"/>
              <a:t>Use outdoors only.</a:t>
            </a:r>
          </a:p>
          <a:p>
            <a:pPr lvl="0"/>
            <a:r>
              <a:rPr lang="en-US" dirty="0"/>
              <a:t>Charcoal grill</a:t>
            </a:r>
          </a:p>
          <a:p>
            <a:pPr lvl="1"/>
            <a:r>
              <a:rPr lang="en-US" sz="2600" dirty="0"/>
              <a:t>Use outdoors only. Never use charcoal indoors, not even in the fireplace.</a:t>
            </a:r>
          </a:p>
          <a:p>
            <a:pPr lvl="0"/>
            <a:r>
              <a:rPr lang="en-US" dirty="0"/>
              <a:t>Gas grill</a:t>
            </a:r>
          </a:p>
          <a:p>
            <a:pPr lvl="1"/>
            <a:r>
              <a:rPr lang="en-US" sz="2600" dirty="0"/>
              <a:t>Use outdoors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3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10AF-9AC3-A0FC-5368-77C0D3C0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Eating Canned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65A8E-BC55-3078-DFD8-715EEF966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Commercially canned foods can be eaten right out of the can.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canned meats and vegetables must be cooked first.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Boil at least 10 minutes before eating to reduce risk of botulism poisoning.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one additional minute per thousand feet of altitude.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canned fruits can be eaten without heating. </a:t>
            </a:r>
          </a:p>
        </p:txBody>
      </p:sp>
    </p:spTree>
    <p:extLst>
      <p:ext uri="{BB962C8B-B14F-4D97-AF65-F5344CB8AC3E}">
        <p14:creationId xmlns:p14="http://schemas.microsoft.com/office/powerpoint/2010/main" val="386114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3817F-4C26-7181-0459-78125429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 Power Outage- Freezer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9134-8E92-2DCD-D008-353ABBA3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there is an appliance thermometer, check the temperature.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food is safe and can be cooked or refrozen if the temperature is 40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or below. 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no appliance thermometer, check each item individually for ice crystals.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there are ice crystals, the food is safe. 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Discard items that have thawed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39E34-3023-3590-E4F6-CABF68D1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 Power Outage- Refrigerator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D39C3-18CD-48CD-654A-FF204058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189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there is an appliance thermometer, check the temperature.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food is safe if the temperature is 40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or below. 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power was out 4 hours or less with the door closed, food should be safe.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Discard any foods with an unusual odor, color, or texture. 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Discard perishables that have been above 40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for two hours or more, or above 90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for one hour. </a:t>
            </a: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264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8FDEF-7807-8CCF-414C-EFE103C3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Discarding Foods After an Outage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8657-7392-8677-B783-0C1BCA64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Discard the following if held above 40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for more than 2 hours:</a:t>
            </a:r>
          </a:p>
          <a:p>
            <a:pPr lvl="1"/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Meat, poultry, fish, seafood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soy meat substitutes</a:t>
            </a:r>
          </a:p>
          <a:p>
            <a:pPr lvl="1"/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Milk, cream, sour cream, yogurt, soy milk, soft cheeses</a:t>
            </a:r>
          </a:p>
          <a:p>
            <a:pPr lvl="1"/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Lunchmeats, hot dogs, bacon, sausage</a:t>
            </a:r>
          </a:p>
          <a:p>
            <a:pPr lvl="1"/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Casseroles, soups, stews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Eggs, egg dishes, and egg products</a:t>
            </a:r>
          </a:p>
          <a:p>
            <a:pPr lvl="1"/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Custards and puddings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Creamy-based salad dressings</a:t>
            </a:r>
            <a:endParaRPr lang="en-US" sz="2600" b="0" i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b="0" i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9567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609E5-7AF5-15C5-9DC7-C2F88CC1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Fruits and Vegetables to Discard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B7F61-5FE3-82E7-210D-2EE82C2A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Discard the following if held above 40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for more than 2 hours: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 fresh fruits and vegetables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Sliced or shredded coconut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Packaged, pre-cut/pre-washed greens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Cooked vegetables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Baked potatoes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Opened vegetable juice</a:t>
            </a: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9314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25046-0420-6129-81FA-569B7652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Foods to Discard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B564-5A83-5D63-12ED-4CA1F6C1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Discard the following if held above 50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for more than 8 hours: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ayonnaise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artar sauce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orseradish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5C058-7378-6F38-B91A-FE24589B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55B7F-6423-ADF3-9780-EC3D713E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what we can do before, during, and after a power outage that can help keep our food safe to eat.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6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FE744-0F2F-2D4F-6A88-9167ADC0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Foods to Save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1A48-C360-930E-1870-FDC73C13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Butter or margarine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 or processed cheeses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Fresh fruits and vegetables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Vinegar based dressings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Jellies and jams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Taco sauce and hot sauce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BBQ sauce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Mustard and Ketchup</a:t>
            </a:r>
          </a:p>
        </p:txBody>
      </p:sp>
    </p:spTree>
    <p:extLst>
      <p:ext uri="{BB962C8B-B14F-4D97-AF65-F5344CB8AC3E}">
        <p14:creationId xmlns:p14="http://schemas.microsoft.com/office/powerpoint/2010/main" val="1626457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BC76D-891E-50EB-7B12-C435888C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Removing Odors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39C0-B225-45DD-E589-17956E27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food from refrigerator/freezer.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 with a mixture of one of the following: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 one tablespoon baking soda with one quart of water.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 one cup vinegar in a gallon of water.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to dry.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odor persists, use activated charcoal or contact the company for suggestions.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4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C2CC-540D-8BC9-E38B-EA34C88F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55BB-91B2-0D45-8950-F08684B96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https://www.foodsafety.gov/keep-food-safe/food-safety-in-disaster-or-emergency</a:t>
            </a:r>
            <a:endParaRPr lang="en-US" dirty="0"/>
          </a:p>
          <a:p>
            <a:r>
              <a:rPr lang="en-US" dirty="0">
                <a:hlinkClick r:id="rId3"/>
              </a:rPr>
              <a:t>https://extension.okstate.edu/fact-sheets/eating-and-keeping-food-safe-during-summer-and-winter-storms.html</a:t>
            </a:r>
            <a:endParaRPr lang="en-US" dirty="0"/>
          </a:p>
          <a:p>
            <a:r>
              <a:rPr lang="en-US" dirty="0">
                <a:hlinkClick r:id="rId4"/>
              </a:rPr>
              <a:t>https://hgic.clemson.edu/factsheet/food-safety-in-power-outages/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4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67B3-9B24-1F8B-719A-FC804D83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an Outage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24C5-550D-0271-0A6D-DA9F428E1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an appliance thermometer in the refrigerator and freezer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Refrigerator should be 40</a:t>
            </a:r>
            <a:r>
              <a:rPr lang="en-US" sz="2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or below</a:t>
            </a:r>
          </a:p>
          <a:p>
            <a:pPr lvl="1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Freezer should be 0</a:t>
            </a:r>
            <a:r>
              <a:rPr lang="en-US" sz="2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or below</a:t>
            </a:r>
          </a:p>
          <a:p>
            <a:pPr marL="457200" lvl="1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a thermometer in the refrigerator and freezer will help determine if the food is safe after an outage. </a:t>
            </a:r>
          </a:p>
        </p:txBody>
      </p:sp>
    </p:spTree>
    <p:extLst>
      <p:ext uri="{BB962C8B-B14F-4D97-AF65-F5344CB8AC3E}">
        <p14:creationId xmlns:p14="http://schemas.microsoft.com/office/powerpoint/2010/main" val="17881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62F3-F7E3-060F-125A-129D6FFC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9" y="365125"/>
            <a:ext cx="1107165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a Supply of Shelf-Stable Foods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EF4E68-D2C7-B535-DD18-B9B9A858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i="0" dirty="0"/>
              <a:t>Protein - canned meat, chicken, tuna, nuts, peanut butter</a:t>
            </a:r>
            <a:endParaRPr lang="en-US" dirty="0"/>
          </a:p>
          <a:p>
            <a:pPr lvl="0"/>
            <a:r>
              <a:rPr lang="en-US" b="0" i="0" dirty="0"/>
              <a:t>Vegetables- canned vegetables and vegetable juices</a:t>
            </a:r>
            <a:endParaRPr lang="en-US" dirty="0"/>
          </a:p>
          <a:p>
            <a:pPr lvl="0"/>
            <a:r>
              <a:rPr lang="en-US" b="0" i="0" dirty="0"/>
              <a:t>Fruits- canned fruits, dried fruits and fruit juices</a:t>
            </a:r>
            <a:endParaRPr lang="en-US" dirty="0"/>
          </a:p>
          <a:p>
            <a:pPr lvl="0"/>
            <a:r>
              <a:rPr lang="en-US" b="0" i="0" dirty="0"/>
              <a:t>Dairy- canned milk, dried milk, boxed shelf-stable milk</a:t>
            </a:r>
            <a:endParaRPr lang="en-US" dirty="0"/>
          </a:p>
          <a:p>
            <a:pPr lvl="0"/>
            <a:r>
              <a:rPr lang="en-US" b="0" i="0" dirty="0"/>
              <a:t>Grains - ready-to-eat cereal, crackers, pretzels</a:t>
            </a:r>
            <a:endParaRPr lang="en-US" dirty="0"/>
          </a:p>
          <a:p>
            <a:pPr lvl="0"/>
            <a:r>
              <a:rPr lang="en-US" b="0" i="0" dirty="0"/>
              <a:t>Water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8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50AC-4AAE-1668-32CB-3287DC38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Preparing for a Possible Outage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8EAB-7425-6D39-0C98-2B8205A39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refrigerator for items that could be moved to the freezer.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Leftovers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Meat or poultry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Milk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Cheese (cheddar,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swiss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mozzarella)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Lunchmeat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4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FBADF-A3FA-FBC4-154E-ED9DE076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Preparing for an Outage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6EFB-1B58-CC03-DE22-827A6079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 coolers to have on hand if needed.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items in the freezer together.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Purchase ice or make ice.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Freeze reusable gel packs.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 empty water bottles or gallon jugs with water and freeze. </a:t>
            </a:r>
          </a:p>
          <a:p>
            <a:pPr marL="457200" lvl="1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8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5F89-30BC-9BCB-443A-24DE5521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Ice Stored in the Freezer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AEC2-C719-77C9-9D59-9A82F5AC8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can be moved to coolers or the refrigerator, if needed.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Containers of ice will fill unused freezer space. 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full freezer will keep food cold longer than a half empty freezer.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melted, the containers of water can serve as a backup water source. </a:t>
            </a:r>
          </a:p>
        </p:txBody>
      </p:sp>
    </p:spTree>
    <p:extLst>
      <p:ext uri="{BB962C8B-B14F-4D97-AF65-F5344CB8AC3E}">
        <p14:creationId xmlns:p14="http://schemas.microsoft.com/office/powerpoint/2010/main" val="262622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040C-1CBF-6C50-3770-526B84D4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a Power Outage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51CF-5A86-9B2A-E8F0-7EB41D14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the refrigerator and freezer doors shut.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refrigerator will keep cold for about 4 hours, if unopened.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freezer will hold temperature for about 48 hours, if unopened. </a:t>
            </a:r>
          </a:p>
          <a:p>
            <a:pPr lvl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half full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freezer will hold temperature for about 24 hours, if unopened.</a:t>
            </a:r>
          </a:p>
        </p:txBody>
      </p:sp>
    </p:spTree>
    <p:extLst>
      <p:ext uri="{BB962C8B-B14F-4D97-AF65-F5344CB8AC3E}">
        <p14:creationId xmlns:p14="http://schemas.microsoft.com/office/powerpoint/2010/main" val="185352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2801-662E-B12C-3D9F-E8451D4E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Freezer Space Comparisons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0F645-45F7-9573-E0A4-8A538A6D5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85" y="1690688"/>
            <a:ext cx="3682785" cy="823912"/>
          </a:xfrm>
        </p:spPr>
        <p:txBody>
          <a:bodyPr/>
          <a:lstStyle/>
          <a:p>
            <a:pPr algn="ctr"/>
            <a:r>
              <a:rPr lang="en-US" dirty="0"/>
              <a:t>Good</a:t>
            </a:r>
          </a:p>
        </p:txBody>
      </p:sp>
      <p:pic>
        <p:nvPicPr>
          <p:cNvPr id="12" name="Content Placeholder 11" descr="Freezer with appliance thermometer.&#10;">
            <a:extLst>
              <a:ext uri="{FF2B5EF4-FFF2-40B4-BE49-F238E27FC236}">
                <a16:creationId xmlns:a16="http://schemas.microsoft.com/office/drawing/2014/main" id="{4EE30EC7-58F9-0566-1415-CBDE50944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2385" y="2914233"/>
            <a:ext cx="3509963" cy="2632472"/>
          </a:xfrm>
        </p:spPr>
      </p:pic>
      <p:sp>
        <p:nvSpPr>
          <p:cNvPr id="9" name="TextBox 8" descr="Freezer with appliance thermometer.&#13;&#10;">
            <a:extLst>
              <a:ext uri="{FF2B5EF4-FFF2-40B4-BE49-F238E27FC236}">
                <a16:creationId xmlns:a16="http://schemas.microsoft.com/office/drawing/2014/main" id="{8D1A9A6F-C4A8-31BD-4A5E-CDC3D02E6953}"/>
              </a:ext>
            </a:extLst>
          </p:cNvPr>
          <p:cNvSpPr txBox="1"/>
          <p:nvPr/>
        </p:nvSpPr>
        <p:spPr>
          <a:xfrm>
            <a:off x="246031" y="5816814"/>
            <a:ext cx="366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Freezer with appliance thermometer.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E75A1A-E0AA-7142-4D72-160EE7499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08505" y="1711026"/>
            <a:ext cx="3774989" cy="823912"/>
          </a:xfrm>
        </p:spPr>
        <p:txBody>
          <a:bodyPr/>
          <a:lstStyle/>
          <a:p>
            <a:pPr algn="ctr"/>
            <a:r>
              <a:rPr lang="en-US" dirty="0"/>
              <a:t>Better</a:t>
            </a:r>
          </a:p>
        </p:txBody>
      </p:sp>
      <p:pic>
        <p:nvPicPr>
          <p:cNvPr id="14" name="Content Placeholder 13" descr="Freezer with appliance thermometer and food grouped together.&#10;">
            <a:extLst>
              <a:ext uri="{FF2B5EF4-FFF2-40B4-BE49-F238E27FC236}">
                <a16:creationId xmlns:a16="http://schemas.microsoft.com/office/drawing/2014/main" id="{7EC18D33-A2EC-D8CB-EB70-CECDAF561F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226380" y="2914233"/>
            <a:ext cx="3509963" cy="2632472"/>
          </a:xfrm>
        </p:spPr>
      </p:pic>
      <p:sp>
        <p:nvSpPr>
          <p:cNvPr id="10" name="TextBox 9" descr="Freezer with appliance thermometer and food grouped together.&#13;&#10;">
            <a:extLst>
              <a:ext uri="{FF2B5EF4-FFF2-40B4-BE49-F238E27FC236}">
                <a16:creationId xmlns:a16="http://schemas.microsoft.com/office/drawing/2014/main" id="{434894DF-DB7A-9DE1-60BB-57F73C1CFD03}"/>
              </a:ext>
            </a:extLst>
          </p:cNvPr>
          <p:cNvSpPr txBox="1"/>
          <p:nvPr/>
        </p:nvSpPr>
        <p:spPr>
          <a:xfrm>
            <a:off x="4164918" y="5816814"/>
            <a:ext cx="363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Freezer with appliance thermometer and food grouped together.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CBB69FA-BE2B-A87A-BD20-DF373D4D80A3}"/>
              </a:ext>
            </a:extLst>
          </p:cNvPr>
          <p:cNvSpPr txBox="1">
            <a:spLocks/>
          </p:cNvSpPr>
          <p:nvPr/>
        </p:nvSpPr>
        <p:spPr>
          <a:xfrm>
            <a:off x="8236273" y="1723921"/>
            <a:ext cx="360817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Best</a:t>
            </a:r>
          </a:p>
        </p:txBody>
      </p:sp>
      <p:pic>
        <p:nvPicPr>
          <p:cNvPr id="15" name="Content Placeholder 13" descr="Freezer with appliance thermometer, food is grouped together, and ice containers fill empty space. &#10;">
            <a:extLst>
              <a:ext uri="{FF2B5EF4-FFF2-40B4-BE49-F238E27FC236}">
                <a16:creationId xmlns:a16="http://schemas.microsoft.com/office/drawing/2014/main" id="{BF3AD692-3BD1-A842-EB19-2B9521B502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61442" y="2886952"/>
            <a:ext cx="3557836" cy="2668377"/>
          </a:xfrm>
          <a:prstGeom prst="rect">
            <a:avLst/>
          </a:prstGeom>
        </p:spPr>
      </p:pic>
      <p:sp>
        <p:nvSpPr>
          <p:cNvPr id="11" name="TextBox 10" descr="Freezer with appliance thermometer, food is grouped together, and ice containers fill empty space. &#13;&#10;">
            <a:extLst>
              <a:ext uri="{FF2B5EF4-FFF2-40B4-BE49-F238E27FC236}">
                <a16:creationId xmlns:a16="http://schemas.microsoft.com/office/drawing/2014/main" id="{B65A3AD2-7ED8-B2E3-584D-EB1EEF28E06D}"/>
              </a:ext>
            </a:extLst>
          </p:cNvPr>
          <p:cNvSpPr txBox="1"/>
          <p:nvPr/>
        </p:nvSpPr>
        <p:spPr>
          <a:xfrm>
            <a:off x="8199668" y="5780557"/>
            <a:ext cx="368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Freezer with appliance thermometer, food is grouped together, and ice containers fill empty space. </a:t>
            </a:r>
          </a:p>
        </p:txBody>
      </p:sp>
    </p:spTree>
    <p:extLst>
      <p:ext uri="{BB962C8B-B14F-4D97-AF65-F5344CB8AC3E}">
        <p14:creationId xmlns:p14="http://schemas.microsoft.com/office/powerpoint/2010/main" val="97145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53D82C8-D789-1346-83E1-DF4C9C1E7A54}">
  <we:reference id="wa200003915" version="2.0.0.0" store="en-US" storeType="OMEX"/>
  <we:alternateReferences>
    <we:reference id="wa200003915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11500</TotalTime>
  <Words>1050</Words>
  <Application>Microsoft Macintosh PowerPoint</Application>
  <PresentationFormat>Widescreen</PresentationFormat>
  <Paragraphs>146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Source Sans Pro Web</vt:lpstr>
      <vt:lpstr>Verdana</vt:lpstr>
      <vt:lpstr>Office Theme</vt:lpstr>
      <vt:lpstr>The Power Went Out…  Is My Food Still Safe? </vt:lpstr>
      <vt:lpstr>Objective</vt:lpstr>
      <vt:lpstr>Before an Outage</vt:lpstr>
      <vt:lpstr>Keep a Supply of Shelf-Stable Foods</vt:lpstr>
      <vt:lpstr>Preparing for a Possible Outage</vt:lpstr>
      <vt:lpstr>Preparing for an Outage</vt:lpstr>
      <vt:lpstr>Keep Ice Stored in the Freezer</vt:lpstr>
      <vt:lpstr>During a Power Outage</vt:lpstr>
      <vt:lpstr>Freezer Space Comparisons</vt:lpstr>
      <vt:lpstr>For Outages Over 4 Hours</vt:lpstr>
      <vt:lpstr>Prolonged Outage</vt:lpstr>
      <vt:lpstr>Using Dry Ice</vt:lpstr>
      <vt:lpstr>Cooking When the Power is Out</vt:lpstr>
      <vt:lpstr>Eating Canned Foods</vt:lpstr>
      <vt:lpstr>After a Power Outage- Freezer</vt:lpstr>
      <vt:lpstr>After a Power Outage- Refrigerator</vt:lpstr>
      <vt:lpstr>Discarding Foods After an Outage</vt:lpstr>
      <vt:lpstr>Fruits and Vegetables to Discard</vt:lpstr>
      <vt:lpstr>Other Foods to Discard</vt:lpstr>
      <vt:lpstr>Foods to Save</vt:lpstr>
      <vt:lpstr>Removing Odors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Went Out…  Is My Food Still Safe? </dc:title>
  <dc:creator>Evans, Christi</dc:creator>
  <cp:lastModifiedBy>Evans, Christi</cp:lastModifiedBy>
  <cp:revision>5</cp:revision>
  <dcterms:created xsi:type="dcterms:W3CDTF">2024-02-15T16:36:59Z</dcterms:created>
  <dcterms:modified xsi:type="dcterms:W3CDTF">2024-05-13T18:42:24Z</dcterms:modified>
</cp:coreProperties>
</file>