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627" r:id="rId3"/>
    <p:sldId id="616" r:id="rId4"/>
    <p:sldId id="620" r:id="rId5"/>
    <p:sldId id="624" r:id="rId6"/>
    <p:sldId id="605" r:id="rId7"/>
    <p:sldId id="606" r:id="rId8"/>
    <p:sldId id="274" r:id="rId9"/>
    <p:sldId id="603" r:id="rId10"/>
    <p:sldId id="607" r:id="rId11"/>
    <p:sldId id="608" r:id="rId12"/>
    <p:sldId id="612" r:id="rId13"/>
    <p:sldId id="626" r:id="rId14"/>
    <p:sldId id="286" r:id="rId15"/>
    <p:sldId id="362" r:id="rId16"/>
    <p:sldId id="325" r:id="rId17"/>
    <p:sldId id="311" r:id="rId18"/>
    <p:sldId id="609" r:id="rId19"/>
    <p:sldId id="610" r:id="rId20"/>
    <p:sldId id="622" r:id="rId21"/>
    <p:sldId id="623" r:id="rId22"/>
    <p:sldId id="493" r:id="rId23"/>
    <p:sldId id="447" r:id="rId24"/>
    <p:sldId id="513" r:id="rId25"/>
    <p:sldId id="614" r:id="rId26"/>
    <p:sldId id="279" r:id="rId27"/>
    <p:sldId id="481" r:id="rId28"/>
    <p:sldId id="586" r:id="rId2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7200"/>
    <a:srgbClr val="FA6402"/>
    <a:srgbClr val="FF81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15" autoAdjust="0"/>
    <p:restoredTop sz="65007" autoAdjust="0"/>
  </p:normalViewPr>
  <p:slideViewPr>
    <p:cSldViewPr snapToGrid="0" snapToObjects="1">
      <p:cViewPr varScale="1">
        <p:scale>
          <a:sx n="53" d="100"/>
          <a:sy n="53" d="100"/>
        </p:scale>
        <p:origin x="1349" y="5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84" d="100"/>
          <a:sy n="84" d="100"/>
        </p:scale>
        <p:origin x="3192" y="108"/>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19" tIns="47109" rIns="94219" bIns="47109"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19" tIns="47109" rIns="94219" bIns="47109" rtlCol="0"/>
          <a:lstStyle>
            <a:lvl1pPr algn="r">
              <a:defRPr sz="1200"/>
            </a:lvl1pPr>
          </a:lstStyle>
          <a:p>
            <a:fld id="{5936A622-19BB-41F5-9E06-801452ED0A37}" type="datetimeFigureOut">
              <a:rPr lang="en-US" smtClean="0"/>
              <a:t>7/15/2025</a:t>
            </a:fld>
            <a:endParaRPr lang="en-US"/>
          </a:p>
        </p:txBody>
      </p:sp>
      <p:sp>
        <p:nvSpPr>
          <p:cNvPr id="4" name="Slide Image Placeholder 3"/>
          <p:cNvSpPr>
            <a:spLocks noGrp="1" noRot="1" noChangeAspect="1"/>
          </p:cNvSpPr>
          <p:nvPr>
            <p:ph type="sldImg" idx="2"/>
          </p:nvPr>
        </p:nvSpPr>
        <p:spPr>
          <a:xfrm>
            <a:off x="422275" y="704850"/>
            <a:ext cx="6257925" cy="3519488"/>
          </a:xfrm>
          <a:prstGeom prst="rect">
            <a:avLst/>
          </a:prstGeom>
          <a:noFill/>
          <a:ln w="12700">
            <a:solidFill>
              <a:prstClr val="black"/>
            </a:solidFill>
          </a:ln>
        </p:spPr>
        <p:txBody>
          <a:bodyPr vert="horz" lIns="94219" tIns="47109" rIns="94219" bIns="47109"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19" tIns="47109" rIns="94219" bIns="4710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19" tIns="47109" rIns="94219" bIns="47109"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19" tIns="47109" rIns="94219" bIns="47109" rtlCol="0" anchor="b"/>
          <a:lstStyle>
            <a:lvl1pPr algn="r">
              <a:defRPr sz="1200"/>
            </a:lvl1pPr>
          </a:lstStyle>
          <a:p>
            <a:fld id="{A47A50CB-8215-4E16-BE75-2347650F0F37}" type="slidenum">
              <a:rPr lang="en-US" smtClean="0"/>
              <a:t>‹#›</a:t>
            </a:fld>
            <a:endParaRPr lang="en-US"/>
          </a:p>
        </p:txBody>
      </p:sp>
    </p:spTree>
    <p:extLst>
      <p:ext uri="{BB962C8B-B14F-4D97-AF65-F5344CB8AC3E}">
        <p14:creationId xmlns:p14="http://schemas.microsoft.com/office/powerpoint/2010/main" val="425103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7A50CB-8215-4E16-BE75-2347650F0F37}" type="slidenum">
              <a:rPr lang="en-US" smtClean="0"/>
              <a:t>1</a:t>
            </a:fld>
            <a:endParaRPr lang="en-US"/>
          </a:p>
        </p:txBody>
      </p:sp>
    </p:spTree>
    <p:extLst>
      <p:ext uri="{BB962C8B-B14F-4D97-AF65-F5344CB8AC3E}">
        <p14:creationId xmlns:p14="http://schemas.microsoft.com/office/powerpoint/2010/main" val="40372483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Conversely, Mental Health Can Negatively Impact Nutrition and Physical Activity</a:t>
            </a:r>
            <a:endParaRPr lang="en-US" sz="1200" b="1"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p>
          <a:p>
            <a:pPr marL="171450" indent="-171450">
              <a:buFont typeface="Arial" panose="020B0604020202020204" pitchFamily="34" charset="0"/>
              <a:buChar char="•"/>
              <a:defRPr/>
            </a:pPr>
            <a:r>
              <a:rPr lang="en-US" dirty="0"/>
              <a:t>Depression and anxiety can lead to a decreased interest in preparing (lack of motivation to shop and cook) and eating food (lake of appetite) which can result in a poor food intake or poor food choices (poor diet quality).</a:t>
            </a:r>
          </a:p>
          <a:p>
            <a:pPr marL="171450" indent="-171450">
              <a:buFont typeface="Arial" panose="020B0604020202020204" pitchFamily="34" charset="0"/>
              <a:buChar char="•"/>
              <a:defRPr/>
            </a:pPr>
            <a:r>
              <a:rPr lang="en-US" dirty="0"/>
              <a:t>Depression and anxiety can decrease energy, interest and motivation to be physically active.</a:t>
            </a:r>
          </a:p>
          <a:p>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10</a:t>
            </a:fld>
            <a:endParaRPr lang="en-US"/>
          </a:p>
        </p:txBody>
      </p:sp>
    </p:spTree>
    <p:extLst>
      <p:ext uri="{BB962C8B-B14F-4D97-AF65-F5344CB8AC3E}">
        <p14:creationId xmlns:p14="http://schemas.microsoft.com/office/powerpoint/2010/main" val="32344413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This Can Create A Downward Spiral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This can create a downward spiral of poor nutrition and low physical activity hurting mental health, and poor mental health cycling back further decreasing diet quality and physical activity.</a:t>
            </a: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11</a:t>
            </a:fld>
            <a:endParaRPr lang="en-US"/>
          </a:p>
        </p:txBody>
      </p:sp>
    </p:spTree>
    <p:extLst>
      <p:ext uri="{BB962C8B-B14F-4D97-AF65-F5344CB8AC3E}">
        <p14:creationId xmlns:p14="http://schemas.microsoft.com/office/powerpoint/2010/main" val="42318358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Adequate Nutrition and Physical Activity Can Also Positively Impact Cognitive Health</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0" lvl="0" indent="0">
              <a:buFont typeface="Arial" panose="020B0604020202020204" pitchFamily="34" charset="0"/>
              <a:buNone/>
            </a:pPr>
            <a:r>
              <a:rPr lang="en-US" sz="1200" b="1" u="sng" kern="1200" dirty="0">
                <a:solidFill>
                  <a:schemeClr val="tx1"/>
                </a:solidFill>
                <a:effectLst/>
                <a:latin typeface="+mn-lt"/>
                <a:ea typeface="+mn-ea"/>
                <a:cs typeface="+mn-cs"/>
              </a:rPr>
              <a:t>Nutrition and Cognitive Function</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Carbohydrates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Provides energy to brain</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Omega-3 Fatty Acids (EPA &amp; DHA)</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Integral to brain cell membranes; anti-inflammatory.</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Health Impact:</a:t>
            </a:r>
            <a:r>
              <a:rPr lang="en-US" sz="1200" kern="1200" dirty="0">
                <a:solidFill>
                  <a:schemeClr val="tx1"/>
                </a:solidFill>
                <a:effectLst/>
                <a:latin typeface="+mn-lt"/>
                <a:ea typeface="+mn-ea"/>
                <a:cs typeface="+mn-cs"/>
              </a:rPr>
              <a:t> Improve </a:t>
            </a:r>
            <a:r>
              <a:rPr lang="en-US" sz="1200" b="0" kern="1200" dirty="0">
                <a:solidFill>
                  <a:schemeClr val="tx1"/>
                </a:solidFill>
                <a:effectLst/>
                <a:latin typeface="+mn-lt"/>
                <a:ea typeface="+mn-ea"/>
                <a:cs typeface="+mn-cs"/>
              </a:rPr>
              <a:t>mood, reduce depression and anxiety,</a:t>
            </a:r>
            <a:r>
              <a:rPr lang="en-US" sz="1200" kern="1200" dirty="0">
                <a:solidFill>
                  <a:schemeClr val="tx1"/>
                </a:solidFill>
                <a:effectLst/>
                <a:latin typeface="+mn-lt"/>
                <a:ea typeface="+mn-ea"/>
                <a:cs typeface="+mn-cs"/>
              </a:rPr>
              <a:t> and support </a:t>
            </a:r>
            <a:r>
              <a:rPr lang="en-US" sz="1200" b="1" kern="1200" dirty="0">
                <a:solidFill>
                  <a:schemeClr val="tx1"/>
                </a:solidFill>
                <a:effectLst/>
                <a:latin typeface="+mn-lt"/>
                <a:ea typeface="+mn-ea"/>
                <a:cs typeface="+mn-cs"/>
              </a:rPr>
              <a:t>cognitive function (improved memory and processing speed)</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B12 (Cobalamin)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Needed for myelin synthesis and neurotransmitter regulation.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associated with </a:t>
            </a:r>
            <a:r>
              <a:rPr lang="en-US" sz="1200" b="0" kern="1200" dirty="0">
                <a:solidFill>
                  <a:schemeClr val="tx1"/>
                </a:solidFill>
                <a:effectLst/>
                <a:latin typeface="+mn-lt"/>
                <a:ea typeface="+mn-ea"/>
                <a:cs typeface="+mn-cs"/>
              </a:rPr>
              <a:t>depression, </a:t>
            </a:r>
            <a:r>
              <a:rPr lang="en-US" sz="1200" b="1" kern="1200" dirty="0">
                <a:solidFill>
                  <a:schemeClr val="tx1"/>
                </a:solidFill>
                <a:effectLst/>
                <a:latin typeface="+mn-lt"/>
                <a:ea typeface="+mn-ea"/>
                <a:cs typeface="+mn-cs"/>
              </a:rPr>
              <a:t>cognitive decline</a:t>
            </a:r>
            <a:r>
              <a:rPr lang="en-US" sz="1200" kern="1200" dirty="0">
                <a:solidFill>
                  <a:schemeClr val="tx1"/>
                </a:solidFill>
                <a:effectLst/>
                <a:latin typeface="+mn-lt"/>
                <a:ea typeface="+mn-ea"/>
                <a:cs typeface="+mn-cs"/>
              </a:rPr>
              <a:t>, and </a:t>
            </a:r>
            <a:r>
              <a:rPr lang="en-US" sz="1200" b="0" kern="1200" dirty="0">
                <a:solidFill>
                  <a:schemeClr val="tx1"/>
                </a:solidFill>
                <a:effectLst/>
                <a:latin typeface="+mn-lt"/>
                <a:ea typeface="+mn-ea"/>
                <a:cs typeface="+mn-cs"/>
              </a:rPr>
              <a:t>fatigue.</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 Folate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Supports methylation processes and neurotransmitter synthesis.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folate is associated with </a:t>
            </a:r>
            <a:r>
              <a:rPr lang="en-US" sz="1200" b="0" kern="1200" dirty="0">
                <a:solidFill>
                  <a:schemeClr val="tx1"/>
                </a:solidFill>
                <a:effectLst/>
                <a:latin typeface="+mn-lt"/>
                <a:ea typeface="+mn-ea"/>
                <a:cs typeface="+mn-cs"/>
              </a:rPr>
              <a:t>depression, </a:t>
            </a:r>
            <a:r>
              <a:rPr lang="en-US" sz="1200" b="1" kern="1200" dirty="0">
                <a:solidFill>
                  <a:schemeClr val="tx1"/>
                </a:solidFill>
                <a:effectLst/>
                <a:latin typeface="+mn-lt"/>
                <a:ea typeface="+mn-ea"/>
                <a:cs typeface="+mn-cs"/>
              </a:rPr>
              <a:t>cognitive decline </a:t>
            </a:r>
            <a:r>
              <a:rPr lang="en-US" sz="1200" kern="1200" dirty="0">
                <a:solidFill>
                  <a:schemeClr val="tx1"/>
                </a:solidFill>
                <a:effectLst/>
                <a:latin typeface="+mn-lt"/>
                <a:ea typeface="+mn-ea"/>
                <a:cs typeface="+mn-cs"/>
              </a:rPr>
              <a:t>and fatigue. </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Modulates brain function and inflammation.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levels are linked to </a:t>
            </a:r>
            <a:r>
              <a:rPr lang="en-US" sz="1200" b="0" kern="1200" dirty="0">
                <a:solidFill>
                  <a:schemeClr val="tx1"/>
                </a:solidFill>
                <a:effectLst/>
                <a:latin typeface="+mn-lt"/>
                <a:ea typeface="+mn-ea"/>
                <a:cs typeface="+mn-cs"/>
              </a:rPr>
              <a:t>depression, seasonal affective disorder,</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issues</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C (Ascorbic Acid)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Antioxidant; involved in dopamine and serotonin metabolism (neurotransmitters).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may result in </a:t>
            </a:r>
            <a:r>
              <a:rPr lang="en-US" sz="1200" b="0" kern="1200" dirty="0">
                <a:solidFill>
                  <a:schemeClr val="tx1"/>
                </a:solidFill>
                <a:effectLst/>
                <a:latin typeface="+mn-lt"/>
                <a:ea typeface="+mn-ea"/>
                <a:cs typeface="+mn-cs"/>
              </a:rPr>
              <a:t>fatigue, low mood, </a:t>
            </a:r>
            <a:r>
              <a:rPr lang="en-US" sz="1200" kern="1200" dirty="0">
                <a:solidFill>
                  <a:schemeClr val="tx1"/>
                </a:solidFill>
                <a:effectLst/>
                <a:latin typeface="+mn-lt"/>
                <a:ea typeface="+mn-ea"/>
                <a:cs typeface="+mn-cs"/>
              </a:rPr>
              <a:t>and </a:t>
            </a:r>
            <a:r>
              <a:rPr lang="en-US" sz="1200" b="1" kern="1200" dirty="0">
                <a:solidFill>
                  <a:schemeClr val="tx1"/>
                </a:solidFill>
                <a:effectLst/>
                <a:latin typeface="+mn-lt"/>
                <a:ea typeface="+mn-ea"/>
                <a:cs typeface="+mn-cs"/>
              </a:rPr>
              <a:t>impaired cognitive function</a:t>
            </a:r>
            <a:r>
              <a:rPr lang="en-US" sz="1200" kern="1200" dirty="0">
                <a:solidFill>
                  <a:schemeClr val="tx1"/>
                </a:solidFill>
                <a:effectLst/>
                <a:latin typeface="+mn-lt"/>
                <a:ea typeface="+mn-ea"/>
                <a:cs typeface="+mn-cs"/>
              </a:rPr>
              <a:t>.</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Antioxidant that protects brain cells from oxidative damage.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Supports </a:t>
            </a:r>
            <a:r>
              <a:rPr lang="en-US" sz="1200" b="1" kern="1200" dirty="0">
                <a:solidFill>
                  <a:schemeClr val="tx1"/>
                </a:solidFill>
                <a:effectLst/>
                <a:latin typeface="+mn-lt"/>
                <a:ea typeface="+mn-ea"/>
                <a:cs typeface="+mn-cs"/>
              </a:rPr>
              <a:t>cognitive function</a:t>
            </a:r>
            <a:r>
              <a:rPr lang="en-US" sz="1200" kern="1200" dirty="0">
                <a:solidFill>
                  <a:schemeClr val="tx1"/>
                </a:solidFill>
                <a:effectLst/>
                <a:latin typeface="+mn-lt"/>
                <a:ea typeface="+mn-ea"/>
                <a:cs typeface="+mn-cs"/>
              </a:rPr>
              <a:t>, may help in </a:t>
            </a:r>
            <a:r>
              <a:rPr lang="en-US" sz="1200" b="1" kern="1200" dirty="0">
                <a:solidFill>
                  <a:schemeClr val="tx1"/>
                </a:solidFill>
                <a:effectLst/>
                <a:latin typeface="+mn-lt"/>
                <a:ea typeface="+mn-ea"/>
                <a:cs typeface="+mn-cs"/>
              </a:rPr>
              <a:t>Alzheimer’s disease</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aging-related decline</a:t>
            </a:r>
            <a:r>
              <a:rPr lang="en-US" sz="1200" kern="1200" dirty="0">
                <a:solidFill>
                  <a:schemeClr val="tx1"/>
                </a:solidFill>
                <a:effectLst/>
                <a:latin typeface="+mn-lt"/>
                <a:ea typeface="+mn-ea"/>
                <a:cs typeface="+mn-cs"/>
              </a:rPr>
              <a:t>.</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 Pantothenic Acid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Involved in the synthesis of acetylcholine (neurotransmitter).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May support </a:t>
            </a:r>
            <a:r>
              <a:rPr lang="en-US" sz="1200" b="0" kern="1200" dirty="0">
                <a:solidFill>
                  <a:schemeClr val="tx1"/>
                </a:solidFill>
                <a:effectLst/>
                <a:latin typeface="+mn-lt"/>
                <a:ea typeface="+mn-ea"/>
                <a:cs typeface="+mn-cs"/>
              </a:rPr>
              <a:t>stress management </a:t>
            </a:r>
            <a:r>
              <a:rPr lang="en-US" sz="1200" kern="1200" dirty="0">
                <a:solidFill>
                  <a:schemeClr val="tx1"/>
                </a:solidFill>
                <a:effectLst/>
                <a:latin typeface="+mn-lt"/>
                <a:ea typeface="+mn-ea"/>
                <a:cs typeface="+mn-cs"/>
              </a:rPr>
              <a:t>and </a:t>
            </a:r>
            <a:r>
              <a:rPr lang="en-US" sz="1200" b="1" kern="1200" dirty="0">
                <a:solidFill>
                  <a:schemeClr val="tx1"/>
                </a:solidFill>
                <a:effectLst/>
                <a:latin typeface="+mn-lt"/>
                <a:ea typeface="+mn-ea"/>
                <a:cs typeface="+mn-cs"/>
              </a:rPr>
              <a:t>mental clarity</a:t>
            </a:r>
            <a:r>
              <a:rPr lang="en-US" sz="1200" kern="1200" dirty="0">
                <a:solidFill>
                  <a:schemeClr val="tx1"/>
                </a:solidFill>
                <a:effectLst/>
                <a:latin typeface="+mn-lt"/>
                <a:ea typeface="+mn-ea"/>
                <a:cs typeface="+mn-cs"/>
              </a:rPr>
              <a:t>, though evidence is limited.</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Choline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Precursor to acetylcholine (neurotransmitter); vital for brain development.</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Inadequate levels associated with </a:t>
            </a:r>
            <a:r>
              <a:rPr lang="en-US" sz="1200" b="1" kern="1200" dirty="0">
                <a:solidFill>
                  <a:schemeClr val="tx1"/>
                </a:solidFill>
                <a:effectLst/>
                <a:latin typeface="+mn-lt"/>
                <a:ea typeface="+mn-ea"/>
                <a:cs typeface="+mn-cs"/>
              </a:rPr>
              <a:t>memory deficits</a:t>
            </a:r>
            <a:r>
              <a:rPr lang="en-US" sz="1200" kern="1200" dirty="0">
                <a:solidFill>
                  <a:schemeClr val="tx1"/>
                </a:solidFill>
                <a:effectLst/>
                <a:latin typeface="+mn-lt"/>
                <a:ea typeface="+mn-ea"/>
                <a:cs typeface="+mn-cs"/>
              </a:rPr>
              <a:t> and possibly </a:t>
            </a:r>
            <a:r>
              <a:rPr lang="en-US" sz="1200" b="0" kern="1200" dirty="0">
                <a:solidFill>
                  <a:schemeClr val="tx1"/>
                </a:solidFill>
                <a:effectLst/>
                <a:latin typeface="+mn-lt"/>
                <a:ea typeface="+mn-ea"/>
                <a:cs typeface="+mn-cs"/>
              </a:rPr>
              <a:t>mood disturbances</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Selenium</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Antioxidant; supports thyroid and brain function.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levels linked to </a:t>
            </a:r>
            <a:r>
              <a:rPr lang="en-US" sz="1200" b="0" kern="1200" dirty="0">
                <a:solidFill>
                  <a:schemeClr val="tx1"/>
                </a:solidFill>
                <a:effectLst/>
                <a:latin typeface="+mn-lt"/>
                <a:ea typeface="+mn-ea"/>
                <a:cs typeface="+mn-cs"/>
              </a:rPr>
              <a:t>depression, anxiety,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issues</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Zinc</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Modulates neurotransmission.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linked to </a:t>
            </a:r>
            <a:r>
              <a:rPr lang="en-US" sz="1200" b="0" kern="1200" dirty="0">
                <a:solidFill>
                  <a:schemeClr val="tx1"/>
                </a:solidFill>
                <a:effectLst/>
                <a:latin typeface="+mn-lt"/>
                <a:ea typeface="+mn-ea"/>
                <a:cs typeface="+mn-cs"/>
              </a:rPr>
              <a:t>depression, aggression, </a:t>
            </a:r>
            <a:r>
              <a:rPr lang="en-US" sz="1200" kern="1200" dirty="0">
                <a:solidFill>
                  <a:schemeClr val="tx1"/>
                </a:solidFill>
                <a:effectLst/>
                <a:latin typeface="+mn-lt"/>
                <a:ea typeface="+mn-ea"/>
                <a:cs typeface="+mn-cs"/>
              </a:rPr>
              <a:t>and </a:t>
            </a:r>
            <a:r>
              <a:rPr lang="en-US" sz="1200" b="1" kern="1200" dirty="0">
                <a:solidFill>
                  <a:schemeClr val="tx1"/>
                </a:solidFill>
                <a:effectLst/>
                <a:latin typeface="+mn-lt"/>
                <a:ea typeface="+mn-ea"/>
                <a:cs typeface="+mn-cs"/>
              </a:rPr>
              <a:t>cognitive dysfunction</a:t>
            </a:r>
            <a:r>
              <a:rPr lang="en-US" sz="1200" kern="1200" dirty="0">
                <a:solidFill>
                  <a:schemeClr val="tx1"/>
                </a:solidFill>
                <a:effectLst/>
                <a:latin typeface="+mn-lt"/>
                <a:ea typeface="+mn-ea"/>
                <a:cs typeface="+mn-cs"/>
              </a:rPr>
              <a:t>.</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Iron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Vital for oxygen transport and dopamine (neurotransmitter) synthesis.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can lead </a:t>
            </a:r>
            <a:r>
              <a:rPr lang="en-US" sz="1200" b="0" kern="1200" dirty="0">
                <a:solidFill>
                  <a:schemeClr val="tx1"/>
                </a:solidFill>
                <a:effectLst/>
                <a:latin typeface="+mn-lt"/>
                <a:ea typeface="+mn-ea"/>
                <a:cs typeface="+mn-cs"/>
              </a:rPr>
              <a:t>to fatigue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impaired concentration</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depression, and anxiety.</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Iodine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Essential for thyroid hormone production..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Thyroid imbalance (due to iodine deficiency) is linked to </a:t>
            </a:r>
            <a:r>
              <a:rPr lang="en-US" sz="1200" b="0" kern="1200" dirty="0">
                <a:solidFill>
                  <a:schemeClr val="tx1"/>
                </a:solidFill>
                <a:effectLst/>
                <a:latin typeface="+mn-lt"/>
                <a:ea typeface="+mn-ea"/>
                <a:cs typeface="+mn-cs"/>
              </a:rPr>
              <a:t>depression, mood instability,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decline</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b="1" u="sng" kern="1200" dirty="0">
                <a:solidFill>
                  <a:schemeClr val="tx1"/>
                </a:solidFill>
                <a:effectLst/>
                <a:latin typeface="+mn-lt"/>
                <a:ea typeface="+mn-ea"/>
                <a:cs typeface="+mn-cs"/>
              </a:rPr>
              <a:t>Physical Activity and Cognitive Function</a:t>
            </a:r>
            <a:endParaRPr lang="en-US" sz="1200" u="sng" kern="1200" dirty="0">
              <a:solidFill>
                <a:schemeClr val="tx1"/>
              </a:solidFill>
              <a:effectLst/>
              <a:latin typeface="+mn-lt"/>
              <a:ea typeface="+mn-ea"/>
              <a:cs typeface="+mn-cs"/>
            </a:endParaRP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Physical activity:</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Increases </a:t>
            </a:r>
            <a:r>
              <a:rPr lang="en-US" sz="1200" b="1" kern="1200" dirty="0">
                <a:solidFill>
                  <a:schemeClr val="tx1"/>
                </a:solidFill>
                <a:effectLst/>
                <a:latin typeface="+mn-lt"/>
                <a:ea typeface="+mn-ea"/>
                <a:cs typeface="+mn-cs"/>
              </a:rPr>
              <a:t>blood flow to the brain</a:t>
            </a:r>
            <a:r>
              <a:rPr lang="en-US" sz="1200" kern="1200" dirty="0">
                <a:solidFill>
                  <a:schemeClr val="tx1"/>
                </a:solidFill>
                <a:effectLst/>
                <a:latin typeface="+mn-lt"/>
                <a:ea typeface="+mn-ea"/>
                <a:cs typeface="+mn-cs"/>
              </a:rPr>
              <a:t>, supporting memory and learning.</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Stimulates the release of </a:t>
            </a:r>
            <a:r>
              <a:rPr lang="en-US" sz="1200" b="1" kern="1200" dirty="0">
                <a:solidFill>
                  <a:schemeClr val="tx1"/>
                </a:solidFill>
                <a:effectLst/>
                <a:latin typeface="+mn-lt"/>
                <a:ea typeface="+mn-ea"/>
                <a:cs typeface="+mn-cs"/>
              </a:rPr>
              <a:t>brain-derived neurotrophic factor</a:t>
            </a:r>
            <a:r>
              <a:rPr lang="en-US" sz="1200" kern="1200" dirty="0">
                <a:solidFill>
                  <a:schemeClr val="tx1"/>
                </a:solidFill>
                <a:effectLst/>
                <a:latin typeface="+mn-lt"/>
                <a:ea typeface="+mn-ea"/>
                <a:cs typeface="+mn-cs"/>
              </a:rPr>
              <a:t>, which helps brain cells grow and function effectively.</a:t>
            </a:r>
          </a:p>
          <a:p>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12</a:t>
            </a:fld>
            <a:endParaRPr lang="en-US"/>
          </a:p>
        </p:txBody>
      </p:sp>
    </p:spTree>
    <p:extLst>
      <p:ext uri="{BB962C8B-B14F-4D97-AF65-F5344CB8AC3E}">
        <p14:creationId xmlns:p14="http://schemas.microsoft.com/office/powerpoint/2010/main" val="1759094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Adequate Nutrition and Physical Activity Can Also Positively Impact Cognitive Health</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Obesity </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Being overweight may accelerate the onset and progression of brain shrinkage that naturally occurs as a person ages.</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Brain scans indicate white brain matter volume of people who are overweight is similar to healthy weight adults who are 10 years older.</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Thus, maintaining a healthy body weight and regular physical activity may be a great way to defend against dementia.</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Dehydration</a:t>
            </a:r>
            <a:r>
              <a:rPr lang="en-US" sz="1200" kern="1200" dirty="0">
                <a:solidFill>
                  <a:schemeClr val="tx1"/>
                </a:solidFill>
                <a:effectLst/>
                <a:latin typeface="+mn-lt"/>
                <a:ea typeface="+mn-ea"/>
                <a:cs typeface="+mn-cs"/>
              </a:rPr>
              <a:t> can also cause </a:t>
            </a:r>
            <a:r>
              <a:rPr lang="en-US" sz="1200" b="1" kern="1200" dirty="0">
                <a:solidFill>
                  <a:schemeClr val="tx1"/>
                </a:solidFill>
                <a:effectLst/>
                <a:latin typeface="+mn-lt"/>
                <a:ea typeface="+mn-ea"/>
                <a:cs typeface="+mn-cs"/>
              </a:rPr>
              <a:t>confusion</a:t>
            </a:r>
            <a:r>
              <a:rPr lang="en-US" sz="1200" kern="1200" dirty="0">
                <a:solidFill>
                  <a:schemeClr val="tx1"/>
                </a:solidFill>
                <a:effectLst/>
                <a:latin typeface="+mn-lt"/>
                <a:ea typeface="+mn-ea"/>
                <a:cs typeface="+mn-cs"/>
              </a:rPr>
              <a:t>, particularly among older adults</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Excessive Alcohol Intake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Excessive alcohol intake can </a:t>
            </a:r>
            <a:r>
              <a:rPr lang="en-US" sz="1200" b="1" kern="1200" dirty="0">
                <a:solidFill>
                  <a:schemeClr val="tx1"/>
                </a:solidFill>
                <a:effectLst/>
                <a:latin typeface="+mn-lt"/>
                <a:ea typeface="+mn-ea"/>
                <a:cs typeface="+mn-cs"/>
              </a:rPr>
              <a:t>impaired memory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cognition</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13</a:t>
            </a:fld>
            <a:endParaRPr lang="en-US"/>
          </a:p>
        </p:txBody>
      </p:sp>
    </p:spTree>
    <p:extLst>
      <p:ext uri="{BB962C8B-B14F-4D97-AF65-F5344CB8AC3E}">
        <p14:creationId xmlns:p14="http://schemas.microsoft.com/office/powerpoint/2010/main" val="3919422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Healthy Dietary</a:t>
            </a:r>
            <a:r>
              <a:rPr lang="en-US" b="1" baseline="0" dirty="0"/>
              <a:t> Patterns and Brain Health</a:t>
            </a:r>
          </a:p>
          <a:p>
            <a:endParaRPr lang="en-US" b="1" baseline="0" dirty="0"/>
          </a:p>
          <a:p>
            <a:pPr marL="171450" indent="-171450">
              <a:buFont typeface="Arial" panose="020B0604020202020204" pitchFamily="34" charset="0"/>
              <a:buChar char="•"/>
            </a:pPr>
            <a:r>
              <a:rPr lang="en-US" b="0" dirty="0"/>
              <a:t>Dietary patterns associated with brain health benefits are:</a:t>
            </a:r>
          </a:p>
          <a:p>
            <a:pPr marL="628650" lvl="1" indent="-171450">
              <a:buFont typeface="Arial" panose="020B0604020202020204" pitchFamily="34" charset="0"/>
              <a:buChar char="•"/>
            </a:pPr>
            <a:r>
              <a:rPr lang="en-US" dirty="0"/>
              <a:t>Higher intake of:</a:t>
            </a:r>
          </a:p>
          <a:p>
            <a:pPr marL="1085850" lvl="2" indent="-171450">
              <a:buFont typeface="Arial" panose="020B0604020202020204" pitchFamily="34" charset="0"/>
              <a:buChar char="•"/>
            </a:pPr>
            <a:r>
              <a:rPr lang="en-US" dirty="0"/>
              <a:t>Vegetables</a:t>
            </a:r>
          </a:p>
          <a:p>
            <a:pPr marL="1085850" lvl="2" indent="-171450">
              <a:buFont typeface="Arial" panose="020B0604020202020204" pitchFamily="34" charset="0"/>
              <a:buChar char="•"/>
            </a:pPr>
            <a:r>
              <a:rPr lang="en-US" dirty="0"/>
              <a:t>Fruits</a:t>
            </a:r>
          </a:p>
          <a:p>
            <a:pPr marL="1085850" lvl="2" indent="-171450">
              <a:buFont typeface="Arial" panose="020B0604020202020204" pitchFamily="34" charset="0"/>
              <a:buChar char="•"/>
            </a:pPr>
            <a:r>
              <a:rPr lang="en-US" dirty="0"/>
              <a:t>Whole grains</a:t>
            </a:r>
          </a:p>
          <a:p>
            <a:pPr marL="1085850" lvl="2" indent="-171450">
              <a:buFont typeface="Arial" panose="020B0604020202020204" pitchFamily="34" charset="0"/>
              <a:buChar char="•"/>
            </a:pPr>
            <a:r>
              <a:rPr lang="en-US" dirty="0"/>
              <a:t>Low- or non-fat dairy</a:t>
            </a:r>
          </a:p>
          <a:p>
            <a:pPr marL="1085850" lvl="2" indent="-171450">
              <a:buFont typeface="Arial" panose="020B0604020202020204" pitchFamily="34" charset="0"/>
              <a:buChar char="•"/>
            </a:pPr>
            <a:r>
              <a:rPr lang="en-US" dirty="0"/>
              <a:t>Lean meats and poultry; seafood; beans, peas and lentils; nuts and seeds; and</a:t>
            </a:r>
          </a:p>
          <a:p>
            <a:pPr marL="1085850" lvl="2" indent="-171450">
              <a:buFont typeface="Arial" panose="020B0604020202020204" pitchFamily="34" charset="0"/>
              <a:buChar char="•"/>
            </a:pPr>
            <a:r>
              <a:rPr lang="en-US" dirty="0"/>
              <a:t>Unsaturated vegetable oils.</a:t>
            </a:r>
          </a:p>
          <a:p>
            <a:pPr marL="628650" lvl="1" indent="-171450">
              <a:buFont typeface="Arial" panose="020B0604020202020204" pitchFamily="34" charset="0"/>
              <a:buChar char="•"/>
            </a:pPr>
            <a:r>
              <a:rPr lang="en-US" dirty="0"/>
              <a:t>Lower intake of foods and beverages with:</a:t>
            </a:r>
          </a:p>
          <a:p>
            <a:pPr marL="1085850" lvl="2" indent="-171450">
              <a:buFont typeface="Arial" panose="020B0604020202020204" pitchFamily="34" charset="0"/>
              <a:buChar char="•"/>
            </a:pPr>
            <a:r>
              <a:rPr lang="en-US" dirty="0"/>
              <a:t>Saturated fat, added sugar, and sodium.</a:t>
            </a:r>
          </a:p>
          <a:p>
            <a:endParaRPr lang="en-US" b="1" dirty="0"/>
          </a:p>
          <a:p>
            <a:pPr marL="171450" indent="-171450">
              <a:buFont typeface="Arial" panose="020B0604020202020204" pitchFamily="34" charset="0"/>
              <a:buChar char="•"/>
            </a:pPr>
            <a:r>
              <a:rPr lang="en-US" b="0" dirty="0"/>
              <a:t>Examples of Healthy Dietary Patterns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US Style Healthy Dietary</a:t>
            </a:r>
            <a:r>
              <a:rPr lang="en-US" baseline="0" dirty="0"/>
              <a:t> Pattern (MyPlate)</a:t>
            </a:r>
          </a:p>
          <a:p>
            <a:pPr marL="628650" lvl="1" indent="-171450">
              <a:buFont typeface="Arial" panose="020B0604020202020204" pitchFamily="34" charset="0"/>
              <a:buChar char="•"/>
            </a:pPr>
            <a:r>
              <a:rPr lang="en-US" dirty="0"/>
              <a:t>Healthy Mediterranean Style Dietary</a:t>
            </a:r>
            <a:r>
              <a:rPr lang="en-US" baseline="0" dirty="0"/>
              <a:t> Pattern</a:t>
            </a:r>
          </a:p>
          <a:p>
            <a:pPr marL="628650" lvl="1" indent="-171450">
              <a:buFont typeface="Arial" panose="020B0604020202020204" pitchFamily="34" charset="0"/>
              <a:buChar char="•"/>
            </a:pPr>
            <a:r>
              <a:rPr lang="en-US" baseline="0" dirty="0"/>
              <a:t>Healthy Vegetarian Style Dietary Pattern</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5EC89E2-B282-4952-9E0B-4DEB8C25E81E}" type="slidenum">
              <a:rPr lang="en-US" smtClean="0"/>
              <a:t>14</a:t>
            </a:fld>
            <a:endParaRPr lang="en-US"/>
          </a:p>
        </p:txBody>
      </p:sp>
    </p:spTree>
    <p:extLst>
      <p:ext uri="{BB962C8B-B14F-4D97-AF65-F5344CB8AC3E}">
        <p14:creationId xmlns:p14="http://schemas.microsoft.com/office/powerpoint/2010/main" val="2258214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kern="1200" dirty="0">
                <a:solidFill>
                  <a:schemeClr val="tx1"/>
                </a:solidFill>
                <a:effectLst/>
                <a:latin typeface="+mn-lt"/>
                <a:ea typeface="+mn-ea"/>
                <a:cs typeface="+mn-cs"/>
              </a:rPr>
              <a:t>Dietary Guidelines for Americans, 2020-2025 Healthy U.S.-Style Dietary Pattern and Healthy Mediterranean-Style Dietary Pattern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There is very little difference between these two healthy dietary patterns, main difference is Healthy Mediterranean-Style Dietary Pattern recommends a higher fish intake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A47A50CB-8215-4E16-BE75-2347650F0F37}" type="slidenum">
              <a:rPr lang="en-US" smtClean="0"/>
              <a:t>15</a:t>
            </a:fld>
            <a:endParaRPr lang="en-US"/>
          </a:p>
        </p:txBody>
      </p:sp>
    </p:spTree>
    <p:extLst>
      <p:ext uri="{BB962C8B-B14F-4D97-AF65-F5344CB8AC3E}">
        <p14:creationId xmlns:p14="http://schemas.microsoft.com/office/powerpoint/2010/main" val="11513790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xfrm>
            <a:off x="423863" y="704850"/>
            <a:ext cx="6254750" cy="35194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a:t>Add the Physical Activity Guidelines for Americans</a:t>
            </a:r>
          </a:p>
          <a:p>
            <a:endParaRPr lang="en-US" altLang="en-US" dirty="0"/>
          </a:p>
          <a:p>
            <a:pPr marL="171450" lvl="0" indent="-171450">
              <a:buFont typeface="Arial" panose="020B0604020202020204" pitchFamily="34" charset="0"/>
              <a:buChar char="•"/>
              <a:defRPr/>
            </a:pPr>
            <a:r>
              <a:rPr lang="en-US" dirty="0"/>
              <a:t>For substantial health benefits, adults need at least:</a:t>
            </a:r>
          </a:p>
          <a:p>
            <a:pPr marL="628650" lvl="1" indent="-171450">
              <a:buFont typeface="Arial" panose="020B0604020202020204" pitchFamily="34" charset="0"/>
              <a:buChar char="•"/>
              <a:defRPr/>
            </a:pPr>
            <a:r>
              <a:rPr lang="en-US" dirty="0"/>
              <a:t>150 to 300 minutes of moderate-intensity physical activity a week, or </a:t>
            </a:r>
          </a:p>
          <a:p>
            <a:pPr marL="628650" lvl="1" indent="-171450">
              <a:buFont typeface="Arial" panose="020B0604020202020204" pitchFamily="34" charset="0"/>
              <a:buChar char="•"/>
              <a:defRPr/>
            </a:pPr>
            <a:r>
              <a:rPr lang="en-US" dirty="0"/>
              <a:t>75 minutes to 150 minutes of vigorous-intensity physical activity a</a:t>
            </a:r>
            <a:r>
              <a:rPr lang="en-US" baseline="0" dirty="0"/>
              <a:t> week, or </a:t>
            </a:r>
          </a:p>
          <a:p>
            <a:pPr marL="628650" lvl="1" indent="-171450">
              <a:buFont typeface="Arial" panose="020B0604020202020204" pitchFamily="34" charset="0"/>
              <a:buChar char="•"/>
              <a:defRPr/>
            </a:pPr>
            <a:r>
              <a:rPr lang="en-US" baseline="0" dirty="0"/>
              <a:t>an equivalent combination of moderate- and vigorous-intensity physical activity. </a:t>
            </a:r>
          </a:p>
          <a:p>
            <a:pPr marL="171450" lvl="0" indent="-171450">
              <a:buFont typeface="Arial" panose="020B0604020202020204" pitchFamily="34" charset="0"/>
              <a:buChar char="•"/>
              <a:defRPr/>
            </a:pPr>
            <a:r>
              <a:rPr lang="en-US" baseline="0" dirty="0"/>
              <a:t>Adults </a:t>
            </a:r>
            <a:r>
              <a:rPr lang="en-US" dirty="0"/>
              <a:t>should also do muscle-strengthening activities</a:t>
            </a:r>
            <a:r>
              <a:rPr lang="en-US" baseline="0" dirty="0"/>
              <a:t> </a:t>
            </a:r>
            <a:r>
              <a:rPr lang="en-US" dirty="0"/>
              <a:t>on 2 or more days each week.</a:t>
            </a:r>
          </a:p>
        </p:txBody>
      </p:sp>
      <p:sp>
        <p:nvSpPr>
          <p:cNvPr id="4" name="Slide Number Placeholder 3"/>
          <p:cNvSpPr>
            <a:spLocks noGrp="1"/>
          </p:cNvSpPr>
          <p:nvPr>
            <p:ph type="sldNum" sz="quarter" idx="5"/>
          </p:nvPr>
        </p:nvSpPr>
        <p:spPr/>
        <p:txBody>
          <a:bodyPr/>
          <a:lstStyle/>
          <a:p>
            <a:pPr>
              <a:defRPr/>
            </a:pPr>
            <a:fld id="{A369C1A9-3357-4420-B54A-653EE7A48723}" type="slidenum">
              <a:rPr lang="en-US" smtClean="0"/>
              <a:pPr>
                <a:defRPr/>
              </a:pPr>
              <a:t>16</a:t>
            </a:fld>
            <a:endParaRPr lang="en-US" dirty="0"/>
          </a:p>
        </p:txBody>
      </p:sp>
    </p:spTree>
    <p:extLst>
      <p:ext uri="{BB962C8B-B14F-4D97-AF65-F5344CB8AC3E}">
        <p14:creationId xmlns:p14="http://schemas.microsoft.com/office/powerpoint/2010/main" val="26888603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xfrm>
            <a:off x="423863" y="704850"/>
            <a:ext cx="6254750" cy="35194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Older Adults</a:t>
            </a:r>
            <a:endParaRPr lang="en-US" dirty="0">
              <a:effectLst/>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Guidelines for adults also apply to older adults.</a:t>
            </a:r>
            <a:endParaRPr lang="en-US" dirty="0">
              <a:effectLst/>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following are just for older adults:</a:t>
            </a:r>
            <a:endParaRPr lang="en-US" dirty="0">
              <a:effectLst/>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As part of weekly physical activity, older adults should do multicomponent physical activity that includes:</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Balance activities</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Aerobic activities and </a:t>
            </a:r>
          </a:p>
          <a:p>
            <a:pPr marL="1543050" lvl="3" indent="-171450">
              <a:buFont typeface="Arial" panose="020B0604020202020204" pitchFamily="34" charset="0"/>
              <a:buChar char="•"/>
            </a:pPr>
            <a:r>
              <a:rPr lang="en-US" sz="1200" kern="1200" dirty="0">
                <a:solidFill>
                  <a:schemeClr val="tx1"/>
                </a:solidFill>
                <a:effectLst/>
                <a:latin typeface="+mn-lt"/>
                <a:ea typeface="+mn-ea"/>
                <a:cs typeface="+mn-cs"/>
              </a:rPr>
              <a:t>Muscle-strengthening activities</a:t>
            </a:r>
            <a:endParaRPr lang="en-US" dirty="0">
              <a:effectLst/>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Older adults with chronic conditions should understand whether and how their conditions affect their ability to do regular physical activity safely.</a:t>
            </a:r>
            <a:endParaRPr lang="en-US" dirty="0">
              <a:effectLst/>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When older adults cannot do 150 minutes of moderate-intensity aerobic activity a week because of chronic conditions, they should be as physically  active as their abilities and conditions allow</a:t>
            </a:r>
            <a:endParaRPr lang="en-US" dirty="0">
              <a:effectLst/>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Older adults should determine their level of effort for physical activity relative to their level of fitness</a:t>
            </a:r>
            <a:endParaRPr lang="en-US" dirty="0">
              <a:effectLst/>
            </a:endParaRPr>
          </a:p>
          <a:p>
            <a:pPr>
              <a:spcBef>
                <a:spcPct val="0"/>
              </a:spcBef>
            </a:pPr>
            <a:endParaRPr lang="en-US" altLang="en-US" dirty="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65610" indent="-294465">
              <a:spcBef>
                <a:spcPct val="30000"/>
              </a:spcBef>
              <a:defRPr sz="1200">
                <a:solidFill>
                  <a:schemeClr val="tx1"/>
                </a:solidFill>
                <a:latin typeface="Calibri" pitchFamily="34" charset="0"/>
              </a:defRPr>
            </a:lvl2pPr>
            <a:lvl3pPr marL="1177862" indent="-235572">
              <a:spcBef>
                <a:spcPct val="30000"/>
              </a:spcBef>
              <a:defRPr sz="1200">
                <a:solidFill>
                  <a:schemeClr val="tx1"/>
                </a:solidFill>
                <a:latin typeface="Calibri" pitchFamily="34" charset="0"/>
              </a:defRPr>
            </a:lvl3pPr>
            <a:lvl4pPr marL="1649006" indent="-235572">
              <a:spcBef>
                <a:spcPct val="30000"/>
              </a:spcBef>
              <a:defRPr sz="1200">
                <a:solidFill>
                  <a:schemeClr val="tx1"/>
                </a:solidFill>
                <a:latin typeface="Calibri" pitchFamily="34" charset="0"/>
              </a:defRPr>
            </a:lvl4pPr>
            <a:lvl5pPr marL="2120151" indent="-235572">
              <a:spcBef>
                <a:spcPct val="30000"/>
              </a:spcBef>
              <a:defRPr sz="1200">
                <a:solidFill>
                  <a:schemeClr val="tx1"/>
                </a:solidFill>
                <a:latin typeface="Calibri" pitchFamily="34" charset="0"/>
              </a:defRPr>
            </a:lvl5pPr>
            <a:lvl6pPr marL="2591295" indent="-235572" eaLnBrk="0" fontAlgn="base" hangingPunct="0">
              <a:spcBef>
                <a:spcPct val="30000"/>
              </a:spcBef>
              <a:spcAft>
                <a:spcPct val="0"/>
              </a:spcAft>
              <a:defRPr sz="1200">
                <a:solidFill>
                  <a:schemeClr val="tx1"/>
                </a:solidFill>
                <a:latin typeface="Calibri" pitchFamily="34" charset="0"/>
              </a:defRPr>
            </a:lvl6pPr>
            <a:lvl7pPr marL="3062440" indent="-235572" eaLnBrk="0" fontAlgn="base" hangingPunct="0">
              <a:spcBef>
                <a:spcPct val="30000"/>
              </a:spcBef>
              <a:spcAft>
                <a:spcPct val="0"/>
              </a:spcAft>
              <a:defRPr sz="1200">
                <a:solidFill>
                  <a:schemeClr val="tx1"/>
                </a:solidFill>
                <a:latin typeface="Calibri" pitchFamily="34" charset="0"/>
              </a:defRPr>
            </a:lvl7pPr>
            <a:lvl8pPr marL="3533585" indent="-235572" eaLnBrk="0" fontAlgn="base" hangingPunct="0">
              <a:spcBef>
                <a:spcPct val="30000"/>
              </a:spcBef>
              <a:spcAft>
                <a:spcPct val="0"/>
              </a:spcAft>
              <a:defRPr sz="1200">
                <a:solidFill>
                  <a:schemeClr val="tx1"/>
                </a:solidFill>
                <a:latin typeface="Calibri" pitchFamily="34" charset="0"/>
              </a:defRPr>
            </a:lvl8pPr>
            <a:lvl9pPr marL="4004729" indent="-235572" eaLnBrk="0" fontAlgn="base" hangingPunct="0">
              <a:spcBef>
                <a:spcPct val="30000"/>
              </a:spcBef>
              <a:spcAft>
                <a:spcPct val="0"/>
              </a:spcAft>
              <a:defRPr sz="1200">
                <a:solidFill>
                  <a:schemeClr val="tx1"/>
                </a:solidFill>
                <a:latin typeface="Calibri" pitchFamily="34" charset="0"/>
              </a:defRPr>
            </a:lvl9pPr>
          </a:lstStyle>
          <a:p>
            <a:pPr>
              <a:spcBef>
                <a:spcPct val="0"/>
              </a:spcBef>
            </a:pPr>
            <a:fld id="{657A9FE1-C858-4495-9F97-B05ABD456D10}" type="slidenum">
              <a:rPr lang="en-US" altLang="en-US"/>
              <a:pPr>
                <a:spcBef>
                  <a:spcPct val="0"/>
                </a:spcBef>
              </a:pPr>
              <a:t>17</a:t>
            </a:fld>
            <a:endParaRPr lang="en-US" altLang="en-US"/>
          </a:p>
        </p:txBody>
      </p:sp>
    </p:spTree>
    <p:extLst>
      <p:ext uri="{BB962C8B-B14F-4D97-AF65-F5344CB8AC3E}">
        <p14:creationId xmlns:p14="http://schemas.microsoft.com/office/powerpoint/2010/main" val="12509177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Gut Microbiome Can Impact Physical Health Health</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healthy gastrointestinal tract is home to vibrant community of some 100 trillion microbes (</a:t>
            </a:r>
            <a:r>
              <a:rPr lang="en-US" sz="1200" b="1" kern="1200" dirty="0">
                <a:solidFill>
                  <a:schemeClr val="tx1"/>
                </a:solidFill>
                <a:effectLst/>
                <a:latin typeface="+mn-lt"/>
                <a:ea typeface="+mn-ea"/>
                <a:cs typeface="+mn-cs"/>
              </a:rPr>
              <a:t>bacteria, viruses, fungi, protozoa, and other microorganisms</a:t>
            </a:r>
            <a:r>
              <a:rPr lang="en-US" sz="1200" kern="1200" dirty="0">
                <a:solidFill>
                  <a:schemeClr val="tx1"/>
                </a:solidFill>
                <a:effectLst/>
                <a:latin typeface="+mn-lt"/>
                <a:ea typeface="+mn-ea"/>
                <a:cs typeface="+mn-cs"/>
              </a:rPr>
              <a:t>), collectively called the gut microbiota.</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bacteria alone represent more than 400 species and subspecies.</a:t>
            </a:r>
          </a:p>
          <a:p>
            <a:pPr marL="457200" lvl="1"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Most gut microbiota have a symbiotic relationship with the body (they both benefit from the relationship).</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We provide the gut microbiota with food and the gut microbiota influences many aspects of overall health, both within the digestive system and outside of it.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Beneficial gut microbes compete with harmful microbes for space and nutrients, keeping harmful microbes in check.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Not only do beneficial  microbes keep harmful microbes in check, they interacts with many body systems including:</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Digestive system</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Immune system</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Endocrine system</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Nervous system</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interaction of the gut microbiota with body systems is currently and area of active research and there is still a lot that is unknown.</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18</a:t>
            </a:fld>
            <a:endParaRPr lang="en-US"/>
          </a:p>
        </p:txBody>
      </p:sp>
    </p:spTree>
    <p:extLst>
      <p:ext uri="{BB962C8B-B14F-4D97-AF65-F5344CB8AC3E}">
        <p14:creationId xmlns:p14="http://schemas.microsoft.com/office/powerpoint/2010/main" val="17197335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Gut Microbiota Can Impact Mental Health Through the Gut-Brain Axis</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Gut microbiota communicates with the brain through a bi-directional pathway called the gut-brain-axis.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This intricate connection involves </a:t>
            </a:r>
            <a:r>
              <a:rPr lang="en-US" sz="1200" b="1" i="0" kern="1200" dirty="0">
                <a:solidFill>
                  <a:schemeClr val="tx1"/>
                </a:solidFill>
                <a:effectLst/>
                <a:latin typeface="+mn-lt"/>
                <a:ea typeface="+mn-ea"/>
                <a:cs typeface="+mn-cs"/>
              </a:rPr>
              <a:t>neural, endocrine and immune signaling</a:t>
            </a:r>
            <a:r>
              <a:rPr lang="en-US" sz="1200" b="0" i="0" kern="1200" dirty="0">
                <a:solidFill>
                  <a:schemeClr val="tx1"/>
                </a:solidFill>
                <a:effectLst/>
                <a:latin typeface="+mn-lt"/>
                <a:ea typeface="+mn-ea"/>
                <a:cs typeface="+mn-cs"/>
              </a:rPr>
              <a:t>, impacting both gut and brain function.</a:t>
            </a:r>
          </a:p>
          <a:p>
            <a:pPr marL="628650" lvl="1"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Essentially, the gut microbiota can influence brain activity and, conversely, the brain can modulate the gut microbiota composition and activity.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19</a:t>
            </a:fld>
            <a:endParaRPr lang="en-US"/>
          </a:p>
        </p:txBody>
      </p:sp>
    </p:spTree>
    <p:extLst>
      <p:ext uri="{BB962C8B-B14F-4D97-AF65-F5344CB8AC3E}">
        <p14:creationId xmlns:p14="http://schemas.microsoft.com/office/powerpoint/2010/main" val="3217573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Adequate Nutrition and Physical Activity Can Positively Impact Physical Health</a:t>
            </a:r>
          </a:p>
          <a:p>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Poor nutrition and low physical activity impact physical health in many ways: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Decrease: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Brain health</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Heart health</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Gastrointestinal health</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Lean muscle mass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Bone density</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Immune function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Increase risk of:</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Obesity</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Diabetes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Cardiovascular disease (heart disease and high blood pressure)</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baseline="0" dirty="0">
                <a:solidFill>
                  <a:srgbClr val="FF0000"/>
                </a:solidFill>
              </a:rPr>
              <a:t>All these have an underlying inflammatory process, which in itself is linked to many disease conditions.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Certain types of cancer</a:t>
            </a:r>
            <a:endParaRPr lang="en-US" b="1" baseline="0"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1" baseline="0" dirty="0"/>
          </a:p>
          <a:p>
            <a:pPr marL="914400" lvl="2"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2</a:t>
            </a:fld>
            <a:endParaRPr lang="en-US"/>
          </a:p>
        </p:txBody>
      </p:sp>
    </p:spTree>
    <p:extLst>
      <p:ext uri="{BB962C8B-B14F-4D97-AF65-F5344CB8AC3E}">
        <p14:creationId xmlns:p14="http://schemas.microsoft.com/office/powerpoint/2010/main" val="36831973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Poor Mental Health Can Have Negative Impacts on Gut Health and Gut Microbiota</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dirty="0"/>
              <a:t>Stress, anxiety and depression can have adverse effects on the whole body,</a:t>
            </a:r>
            <a:r>
              <a:rPr lang="en-US" baseline="0" dirty="0"/>
              <a:t> including the gastrointestinal tract.</a:t>
            </a:r>
          </a:p>
          <a:p>
            <a:pPr marL="171450" lvl="0" indent="-171450">
              <a:buFont typeface="Arial" panose="020B0604020202020204" pitchFamily="34" charset="0"/>
              <a:buChar char="•"/>
            </a:pPr>
            <a:r>
              <a:rPr lang="en-US" baseline="0" dirty="0"/>
              <a:t>Common symptoms of gastrointestinal tract problems:.</a:t>
            </a:r>
          </a:p>
          <a:p>
            <a:pPr marL="628650" lvl="1" indent="-171450">
              <a:buFont typeface="Arial" panose="020B0604020202020204" pitchFamily="34" charset="0"/>
              <a:buChar char="•"/>
            </a:pPr>
            <a:r>
              <a:rPr lang="en-US" baseline="0" dirty="0"/>
              <a:t>Increased stomach acid secretion, Heart burn</a:t>
            </a:r>
          </a:p>
          <a:p>
            <a:pPr marL="628650" lvl="1" indent="-171450">
              <a:buFont typeface="Arial" panose="020B0604020202020204" pitchFamily="34" charset="0"/>
              <a:buChar char="•"/>
            </a:pPr>
            <a:r>
              <a:rPr lang="en-US" baseline="0" dirty="0"/>
              <a:t>Nausea</a:t>
            </a:r>
          </a:p>
          <a:p>
            <a:pPr marL="628650" lvl="1" indent="-171450">
              <a:buFont typeface="Arial" panose="020B0604020202020204" pitchFamily="34" charset="0"/>
              <a:buChar char="•"/>
            </a:pPr>
            <a:r>
              <a:rPr lang="en-US" baseline="0" dirty="0"/>
              <a:t>Diarrhea, Constipation</a:t>
            </a:r>
          </a:p>
          <a:p>
            <a:pPr marL="628650" lvl="1" indent="-171450">
              <a:buFont typeface="Arial" panose="020B0604020202020204" pitchFamily="34" charset="0"/>
              <a:buChar char="•"/>
            </a:pPr>
            <a:r>
              <a:rPr lang="en-US" baseline="0" dirty="0"/>
              <a:t>Cramping, Abdominal pain</a:t>
            </a:r>
          </a:p>
          <a:p>
            <a:pPr marL="628650" lvl="1" indent="-171450">
              <a:buFont typeface="Arial" panose="020B0604020202020204" pitchFamily="34" charset="0"/>
              <a:buChar char="•"/>
            </a:pPr>
            <a:r>
              <a:rPr lang="en-US" baseline="0" dirty="0"/>
              <a:t>Bloating and </a:t>
            </a:r>
          </a:p>
          <a:p>
            <a:pPr marL="628650" lvl="1" indent="-171450">
              <a:buFont typeface="Arial" panose="020B0604020202020204" pitchFamily="34" charset="0"/>
              <a:buChar char="•"/>
            </a:pPr>
            <a:r>
              <a:rPr lang="en-US" baseline="0" dirty="0"/>
              <a:t>Inflammation</a:t>
            </a:r>
          </a:p>
          <a:p>
            <a:pPr marL="1085850" lvl="2" indent="-171450">
              <a:buFont typeface="Arial" panose="020B0604020202020204" pitchFamily="34" charset="0"/>
              <a:buChar char="•"/>
            </a:pPr>
            <a:r>
              <a:rPr lang="en-US" baseline="0" dirty="0"/>
              <a:t>Which can </a:t>
            </a:r>
            <a:r>
              <a:rPr lang="en-US" dirty="0"/>
              <a:t>exacerbate intestinal disorders</a:t>
            </a:r>
            <a:r>
              <a:rPr lang="en-US" baseline="0" dirty="0"/>
              <a:t> such as:</a:t>
            </a:r>
          </a:p>
          <a:p>
            <a:pPr marL="1543050" lvl="3" indent="-171450">
              <a:buFont typeface="Arial" panose="020B0604020202020204" pitchFamily="34" charset="0"/>
              <a:buChar char="•"/>
            </a:pPr>
            <a:r>
              <a:rPr lang="en-US" baseline="0" dirty="0"/>
              <a:t>I</a:t>
            </a:r>
            <a:r>
              <a:rPr lang="en-US" dirty="0"/>
              <a:t>rritable bowel syndrome and </a:t>
            </a:r>
          </a:p>
          <a:p>
            <a:pPr marL="1543050" lvl="3" indent="-171450">
              <a:buFont typeface="Arial" panose="020B0604020202020204" pitchFamily="34" charset="0"/>
              <a:buChar char="•"/>
            </a:pPr>
            <a:r>
              <a:rPr lang="en-US" dirty="0"/>
              <a:t>Inflammatory bowel disease</a:t>
            </a:r>
            <a:endParaRPr lang="en-US" sz="1200" kern="1200" dirty="0">
              <a:solidFill>
                <a:schemeClr val="tx1"/>
              </a:solidFill>
              <a:effectLst/>
              <a:latin typeface="+mn-lt"/>
              <a:ea typeface="+mn-ea"/>
              <a:cs typeface="+mn-cs"/>
            </a:endParaRP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Stress, anxiety and depression</a:t>
            </a:r>
            <a:r>
              <a:rPr lang="en-US" sz="1200" kern="1200" baseline="0" dirty="0">
                <a:solidFill>
                  <a:schemeClr val="tx1"/>
                </a:solidFill>
                <a:effectLst/>
                <a:latin typeface="+mn-lt"/>
                <a:ea typeface="+mn-ea"/>
                <a:cs typeface="+mn-cs"/>
              </a:rPr>
              <a:t> can also cause an imbalance in the gut microbiota (dysbiosis) due to: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Decreased microbial diversity</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Decrease in beneficial microbes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Increase in harmful microbes (potentially disease causing)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20</a:t>
            </a:fld>
            <a:endParaRPr lang="en-US"/>
          </a:p>
        </p:txBody>
      </p:sp>
    </p:spTree>
    <p:extLst>
      <p:ext uri="{BB962C8B-B14F-4D97-AF65-F5344CB8AC3E}">
        <p14:creationId xmlns:p14="http://schemas.microsoft.com/office/powerpoint/2010/main" val="1385452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A Healthy Gut Microbiota Can Positively Impact Mental Health </a:t>
            </a:r>
          </a:p>
          <a:p>
            <a:pPr marL="0" lv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Neurotransmitter Production</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Beneficial gut microbes can produce or modulate </a:t>
            </a:r>
            <a:r>
              <a:rPr lang="en-US" sz="1200" b="1" kern="1200" dirty="0">
                <a:solidFill>
                  <a:schemeClr val="tx1"/>
                </a:solidFill>
                <a:effectLst/>
                <a:latin typeface="+mn-lt"/>
                <a:ea typeface="+mn-ea"/>
                <a:cs typeface="+mn-cs"/>
              </a:rPr>
              <a:t>neurotransmitters</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Serotonin</a:t>
            </a:r>
            <a:r>
              <a:rPr lang="en-US" sz="1200" kern="1200" dirty="0">
                <a:solidFill>
                  <a:schemeClr val="tx1"/>
                </a:solidFill>
                <a:effectLst/>
                <a:latin typeface="+mn-lt"/>
                <a:ea typeface="+mn-ea"/>
                <a:cs typeface="+mn-cs"/>
              </a:rPr>
              <a:t> (90% produced in the gut, modulated by microbiota)</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b="1" kern="1200" dirty="0">
                <a:solidFill>
                  <a:schemeClr val="tx1"/>
                </a:solidFill>
                <a:effectLst/>
                <a:latin typeface="+mn-lt"/>
                <a:ea typeface="+mn-ea"/>
                <a:cs typeface="+mn-cs"/>
              </a:rPr>
              <a:t>GABA, dopamine, and acetylcholine</a:t>
            </a:r>
            <a:r>
              <a:rPr lang="en-US" sz="1200" kern="1200" dirty="0">
                <a:solidFill>
                  <a:schemeClr val="tx1"/>
                </a:solidFill>
                <a:effectLst/>
                <a:latin typeface="+mn-lt"/>
                <a:ea typeface="+mn-ea"/>
                <a:cs typeface="+mn-cs"/>
              </a:rPr>
              <a:t> (neurotransmitters), all influencing mood and brain function.</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Gut microbes influence </a:t>
            </a:r>
            <a:r>
              <a:rPr lang="en-US" sz="1200" b="1" kern="1200" dirty="0">
                <a:solidFill>
                  <a:schemeClr val="tx1"/>
                </a:solidFill>
                <a:effectLst/>
                <a:latin typeface="+mn-lt"/>
                <a:ea typeface="+mn-ea"/>
                <a:cs typeface="+mn-cs"/>
              </a:rPr>
              <a:t>tryptophan availability</a:t>
            </a:r>
            <a:r>
              <a:rPr lang="en-US" sz="1200" kern="1200" dirty="0">
                <a:solidFill>
                  <a:schemeClr val="tx1"/>
                </a:solidFill>
                <a:effectLst/>
                <a:latin typeface="+mn-lt"/>
                <a:ea typeface="+mn-ea"/>
                <a:cs typeface="+mn-cs"/>
              </a:rPr>
              <a:t>, the precursor for serotonin (neurotransmitters).</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u="sng" kern="1200" dirty="0">
                <a:solidFill>
                  <a:schemeClr val="tx1"/>
                </a:solidFill>
                <a:effectLst/>
                <a:latin typeface="+mn-lt"/>
                <a:ea typeface="+mn-ea"/>
                <a:cs typeface="+mn-cs"/>
              </a:rPr>
              <a:t>Whereas,</a:t>
            </a:r>
            <a:r>
              <a:rPr lang="en-US" sz="1200" kern="1200" dirty="0">
                <a:solidFill>
                  <a:schemeClr val="tx1"/>
                </a:solidFill>
                <a:effectLst/>
                <a:latin typeface="+mn-lt"/>
                <a:ea typeface="+mn-ea"/>
                <a:cs typeface="+mn-cs"/>
              </a:rPr>
              <a:t> dysbiosis may divert tryptophan to inflammatory pathways, reducing serotonin availability.</a:t>
            </a:r>
            <a:endParaRPr lang="en-US" sz="11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Short-Chain Fatty Acids (SCFAs)</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Beneficial gut microbes produce shot-chain-fatty-acids from fiber fermentation, which:</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Reduce </a:t>
            </a:r>
            <a:r>
              <a:rPr lang="en-US" sz="1200" b="1" kern="1200" dirty="0">
                <a:solidFill>
                  <a:schemeClr val="tx1"/>
                </a:solidFill>
                <a:effectLst/>
                <a:latin typeface="+mn-lt"/>
                <a:ea typeface="+mn-ea"/>
                <a:cs typeface="+mn-cs"/>
              </a:rPr>
              <a:t>inflammation</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Support </a:t>
            </a:r>
            <a:r>
              <a:rPr lang="en-US" sz="1200" b="1" kern="1200" dirty="0">
                <a:solidFill>
                  <a:schemeClr val="tx1"/>
                </a:solidFill>
                <a:effectLst/>
                <a:latin typeface="+mn-lt"/>
                <a:ea typeface="+mn-ea"/>
                <a:cs typeface="+mn-cs"/>
              </a:rPr>
              <a:t>blood-brain barrier integrity</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Influence </a:t>
            </a:r>
            <a:r>
              <a:rPr lang="en-US" sz="1200" b="1" kern="1200" dirty="0">
                <a:solidFill>
                  <a:schemeClr val="tx1"/>
                </a:solidFill>
                <a:effectLst/>
                <a:latin typeface="+mn-lt"/>
                <a:ea typeface="+mn-ea"/>
                <a:cs typeface="+mn-cs"/>
              </a:rPr>
              <a:t>brain function and neuroplasticity</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Gut Barrier Integrity</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 healthy microbiota maintains </a:t>
            </a:r>
            <a:r>
              <a:rPr lang="en-US" sz="1200" b="1" kern="1200" dirty="0">
                <a:solidFill>
                  <a:schemeClr val="tx1"/>
                </a:solidFill>
                <a:effectLst/>
                <a:latin typeface="+mn-lt"/>
                <a:ea typeface="+mn-ea"/>
                <a:cs typeface="+mn-cs"/>
              </a:rPr>
              <a:t>gut barrier function</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u="sng" kern="1200" dirty="0">
                <a:solidFill>
                  <a:schemeClr val="tx1"/>
                </a:solidFill>
                <a:effectLst/>
                <a:latin typeface="+mn-lt"/>
                <a:ea typeface="+mn-ea"/>
                <a:cs typeface="+mn-cs"/>
              </a:rPr>
              <a:t>Whereas,</a:t>
            </a:r>
            <a:r>
              <a:rPr lang="en-US" sz="1200" kern="1200" dirty="0">
                <a:solidFill>
                  <a:schemeClr val="tx1"/>
                </a:solidFill>
                <a:effectLst/>
                <a:latin typeface="+mn-lt"/>
                <a:ea typeface="+mn-ea"/>
                <a:cs typeface="+mn-cs"/>
              </a:rPr>
              <a:t> dysbiosis may increase </a:t>
            </a:r>
            <a:r>
              <a:rPr lang="en-US" sz="1200" b="1" kern="1200" dirty="0">
                <a:solidFill>
                  <a:schemeClr val="tx1"/>
                </a:solidFill>
                <a:effectLst/>
                <a:latin typeface="+mn-lt"/>
                <a:ea typeface="+mn-ea"/>
                <a:cs typeface="+mn-cs"/>
              </a:rPr>
              <a:t>gut permeability (“leaky gut”)</a:t>
            </a:r>
            <a:r>
              <a:rPr lang="en-US" sz="1200" kern="1200" dirty="0">
                <a:solidFill>
                  <a:schemeClr val="tx1"/>
                </a:solidFill>
                <a:effectLst/>
                <a:latin typeface="+mn-lt"/>
                <a:ea typeface="+mn-ea"/>
                <a:cs typeface="+mn-cs"/>
              </a:rPr>
              <a:t>, allowing harmful bacterial products to enter the bloodstream, triggering inflammation that affects the brain.</a:t>
            </a:r>
            <a:endParaRPr lang="en-US" sz="11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Immune System Modulation</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The gut microbiota regulates </a:t>
            </a:r>
            <a:r>
              <a:rPr lang="en-US" sz="1200" b="1" kern="1200" dirty="0">
                <a:solidFill>
                  <a:schemeClr val="tx1"/>
                </a:solidFill>
                <a:effectLst/>
                <a:latin typeface="+mn-lt"/>
                <a:ea typeface="+mn-ea"/>
                <a:cs typeface="+mn-cs"/>
              </a:rPr>
              <a:t>immune system activity</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u="sng" kern="1200" dirty="0">
                <a:solidFill>
                  <a:schemeClr val="tx1"/>
                </a:solidFill>
                <a:effectLst/>
                <a:latin typeface="+mn-lt"/>
                <a:ea typeface="+mn-ea"/>
                <a:cs typeface="+mn-cs"/>
              </a:rPr>
              <a:t>Whereas,</a:t>
            </a:r>
            <a:r>
              <a:rPr lang="en-US" sz="1200" kern="1200" dirty="0">
                <a:solidFill>
                  <a:schemeClr val="tx1"/>
                </a:solidFill>
                <a:effectLst/>
                <a:latin typeface="+mn-lt"/>
                <a:ea typeface="+mn-ea"/>
                <a:cs typeface="+mn-cs"/>
              </a:rPr>
              <a:t> dysbiosis (imbalanced microbiota) can trigger </a:t>
            </a:r>
            <a:r>
              <a:rPr lang="en-US" sz="1200" b="1" kern="1200" dirty="0">
                <a:solidFill>
                  <a:schemeClr val="tx1"/>
                </a:solidFill>
                <a:effectLst/>
                <a:latin typeface="+mn-lt"/>
                <a:ea typeface="+mn-ea"/>
                <a:cs typeface="+mn-cs"/>
              </a:rPr>
              <a:t>systemic and neuroinflammation</a:t>
            </a:r>
            <a:r>
              <a:rPr lang="en-US" sz="1200" kern="1200" dirty="0">
                <a:solidFill>
                  <a:schemeClr val="tx1"/>
                </a:solidFill>
                <a:effectLst/>
                <a:latin typeface="+mn-lt"/>
                <a:ea typeface="+mn-ea"/>
                <a:cs typeface="+mn-cs"/>
              </a:rPr>
              <a:t>, which is linked to </a:t>
            </a:r>
            <a:r>
              <a:rPr lang="en-US" sz="1200" b="1" kern="1200" dirty="0">
                <a:solidFill>
                  <a:schemeClr val="tx1"/>
                </a:solidFill>
                <a:effectLst/>
                <a:latin typeface="+mn-lt"/>
                <a:ea typeface="+mn-ea"/>
                <a:cs typeface="+mn-cs"/>
              </a:rPr>
              <a:t>depression and cognitive decline</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Modulating the HPA Axis (Stress Response)</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 healthy microbiota helps regulate the </a:t>
            </a:r>
            <a:r>
              <a:rPr lang="en-US" sz="1200" b="1" kern="1200" dirty="0">
                <a:solidFill>
                  <a:schemeClr val="tx1"/>
                </a:solidFill>
                <a:effectLst/>
                <a:latin typeface="+mn-lt"/>
                <a:ea typeface="+mn-ea"/>
                <a:cs typeface="+mn-cs"/>
              </a:rPr>
              <a:t>hypothalamic-pituitary-adrenal (HPA) axis</a:t>
            </a:r>
            <a:r>
              <a:rPr lang="en-US" sz="1200" kern="1200" dirty="0">
                <a:solidFill>
                  <a:schemeClr val="tx1"/>
                </a:solidFill>
                <a:effectLst/>
                <a:latin typeface="+mn-lt"/>
                <a:ea typeface="+mn-ea"/>
                <a:cs typeface="+mn-cs"/>
              </a:rPr>
              <a:t>, reducing stress reactivity.</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u="sng" kern="1200" dirty="0">
                <a:solidFill>
                  <a:schemeClr val="tx1"/>
                </a:solidFill>
                <a:effectLst/>
                <a:latin typeface="+mn-lt"/>
                <a:ea typeface="+mn-ea"/>
                <a:cs typeface="+mn-cs"/>
              </a:rPr>
              <a:t>Whereas,</a:t>
            </a:r>
            <a:r>
              <a:rPr lang="en-US" sz="1200" kern="1200" dirty="0">
                <a:solidFill>
                  <a:schemeClr val="tx1"/>
                </a:solidFill>
                <a:effectLst/>
                <a:latin typeface="+mn-lt"/>
                <a:ea typeface="+mn-ea"/>
                <a:cs typeface="+mn-cs"/>
              </a:rPr>
              <a:t> dysbiosis can lead to </a:t>
            </a:r>
            <a:r>
              <a:rPr lang="en-US" sz="1200" b="1" kern="1200" dirty="0">
                <a:solidFill>
                  <a:schemeClr val="tx1"/>
                </a:solidFill>
                <a:effectLst/>
                <a:latin typeface="+mn-lt"/>
                <a:ea typeface="+mn-ea"/>
                <a:cs typeface="+mn-cs"/>
              </a:rPr>
              <a:t>exaggerated stress responses</a:t>
            </a:r>
            <a:r>
              <a:rPr lang="en-US" sz="1200" kern="1200" dirty="0">
                <a:solidFill>
                  <a:schemeClr val="tx1"/>
                </a:solidFill>
                <a:effectLst/>
                <a:latin typeface="+mn-lt"/>
                <a:ea typeface="+mn-ea"/>
                <a:cs typeface="+mn-cs"/>
              </a:rPr>
              <a:t>, increasing anxiety and mood disorders.</a:t>
            </a:r>
            <a:endParaRPr lang="en-US" sz="11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21</a:t>
            </a:fld>
            <a:endParaRPr lang="en-US"/>
          </a:p>
        </p:txBody>
      </p:sp>
    </p:spTree>
    <p:extLst>
      <p:ext uri="{BB962C8B-B14F-4D97-AF65-F5344CB8AC3E}">
        <p14:creationId xmlns:p14="http://schemas.microsoft.com/office/powerpoint/2010/main" val="13005618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704850"/>
            <a:ext cx="6254750" cy="3519488"/>
          </a:xfrm>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sz="1200" b="1" kern="1200" dirty="0">
                <a:solidFill>
                  <a:schemeClr val="tx1"/>
                </a:solidFill>
                <a:effectLst/>
                <a:latin typeface="+mn-lt"/>
                <a:ea typeface="+mn-ea"/>
                <a:cs typeface="+mn-cs"/>
              </a:rPr>
              <a:t>Nutrition Can Impact The Gut Microbiota</a:t>
            </a:r>
          </a:p>
          <a:p>
            <a:pPr marL="0" lvl="0" indent="0">
              <a:buFont typeface="Arial" panose="020B0604020202020204" pitchFamily="34" charset="0"/>
              <a:buNone/>
            </a:pPr>
            <a:endParaRPr lang="en-US" sz="1200" b="1"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The gut microbiota changes in response to diet.</a:t>
            </a: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The variety of gut microbes requires a variety of plant fibers to thrive. </a:t>
            </a:r>
          </a:p>
          <a:p>
            <a:pPr marL="628650" lvl="1" indent="-171450">
              <a:buFont typeface="Arial" panose="020B0604020202020204" pitchFamily="34" charset="0"/>
              <a:buChar char="•"/>
            </a:pPr>
            <a:r>
              <a:rPr lang="en-US" sz="1200" b="0" i="0" kern="1200" dirty="0">
                <a:solidFill>
                  <a:schemeClr val="tx1"/>
                </a:solidFill>
                <a:effectLst/>
                <a:latin typeface="+mn-lt"/>
                <a:ea typeface="+mn-ea"/>
                <a:cs typeface="+mn-cs"/>
              </a:rPr>
              <a:t>Different microbes prefer different fibers.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Dietary patterns rich in fruits, vegetables, whole-grains; beans, peas and lentils; nuts and seeds promote the most favorable changes in the gut microbiota composition and diversity.</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Such diets are high in </a:t>
            </a:r>
            <a:r>
              <a:rPr lang="en-US" sz="1200" b="1" kern="1200" dirty="0">
                <a:solidFill>
                  <a:schemeClr val="tx1"/>
                </a:solidFill>
                <a:effectLst/>
                <a:latin typeface="+mn-lt"/>
                <a:ea typeface="+mn-ea"/>
                <a:cs typeface="+mn-cs"/>
              </a:rPr>
              <a:t>fibers </a:t>
            </a:r>
            <a:r>
              <a:rPr lang="en-US" sz="1200" b="0" kern="1200" dirty="0">
                <a:solidFill>
                  <a:schemeClr val="tx1"/>
                </a:solidFill>
                <a:effectLst/>
                <a:latin typeface="+mn-lt"/>
                <a:ea typeface="+mn-ea"/>
                <a:cs typeface="+mn-cs"/>
              </a:rPr>
              <a:t>that cannot be digested by the human body but can </a:t>
            </a:r>
            <a:r>
              <a:rPr lang="en-US" sz="1200" b="1" kern="1200" dirty="0">
                <a:solidFill>
                  <a:schemeClr val="tx1"/>
                </a:solidFill>
                <a:effectLst/>
                <a:latin typeface="+mn-lt"/>
                <a:ea typeface="+mn-ea"/>
                <a:cs typeface="+mn-cs"/>
              </a:rPr>
              <a:t>provide a major source of energy for beneficial gut microbes, fostering their growth</a:t>
            </a:r>
            <a:r>
              <a:rPr lang="en-US" sz="1200" b="0" kern="1200" dirty="0">
                <a:solidFill>
                  <a:schemeClr val="tx1"/>
                </a:solidFill>
                <a:effectLst/>
                <a:latin typeface="+mn-lt"/>
                <a:ea typeface="+mn-ea"/>
                <a:cs typeface="+mn-cs"/>
              </a:rPr>
              <a:t>.</a:t>
            </a:r>
          </a:p>
          <a:p>
            <a:pPr marL="1085850" lvl="2" indent="-171450">
              <a:buFont typeface="Arial" panose="020B0604020202020204" pitchFamily="34" charset="0"/>
              <a:buChar char="•"/>
            </a:pPr>
            <a:r>
              <a:rPr lang="en-US" sz="1200" b="0" kern="1200" dirty="0">
                <a:solidFill>
                  <a:schemeClr val="tx1"/>
                </a:solidFill>
                <a:effectLst/>
                <a:latin typeface="+mn-lt"/>
                <a:ea typeface="+mn-ea"/>
                <a:cs typeface="+mn-cs"/>
              </a:rPr>
              <a:t>Beneficial gut microbiota digest and metabolize fibers, producing short fragments of fat (</a:t>
            </a:r>
            <a:r>
              <a:rPr lang="en-US" sz="1200" b="1" kern="1200" dirty="0">
                <a:solidFill>
                  <a:schemeClr val="tx1"/>
                </a:solidFill>
                <a:effectLst/>
                <a:latin typeface="+mn-lt"/>
                <a:ea typeface="+mn-ea"/>
                <a:cs typeface="+mn-cs"/>
              </a:rPr>
              <a:t>short-chain fatty acids</a:t>
            </a:r>
            <a:r>
              <a:rPr lang="en-US" sz="1200" b="0" kern="1200" dirty="0">
                <a:solidFill>
                  <a:schemeClr val="tx1"/>
                </a:solidFill>
                <a:effectLst/>
                <a:latin typeface="+mn-lt"/>
                <a:ea typeface="+mn-ea"/>
                <a:cs typeface="+mn-cs"/>
              </a:rPr>
              <a:t>), which </a:t>
            </a:r>
            <a:r>
              <a:rPr lang="en-US" sz="1200" b="1" kern="1200" dirty="0">
                <a:solidFill>
                  <a:schemeClr val="tx1"/>
                </a:solidFill>
                <a:effectLst/>
                <a:latin typeface="+mn-lt"/>
                <a:ea typeface="+mn-ea"/>
                <a:cs typeface="+mn-cs"/>
              </a:rPr>
              <a:t>lower the pH, favoring the growth of beneficial microbes.</a:t>
            </a:r>
          </a:p>
          <a:p>
            <a:pPr marL="171450" lvl="0"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0" i="0" kern="1200" dirty="0">
                <a:solidFill>
                  <a:schemeClr val="tx1"/>
                </a:solidFill>
                <a:effectLst/>
                <a:latin typeface="+mn-lt"/>
                <a:ea typeface="+mn-ea"/>
                <a:cs typeface="+mn-cs"/>
              </a:rPr>
              <a:t>On the other hand, a diet </a:t>
            </a:r>
            <a:r>
              <a:rPr lang="en-US" sz="1200" b="1" i="0" kern="1200" dirty="0">
                <a:solidFill>
                  <a:schemeClr val="tx1"/>
                </a:solidFill>
                <a:effectLst/>
                <a:latin typeface="+mn-lt"/>
                <a:ea typeface="+mn-ea"/>
                <a:cs typeface="+mn-cs"/>
              </a:rPr>
              <a:t>high in sugar, refined carbohydrates and saturated fat </a:t>
            </a:r>
            <a:r>
              <a:rPr lang="en-US" sz="1200" b="0" i="0" kern="1200" dirty="0">
                <a:solidFill>
                  <a:schemeClr val="tx1"/>
                </a:solidFill>
                <a:effectLst/>
                <a:latin typeface="+mn-lt"/>
                <a:ea typeface="+mn-ea"/>
                <a:cs typeface="+mn-cs"/>
              </a:rPr>
              <a:t>can negatively impact the gut microbiome</a:t>
            </a:r>
          </a:p>
          <a:p>
            <a:pPr marL="628650" lvl="1" indent="-171450">
              <a:buFont typeface="Arial" panose="020B0604020202020204" pitchFamily="34" charset="0"/>
              <a:buChar char="•"/>
            </a:pPr>
            <a:r>
              <a:rPr lang="en-US" sz="1200" b="1" i="0" kern="1200" dirty="0">
                <a:solidFill>
                  <a:schemeClr val="tx1"/>
                </a:solidFill>
                <a:effectLst/>
                <a:latin typeface="+mn-lt"/>
                <a:ea typeface="+mn-ea"/>
                <a:cs typeface="+mn-cs"/>
              </a:rPr>
              <a:t>Disrupt microbial composition and balance (dysbiosis)</a:t>
            </a:r>
          </a:p>
          <a:p>
            <a:pPr marL="1085850" lvl="2" indent="-171450">
              <a:buFont typeface="Arial" panose="020B0604020202020204" pitchFamily="34" charset="0"/>
              <a:buChar char="•"/>
            </a:pPr>
            <a:r>
              <a:rPr lang="en-US" sz="1200" b="0" i="0" kern="1200" dirty="0">
                <a:solidFill>
                  <a:schemeClr val="tx1"/>
                </a:solidFill>
                <a:effectLst/>
                <a:latin typeface="+mn-lt"/>
                <a:ea typeface="+mn-ea"/>
                <a:cs typeface="+mn-cs"/>
              </a:rPr>
              <a:t>Reduce beneficial short-chain-fatty acid producing microbes</a:t>
            </a:r>
          </a:p>
          <a:p>
            <a:pPr marL="1085850" lvl="2" indent="-171450">
              <a:buFont typeface="Arial" panose="020B0604020202020204" pitchFamily="34" charset="0"/>
              <a:buChar char="•"/>
            </a:pPr>
            <a:r>
              <a:rPr lang="en-US" sz="1200" b="0" i="0" kern="1200" dirty="0">
                <a:solidFill>
                  <a:schemeClr val="tx1"/>
                </a:solidFill>
                <a:effectLst/>
                <a:latin typeface="+mn-lt"/>
                <a:ea typeface="+mn-ea"/>
                <a:cs typeface="+mn-cs"/>
              </a:rPr>
              <a:t>Increase harmful microbes (pro-inflammatory and pathogenic) </a:t>
            </a:r>
          </a:p>
          <a:p>
            <a:pPr marL="628650" lvl="1" indent="-171450">
              <a:buFont typeface="Arial" panose="020B0604020202020204" pitchFamily="34" charset="0"/>
              <a:buChar char="•"/>
            </a:pPr>
            <a:r>
              <a:rPr lang="en-US" sz="1200" b="1" i="0" kern="1200" dirty="0">
                <a:solidFill>
                  <a:schemeClr val="tx1"/>
                </a:solidFill>
                <a:effectLst/>
                <a:latin typeface="+mn-lt"/>
                <a:ea typeface="+mn-ea"/>
                <a:cs typeface="+mn-cs"/>
              </a:rPr>
              <a:t>Increase gut permeability </a:t>
            </a:r>
            <a:r>
              <a:rPr lang="en-US" sz="1200" b="0" i="0" kern="1200" dirty="0">
                <a:solidFill>
                  <a:schemeClr val="tx1"/>
                </a:solidFill>
                <a:effectLst/>
                <a:latin typeface="+mn-lt"/>
                <a:ea typeface="+mn-ea"/>
                <a:cs typeface="+mn-cs"/>
              </a:rPr>
              <a:t>(“leaky gut”) allowing harmful substances to enter the bloodstream.</a:t>
            </a:r>
          </a:p>
          <a:p>
            <a:pPr marL="628650" lvl="1" indent="-171450">
              <a:buFont typeface="Arial" panose="020B0604020202020204" pitchFamily="34" charset="0"/>
              <a:buChar char="•"/>
            </a:pPr>
            <a:endParaRPr lang="en-US" sz="1200" b="0" i="0" kern="1200" dirty="0">
              <a:solidFill>
                <a:schemeClr val="tx1"/>
              </a:solidFill>
              <a:effectLst/>
              <a:latin typeface="+mn-lt"/>
              <a:ea typeface="+mn-ea"/>
              <a:cs typeface="+mn-cs"/>
            </a:endParaRPr>
          </a:p>
          <a:p>
            <a:pPr marL="1371600" lvl="3" indent="0">
              <a:buFont typeface="Arial" panose="020B0604020202020204" pitchFamily="34" charset="0"/>
              <a:buNone/>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47A50CB-8215-4E16-BE75-2347650F0F37}" type="slidenum">
              <a:rPr lang="en-US" smtClean="0"/>
              <a:t>22</a:t>
            </a:fld>
            <a:endParaRPr lang="en-US"/>
          </a:p>
        </p:txBody>
      </p:sp>
    </p:spTree>
    <p:extLst>
      <p:ext uri="{BB962C8B-B14F-4D97-AF65-F5344CB8AC3E}">
        <p14:creationId xmlns:p14="http://schemas.microsoft.com/office/powerpoint/2010/main" val="16743601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704850"/>
            <a:ext cx="6254750" cy="3519488"/>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a:t>Nutrition can Impact The Gut Microbiota</a:t>
            </a:r>
            <a:endParaRPr lang="en-US" b="1" dirty="0"/>
          </a:p>
          <a:p>
            <a:endParaRPr lang="en-US"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Probiotics are live bacteria that, when consumed in adequate amounts, provide health benefits.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Probiotics are believed</a:t>
            </a:r>
            <a:r>
              <a:rPr lang="en-US" sz="1200" kern="1200" baseline="0" dirty="0">
                <a:solidFill>
                  <a:schemeClr val="tx1"/>
                </a:solidFill>
                <a:effectLst/>
                <a:latin typeface="+mn-lt"/>
                <a:ea typeface="+mn-ea"/>
                <a:cs typeface="+mn-cs"/>
              </a:rPr>
              <a:t> to help</a:t>
            </a:r>
            <a:r>
              <a:rPr lang="en-US" sz="1200" kern="1200" dirty="0">
                <a:solidFill>
                  <a:schemeClr val="tx1"/>
                </a:solidFill>
                <a:effectLst/>
                <a:latin typeface="+mn-lt"/>
                <a:ea typeface="+mn-ea"/>
                <a:cs typeface="+mn-cs"/>
              </a:rPr>
              <a:t> maintain or restore a healthy gut microbiota.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Probiotic bacteria are found in fermented dairy products like yogurt, buttermilk, some cheeses and kefir as well as fermented foods like sauerkraut, kimchi, tempeh, miso and kombucha.</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However, not all fermented foods qualify as a probiotic.</a:t>
            </a: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For a food or drink to be considered a probiotic, there must be sufficient living bacteria that survive food processing so that they are found in the final food or beverage, and the bacteria that survive are ones that are known to benefit human health.</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Products that are</a:t>
            </a:r>
            <a:r>
              <a:rPr lang="en-US" sz="1200" kern="1200" baseline="0" dirty="0">
                <a:solidFill>
                  <a:schemeClr val="tx1"/>
                </a:solidFill>
                <a:effectLst/>
                <a:latin typeface="+mn-lt"/>
                <a:ea typeface="+mn-ea"/>
                <a:cs typeface="+mn-cs"/>
              </a:rPr>
              <a:t> considered a probiotic will have “live and active cultures” on the package.</a:t>
            </a:r>
          </a:p>
          <a:p>
            <a:pPr marL="1543050" lvl="3"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0" lvl="0" indent="0">
              <a:buFont typeface="Arial" panose="020B0604020202020204" pitchFamily="34" charset="0"/>
              <a:buNone/>
            </a:pPr>
            <a:r>
              <a:rPr lang="en-US" sz="1200" b="1" i="1" u="sng" kern="1200" dirty="0">
                <a:solidFill>
                  <a:schemeClr val="tx1"/>
                </a:solidFill>
                <a:effectLst/>
                <a:latin typeface="+mn-lt"/>
                <a:ea typeface="+mn-ea"/>
                <a:cs typeface="+mn-cs"/>
              </a:rPr>
              <a:t>Additional Information on Probiotic Foods and Beverages</a:t>
            </a:r>
          </a:p>
          <a:p>
            <a:pPr marL="174245" indent="-174245">
              <a:buFont typeface="Arial" panose="020B0604020202020204" pitchFamily="34" charset="0"/>
              <a:buChar char="•"/>
              <a:defRPr/>
            </a:pPr>
            <a:r>
              <a:rPr lang="en-US" dirty="0"/>
              <a:t>Yogurt</a:t>
            </a:r>
          </a:p>
          <a:p>
            <a:pPr marL="174245" indent="-174245">
              <a:buFont typeface="Arial" panose="020B0604020202020204" pitchFamily="34" charset="0"/>
              <a:buChar char="•"/>
              <a:defRPr/>
            </a:pPr>
            <a:r>
              <a:rPr lang="en-US" dirty="0"/>
              <a:t>Buttermilk (milk cultured with lactic acid)</a:t>
            </a:r>
          </a:p>
          <a:p>
            <a:pPr marL="174245" indent="-174245">
              <a:buFont typeface="Arial" panose="020B0604020202020204" pitchFamily="34" charset="0"/>
              <a:buChar char="•"/>
              <a:defRPr/>
            </a:pPr>
            <a:r>
              <a:rPr lang="en-US" dirty="0"/>
              <a:t>Soft cheeses (Gouda)</a:t>
            </a:r>
          </a:p>
          <a:p>
            <a:pPr marL="174245" indent="-174245">
              <a:buFont typeface="Arial" panose="020B0604020202020204" pitchFamily="34" charset="0"/>
              <a:buChar char="•"/>
              <a:defRPr/>
            </a:pPr>
            <a:r>
              <a:rPr lang="en-US" dirty="0"/>
              <a:t>Kefir (fermented milk)</a:t>
            </a:r>
          </a:p>
          <a:p>
            <a:pPr marL="174245" indent="-174245">
              <a:buFont typeface="Arial" panose="020B0604020202020204" pitchFamily="34" charset="0"/>
              <a:buChar char="•"/>
              <a:defRPr/>
            </a:pPr>
            <a:r>
              <a:rPr lang="en-US" dirty="0"/>
              <a:t>Tempeh (made from a base of fermented soybean)</a:t>
            </a:r>
          </a:p>
          <a:p>
            <a:pPr marL="174245" indent="-174245">
              <a:buFont typeface="Arial" panose="020B0604020202020204" pitchFamily="34" charset="0"/>
              <a:buChar char="•"/>
              <a:defRPr/>
            </a:pPr>
            <a:r>
              <a:rPr lang="en-US" dirty="0"/>
              <a:t>Miso (soup made with fermented soybean paste)</a:t>
            </a:r>
          </a:p>
          <a:p>
            <a:pPr marL="174245" indent="-174245">
              <a:buFont typeface="Arial" panose="020B0604020202020204" pitchFamily="34" charset="0"/>
              <a:buChar char="•"/>
              <a:defRPr/>
            </a:pPr>
            <a:r>
              <a:rPr lang="en-US" dirty="0"/>
              <a:t>Kim Chi (spicy Korean dish)</a:t>
            </a:r>
          </a:p>
          <a:p>
            <a:pPr marL="174245" indent="-174245">
              <a:buFont typeface="Arial" panose="020B0604020202020204" pitchFamily="34" charset="0"/>
              <a:buChar char="•"/>
              <a:defRPr/>
            </a:pPr>
            <a:r>
              <a:rPr lang="en-US" dirty="0"/>
              <a:t>Sauerkraut</a:t>
            </a:r>
            <a:endParaRPr lang="en-US"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47A50CB-8215-4E16-BE75-2347650F0F37}" type="slidenum">
              <a:rPr lang="en-US" smtClean="0"/>
              <a:t>23</a:t>
            </a:fld>
            <a:endParaRPr lang="en-US"/>
          </a:p>
        </p:txBody>
      </p:sp>
    </p:spTree>
    <p:extLst>
      <p:ext uri="{BB962C8B-B14F-4D97-AF65-F5344CB8AC3E}">
        <p14:creationId xmlns:p14="http://schemas.microsoft.com/office/powerpoint/2010/main" val="32463870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704850"/>
            <a:ext cx="6254750" cy="3519488"/>
          </a:xfrm>
        </p:spPr>
      </p:sp>
      <p:sp>
        <p:nvSpPr>
          <p:cNvPr id="3" name="Notes Placeholder 2"/>
          <p:cNvSpPr>
            <a:spLocks noGrp="1"/>
          </p:cNvSpPr>
          <p:nvPr>
            <p:ph type="body" idx="1"/>
          </p:nvPr>
        </p:nvSpPr>
        <p:spPr/>
        <p:txBody>
          <a:bodyPr/>
          <a:lstStyle/>
          <a:p>
            <a:r>
              <a:rPr lang="en-US" b="1" dirty="0"/>
              <a:t>Regular Physical Activity Can Have Beneficial Impacts On The Gut Microbiota</a:t>
            </a:r>
          </a:p>
          <a:p>
            <a:endParaRPr lang="en-US" b="1" dirty="0"/>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Increase Microbial Diversity</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is associated with </a:t>
            </a:r>
            <a:r>
              <a:rPr lang="en-US" sz="1200" b="1" kern="1200" dirty="0">
                <a:solidFill>
                  <a:schemeClr val="tx1"/>
                </a:solidFill>
                <a:effectLst/>
                <a:latin typeface="+mn-lt"/>
                <a:ea typeface="+mn-ea"/>
                <a:cs typeface="+mn-cs"/>
              </a:rPr>
              <a:t>greater diversity</a:t>
            </a:r>
            <a:r>
              <a:rPr lang="en-US" sz="1200" kern="1200" dirty="0">
                <a:solidFill>
                  <a:schemeClr val="tx1"/>
                </a:solidFill>
                <a:effectLst/>
                <a:latin typeface="+mn-lt"/>
                <a:ea typeface="+mn-ea"/>
                <a:cs typeface="+mn-cs"/>
              </a:rPr>
              <a:t> in gut microbiota, which is a marker of good gut health.</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A more diverse microbiome helps with digestion, immune function, and resistance to harmful pathogens.</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Improve Gut Barrier Function</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enhances the </a:t>
            </a:r>
            <a:r>
              <a:rPr lang="en-US" sz="1200" b="1" kern="1200" dirty="0">
                <a:solidFill>
                  <a:schemeClr val="tx1"/>
                </a:solidFill>
                <a:effectLst/>
                <a:latin typeface="+mn-lt"/>
                <a:ea typeface="+mn-ea"/>
                <a:cs typeface="+mn-cs"/>
              </a:rPr>
              <a:t>intestinal barrier</a:t>
            </a:r>
            <a:r>
              <a:rPr lang="en-US" sz="1200" kern="1200" dirty="0">
                <a:solidFill>
                  <a:schemeClr val="tx1"/>
                </a:solidFill>
                <a:effectLst/>
                <a:latin typeface="+mn-lt"/>
                <a:ea typeface="+mn-ea"/>
                <a:cs typeface="+mn-cs"/>
              </a:rPr>
              <a:t>, reducing gut permeability ("leaky gut").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A healthy barrier prevents harmful substances from entering the bloodstream and reduces inflammation.</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Modulate Inflammation</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influences the gut environment by reducing systemic inflammation. </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Lower inflammation helps foster a healthier microbial composition, reducing the dominance of harmful bacteria.</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Increase Short-Chain Fatty Acids</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increases levels of beneficial short-chain-fatty-acid producing microbes. </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Short-chain-fatty-acids regulate immune responses, and have anti-inflammatory effects.</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Affect Gut Transit Time</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can </a:t>
            </a:r>
            <a:r>
              <a:rPr lang="en-US" sz="1200" b="1" kern="1200" dirty="0">
                <a:solidFill>
                  <a:schemeClr val="tx1"/>
                </a:solidFill>
                <a:effectLst/>
                <a:latin typeface="+mn-lt"/>
                <a:ea typeface="+mn-ea"/>
                <a:cs typeface="+mn-cs"/>
              </a:rPr>
              <a:t>enhance gut motility</a:t>
            </a:r>
            <a:r>
              <a:rPr lang="en-US" sz="1200" kern="1200" dirty="0">
                <a:solidFill>
                  <a:schemeClr val="tx1"/>
                </a:solidFill>
                <a:effectLst/>
                <a:latin typeface="+mn-lt"/>
                <a:ea typeface="+mn-ea"/>
                <a:cs typeface="+mn-cs"/>
              </a:rPr>
              <a:t>, reducing the time it takes for food to move through the digestive tract.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This helps </a:t>
            </a:r>
            <a:r>
              <a:rPr lang="en-US" sz="1200" b="1" kern="1200" dirty="0">
                <a:solidFill>
                  <a:schemeClr val="tx1"/>
                </a:solidFill>
                <a:effectLst/>
                <a:latin typeface="+mn-lt"/>
                <a:ea typeface="+mn-ea"/>
                <a:cs typeface="+mn-cs"/>
              </a:rPr>
              <a:t>maintain a healthier microbial balance </a:t>
            </a:r>
            <a:r>
              <a:rPr lang="en-US" sz="1200" kern="1200" dirty="0">
                <a:solidFill>
                  <a:schemeClr val="tx1"/>
                </a:solidFill>
                <a:effectLst/>
                <a:latin typeface="+mn-lt"/>
                <a:ea typeface="+mn-ea"/>
                <a:cs typeface="+mn-cs"/>
              </a:rPr>
              <a:t>and reduces toxin buildup.</a:t>
            </a:r>
            <a:endParaRPr lang="en-US" sz="11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Improve Mood and Lower Stress</a:t>
            </a:r>
            <a:endParaRPr lang="en-US" sz="11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can improve mood and reduce stress, which can benefit the gut microbiota via the </a:t>
            </a:r>
            <a:r>
              <a:rPr lang="en-US" sz="1200" b="1" kern="1200" dirty="0">
                <a:solidFill>
                  <a:schemeClr val="tx1"/>
                </a:solidFill>
                <a:effectLst/>
                <a:latin typeface="+mn-lt"/>
                <a:ea typeface="+mn-ea"/>
                <a:cs typeface="+mn-cs"/>
              </a:rPr>
              <a:t>gut-brain axis</a:t>
            </a:r>
            <a:r>
              <a:rPr lang="en-US" sz="1200" kern="1200" dirty="0">
                <a:solidFill>
                  <a:schemeClr val="tx1"/>
                </a:solidFill>
                <a:effectLst/>
                <a:latin typeface="+mn-lt"/>
                <a:ea typeface="+mn-ea"/>
                <a:cs typeface="+mn-cs"/>
              </a:rPr>
              <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a:solidFill>
                  <a:schemeClr val="tx1"/>
                </a:solidFill>
                <a:effectLst/>
                <a:latin typeface="+mn-lt"/>
                <a:ea typeface="+mn-ea"/>
                <a:cs typeface="+mn-cs"/>
              </a:rPr>
              <a:t>Stress negatively affects the microbiome, so physical activity helps counteract that.</a:t>
            </a:r>
            <a:endParaRPr lang="en-US" sz="1100" kern="1200" dirty="0">
              <a:solidFill>
                <a:schemeClr val="tx1"/>
              </a:solidFill>
              <a:effectLst/>
              <a:latin typeface="+mn-lt"/>
              <a:ea typeface="+mn-ea"/>
              <a:cs typeface="+mn-cs"/>
            </a:endParaRPr>
          </a:p>
          <a:p>
            <a:pPr marL="1085850" lvl="2"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A47A50CB-8215-4E16-BE75-2347650F0F37}" type="slidenum">
              <a:rPr lang="en-US" smtClean="0"/>
              <a:t>24</a:t>
            </a:fld>
            <a:endParaRPr lang="en-US"/>
          </a:p>
        </p:txBody>
      </p:sp>
    </p:spTree>
    <p:extLst>
      <p:ext uri="{BB962C8B-B14F-4D97-AF65-F5344CB8AC3E}">
        <p14:creationId xmlns:p14="http://schemas.microsoft.com/office/powerpoint/2010/main" val="37011399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xfrm>
            <a:off x="423863" y="704850"/>
            <a:ext cx="6254750" cy="35194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buFont typeface="Arial" panose="020B0604020202020204" pitchFamily="34" charset="0"/>
              <a:buNone/>
            </a:pPr>
            <a:r>
              <a:rPr lang="en-US" altLang="en-US" b="1" dirty="0"/>
              <a:t>Nutrition and Physical Activity Behaviors to Promote Brain Health</a:t>
            </a:r>
          </a:p>
          <a:p>
            <a:pPr marL="0" indent="0">
              <a:buFont typeface="Arial" panose="020B0604020202020204" pitchFamily="34" charset="0"/>
              <a:buNone/>
            </a:pPr>
            <a:endParaRPr lang="en-US" altLang="en-US" dirty="0"/>
          </a:p>
          <a:p>
            <a:pPr marL="171450" indent="-171450">
              <a:spcBef>
                <a:spcPts val="0"/>
              </a:spcBef>
              <a:buFont typeface="Arial" panose="020B0604020202020204" pitchFamily="34" charset="0"/>
              <a:buChar char="•"/>
              <a:defRPr/>
            </a:pPr>
            <a:r>
              <a:rPr lang="en-US" dirty="0">
                <a:cs typeface="Times New Roman" pitchFamily="18" charset="0"/>
              </a:rPr>
              <a:t>Maintain a healthy body weight</a:t>
            </a:r>
          </a:p>
          <a:p>
            <a:pPr marL="171450" indent="-171450">
              <a:spcBef>
                <a:spcPts val="0"/>
              </a:spcBef>
              <a:buFont typeface="Arial" panose="020B0604020202020204" pitchFamily="34" charset="0"/>
              <a:buChar char="•"/>
              <a:defRPr/>
            </a:pPr>
            <a:r>
              <a:rPr lang="en-US" dirty="0">
                <a:cs typeface="Times New Roman" pitchFamily="18" charset="0"/>
              </a:rPr>
              <a:t>Follow a healthful dietary pattern</a:t>
            </a:r>
          </a:p>
          <a:p>
            <a:pPr marL="628650" lvl="1" indent="-171450">
              <a:spcBef>
                <a:spcPts val="0"/>
              </a:spcBef>
              <a:buFont typeface="Arial" panose="020B0604020202020204" pitchFamily="34" charset="0"/>
              <a:buChar char="•"/>
              <a:defRPr/>
            </a:pPr>
            <a:r>
              <a:rPr lang="en-US" dirty="0"/>
              <a:t>Make half your plate fruits and vegetables</a:t>
            </a:r>
          </a:p>
          <a:p>
            <a:pPr marL="1085850" lvl="2" indent="-171450">
              <a:spcBef>
                <a:spcPts val="0"/>
              </a:spcBef>
              <a:buFont typeface="Arial" panose="020B0604020202020204" pitchFamily="34" charset="0"/>
              <a:buChar char="•"/>
              <a:defRPr/>
            </a:pPr>
            <a:r>
              <a:rPr lang="en-US" dirty="0"/>
              <a:t>Focus on whole fruits</a:t>
            </a:r>
          </a:p>
          <a:p>
            <a:pPr marL="1085850" lvl="2" indent="-171450">
              <a:spcBef>
                <a:spcPts val="0"/>
              </a:spcBef>
              <a:buFont typeface="Arial" panose="020B0604020202020204" pitchFamily="34" charset="0"/>
              <a:buChar char="•"/>
              <a:defRPr/>
            </a:pPr>
            <a:r>
              <a:rPr lang="en-US" dirty="0"/>
              <a:t>Vary your veggies</a:t>
            </a:r>
          </a:p>
          <a:p>
            <a:pPr marL="628650" lvl="1" indent="-171450">
              <a:spcBef>
                <a:spcPts val="0"/>
              </a:spcBef>
              <a:buFont typeface="Arial" panose="020B0604020202020204" pitchFamily="34" charset="0"/>
              <a:buChar char="•"/>
              <a:defRPr/>
            </a:pPr>
            <a:r>
              <a:rPr lang="en-US" dirty="0"/>
              <a:t>Make half your grains whole grain</a:t>
            </a:r>
          </a:p>
          <a:p>
            <a:pPr marL="628650" lvl="1" indent="-171450">
              <a:spcBef>
                <a:spcPts val="0"/>
              </a:spcBef>
              <a:buFont typeface="Arial" panose="020B0604020202020204" pitchFamily="34" charset="0"/>
              <a:buChar char="•"/>
              <a:defRPr/>
            </a:pPr>
            <a:r>
              <a:rPr lang="en-US" dirty="0"/>
              <a:t>Move to low-fat or fat-free daily</a:t>
            </a:r>
          </a:p>
          <a:p>
            <a:pPr marL="628650" lvl="1" indent="-171450">
              <a:spcBef>
                <a:spcPts val="0"/>
              </a:spcBef>
              <a:buFont typeface="Arial" panose="020B0604020202020204" pitchFamily="34" charset="0"/>
              <a:buChar char="•"/>
              <a:defRPr/>
            </a:pPr>
            <a:r>
              <a:rPr lang="en-US" dirty="0"/>
              <a:t>Vary your protein routine</a:t>
            </a:r>
          </a:p>
          <a:p>
            <a:pPr marL="628650" lvl="1" indent="-171450">
              <a:spcBef>
                <a:spcPts val="0"/>
              </a:spcBef>
              <a:buFont typeface="Arial" panose="020B0604020202020204" pitchFamily="34" charset="0"/>
              <a:buChar char="•"/>
              <a:defRPr/>
            </a:pPr>
            <a:r>
              <a:rPr lang="en-US" dirty="0"/>
              <a:t>Choose foods and beverages lower in saturated fats, added sugar and sodium</a:t>
            </a:r>
          </a:p>
          <a:p>
            <a:pPr marL="628650" lvl="1" indent="-171450">
              <a:spcBef>
                <a:spcPts val="0"/>
              </a:spcBef>
              <a:buFont typeface="Arial" panose="020B0604020202020204" pitchFamily="34" charset="0"/>
              <a:buChar char="•"/>
              <a:defRPr/>
            </a:pPr>
            <a:r>
              <a:rPr lang="en-US" dirty="0"/>
              <a:t>If alcohol is consumed, practice moderation</a:t>
            </a:r>
          </a:p>
          <a:p>
            <a:pPr marL="171450" indent="-171450">
              <a:buFont typeface="Arial" panose="020B0604020202020204" pitchFamily="34" charset="0"/>
              <a:buChar char="•"/>
            </a:pPr>
            <a:r>
              <a:rPr lang="en-US" dirty="0">
                <a:cs typeface="Times New Roman" pitchFamily="18" charset="0"/>
              </a:rPr>
              <a:t>Engage in regular physically activity</a:t>
            </a:r>
            <a:endParaRPr lang="en-US" altLang="en-US" dirty="0"/>
          </a:p>
        </p:txBody>
      </p:sp>
      <p:sp>
        <p:nvSpPr>
          <p:cNvPr id="4" name="Slide Number Placeholder 3"/>
          <p:cNvSpPr>
            <a:spLocks noGrp="1"/>
          </p:cNvSpPr>
          <p:nvPr>
            <p:ph type="sldNum" sz="quarter" idx="5"/>
          </p:nvPr>
        </p:nvSpPr>
        <p:spPr/>
        <p:txBody>
          <a:bodyPr/>
          <a:lstStyle/>
          <a:p>
            <a:pPr>
              <a:defRPr/>
            </a:pPr>
            <a:fld id="{81ED4EA5-9069-4C8B-A11E-A6F67139D56F}" type="slidenum">
              <a:rPr lang="en-US" smtClean="0"/>
              <a:pPr>
                <a:defRPr/>
              </a:pPr>
              <a:t>25</a:t>
            </a:fld>
            <a:endParaRPr lang="en-US" dirty="0"/>
          </a:p>
        </p:txBody>
      </p:sp>
    </p:spTree>
    <p:extLst>
      <p:ext uri="{BB962C8B-B14F-4D97-AF65-F5344CB8AC3E}">
        <p14:creationId xmlns:p14="http://schemas.microsoft.com/office/powerpoint/2010/main" val="30388489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3863" y="704850"/>
            <a:ext cx="6254750" cy="35194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7A50CB-8215-4E16-BE75-2347650F0F37}" type="slidenum">
              <a:rPr lang="en-US" smtClean="0"/>
              <a:t>26</a:t>
            </a:fld>
            <a:endParaRPr lang="en-US"/>
          </a:p>
        </p:txBody>
      </p:sp>
    </p:spTree>
    <p:extLst>
      <p:ext uri="{BB962C8B-B14F-4D97-AF65-F5344CB8AC3E}">
        <p14:creationId xmlns:p14="http://schemas.microsoft.com/office/powerpoint/2010/main" val="9541277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7A50CB-8215-4E16-BE75-2347650F0F37}" type="slidenum">
              <a:rPr lang="en-US" smtClean="0"/>
              <a:t>27</a:t>
            </a:fld>
            <a:endParaRPr lang="en-US"/>
          </a:p>
        </p:txBody>
      </p:sp>
    </p:spTree>
    <p:extLst>
      <p:ext uri="{BB962C8B-B14F-4D97-AF65-F5344CB8AC3E}">
        <p14:creationId xmlns:p14="http://schemas.microsoft.com/office/powerpoint/2010/main" val="13857922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47A50CB-8215-4E16-BE75-2347650F0F37}" type="slidenum">
              <a:rPr lang="en-US" smtClean="0"/>
              <a:t>28</a:t>
            </a:fld>
            <a:endParaRPr lang="en-US"/>
          </a:p>
        </p:txBody>
      </p:sp>
    </p:spTree>
    <p:extLst>
      <p:ext uri="{BB962C8B-B14F-4D97-AF65-F5344CB8AC3E}">
        <p14:creationId xmlns:p14="http://schemas.microsoft.com/office/powerpoint/2010/main" val="1621701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Specifically Adequate Nutrition and Physical Activity Can Positively Impact Brain Health</a:t>
            </a:r>
          </a:p>
          <a:p>
            <a:pPr lvl="0"/>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Adequate nutrition and physical activity:</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Support brain growth, development and function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Increase blood flow:</a:t>
            </a:r>
            <a:r>
              <a:rPr lang="en-US" sz="1200" kern="1200" dirty="0">
                <a:solidFill>
                  <a:schemeClr val="tx1"/>
                </a:solidFill>
                <a:effectLst/>
                <a:latin typeface="+mn-lt"/>
                <a:ea typeface="+mn-ea"/>
                <a:cs typeface="+mn-cs"/>
              </a:rPr>
              <a:t> Improves oxygen supply and provides nutrients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Stimulate neurogenesis:</a:t>
            </a:r>
            <a:r>
              <a:rPr lang="en-US" sz="1200" kern="1200" dirty="0">
                <a:solidFill>
                  <a:schemeClr val="tx1"/>
                </a:solidFill>
                <a:effectLst/>
                <a:latin typeface="+mn-lt"/>
                <a:ea typeface="+mn-ea"/>
                <a:cs typeface="+mn-cs"/>
              </a:rPr>
              <a:t> Growth of new neurons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kern="1200" dirty="0">
                <a:solidFill>
                  <a:schemeClr val="tx1"/>
                </a:solidFill>
                <a:effectLst/>
                <a:latin typeface="+mn-lt"/>
                <a:ea typeface="+mn-ea"/>
                <a:cs typeface="+mn-cs"/>
              </a:rPr>
              <a:t>Improve synaptic plasticity:</a:t>
            </a:r>
            <a:r>
              <a:rPr lang="en-US" sz="1200" kern="1200" dirty="0">
                <a:solidFill>
                  <a:schemeClr val="tx1"/>
                </a:solidFill>
                <a:effectLst/>
                <a:latin typeface="+mn-lt"/>
                <a:ea typeface="+mn-ea"/>
                <a:cs typeface="+mn-cs"/>
              </a:rPr>
              <a:t> Brains ability to modify connections between neurons (brains ability to adapt and change neuropathways) essential for learning and memory.</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Increase brain volume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Improve processing speed:</a:t>
            </a:r>
            <a:r>
              <a:rPr lang="en-US" sz="1200" kern="1200" dirty="0">
                <a:solidFill>
                  <a:schemeClr val="tx1"/>
                </a:solidFill>
                <a:effectLst/>
                <a:latin typeface="+mn-lt"/>
                <a:ea typeface="+mn-ea"/>
                <a:cs typeface="+mn-cs"/>
              </a:rPr>
              <a:t> Ability to process information more quickly</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Reduce inflammation: </a:t>
            </a:r>
            <a:r>
              <a:rPr lang="en-US" sz="1200" kern="1200" dirty="0">
                <a:solidFill>
                  <a:schemeClr val="tx1"/>
                </a:solidFill>
                <a:effectLst/>
                <a:latin typeface="+mn-lt"/>
                <a:ea typeface="+mn-ea"/>
                <a:cs typeface="+mn-cs"/>
              </a:rPr>
              <a:t>Reduces proinflammatory processes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Reduce cellular damage: </a:t>
            </a:r>
            <a:r>
              <a:rPr lang="en-US" sz="1200" kern="1200" dirty="0">
                <a:solidFill>
                  <a:schemeClr val="tx1"/>
                </a:solidFill>
                <a:effectLst/>
                <a:latin typeface="+mn-lt"/>
                <a:ea typeface="+mn-ea"/>
                <a:cs typeface="+mn-cs"/>
              </a:rPr>
              <a:t>Reduces cellular damage due to oxidative stress</a:t>
            </a:r>
          </a:p>
          <a:p>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3</a:t>
            </a:fld>
            <a:endParaRPr lang="en-US"/>
          </a:p>
        </p:txBody>
      </p:sp>
    </p:spTree>
    <p:extLst>
      <p:ext uri="{BB962C8B-B14F-4D97-AF65-F5344CB8AC3E}">
        <p14:creationId xmlns:p14="http://schemas.microsoft.com/office/powerpoint/2010/main" val="3480353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Conversely, Poor Nutrition and Low Physical Activity Can Impact Physical Health</a:t>
            </a:r>
          </a:p>
          <a:p>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Poor nutrition and low physical activity impact physical health in many ways: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Decrease: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Brain health</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Heart health</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Gastrointestinal health</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Lean muscle mass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Bone density</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Immune function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Increase risk of:</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Obesity</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Diabetes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Cardiovascular disease (heart disease and high blood pressure)</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1" baseline="0" dirty="0">
                <a:solidFill>
                  <a:srgbClr val="FF0000"/>
                </a:solidFill>
              </a:rPr>
              <a:t>All these have an underlying inflammatory process, which in itself is linked to many disease conditions.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baseline="0" dirty="0"/>
              <a:t>Certain types of cancer</a:t>
            </a:r>
            <a:endParaRPr lang="en-US" b="1" baseline="0" dirty="0"/>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1" baseline="0" dirty="0"/>
          </a:p>
          <a:p>
            <a:pPr marL="914400" lvl="2" indent="0">
              <a:buFont typeface="Arial" panose="020B0604020202020204" pitchFamily="34" charset="0"/>
              <a:buNone/>
            </a:pPr>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4</a:t>
            </a:fld>
            <a:endParaRPr lang="en-US"/>
          </a:p>
        </p:txBody>
      </p:sp>
    </p:spTree>
    <p:extLst>
      <p:ext uri="{BB962C8B-B14F-4D97-AF65-F5344CB8AC3E}">
        <p14:creationId xmlns:p14="http://schemas.microsoft.com/office/powerpoint/2010/main" val="3802487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anose="020B0604020202020204" pitchFamily="34" charset="0"/>
              <a:buNone/>
            </a:pPr>
            <a:r>
              <a:rPr lang="en-US" baseline="0" dirty="0"/>
              <a:t>Many factors can lead to poor nutrition</a:t>
            </a:r>
          </a:p>
          <a:p>
            <a:pPr marL="171450" lvl="0" indent="-171450">
              <a:buFont typeface="Arial" panose="020B0604020202020204" pitchFamily="34" charset="0"/>
              <a:buChar char="•"/>
            </a:pPr>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Knowledge </a:t>
            </a:r>
            <a:r>
              <a:rPr lang="en-US" dirty="0"/>
              <a:t>– People </a:t>
            </a:r>
            <a:r>
              <a:rPr lang="en-US" b="1" dirty="0"/>
              <a:t>know:</a:t>
            </a:r>
          </a:p>
          <a:p>
            <a:pPr marL="628650" lvl="1" indent="-171450">
              <a:buFont typeface="Arial" panose="020B0604020202020204" pitchFamily="34" charset="0"/>
              <a:buChar char="•"/>
            </a:pPr>
            <a:r>
              <a:rPr lang="en-US" dirty="0"/>
              <a:t>What is a healthy diet</a:t>
            </a:r>
          </a:p>
          <a:p>
            <a:pPr marL="628650" lvl="1" indent="-171450">
              <a:buFont typeface="Arial" panose="020B0604020202020204" pitchFamily="34" charset="0"/>
              <a:buChar char="•"/>
            </a:pPr>
            <a:r>
              <a:rPr lang="en-US" dirty="0"/>
              <a:t>How to choose healthy foods and beverages</a:t>
            </a:r>
          </a:p>
          <a:p>
            <a:pPr marL="628650" lvl="1" indent="-171450">
              <a:buFont typeface="Arial" panose="020B0604020202020204" pitchFamily="34" charset="0"/>
              <a:buChar char="•"/>
            </a:pPr>
            <a:r>
              <a:rPr lang="en-US" dirty="0"/>
              <a:t>How to prepare healthy foods </a:t>
            </a:r>
            <a:endParaRPr lang="en-US" baseline="0" dirty="0"/>
          </a:p>
          <a:p>
            <a:pPr marL="171450" lvl="0" indent="-171450">
              <a:buFont typeface="Arial" panose="020B0604020202020204" pitchFamily="34" charset="0"/>
              <a:buChar char="•"/>
            </a:pPr>
            <a:r>
              <a:rPr lang="en-US" baseline="0" dirty="0"/>
              <a:t>Food insecurity</a:t>
            </a:r>
          </a:p>
          <a:p>
            <a:pPr marL="628650" lvl="1" indent="-171450">
              <a:buFont typeface="Arial" panose="020B0604020202020204" pitchFamily="34" charset="0"/>
              <a:buChar char="•"/>
              <a:defRPr/>
            </a:pPr>
            <a:r>
              <a:rPr lang="en-US" dirty="0"/>
              <a:t>Availability – </a:t>
            </a:r>
            <a:r>
              <a:rPr lang="en-US" b="1" dirty="0"/>
              <a:t>Enough food </a:t>
            </a:r>
            <a:r>
              <a:rPr lang="en-US" dirty="0"/>
              <a:t>for people </a:t>
            </a:r>
            <a:r>
              <a:rPr lang="en-US" b="1" dirty="0"/>
              <a:t>is produced </a:t>
            </a:r>
            <a:r>
              <a:rPr lang="en-US" dirty="0"/>
              <a:t>or brought in to an area</a:t>
            </a:r>
          </a:p>
          <a:p>
            <a:pPr marL="628650" lvl="1" indent="-171450">
              <a:buFont typeface="Arial" panose="020B0604020202020204" pitchFamily="34" charset="0"/>
              <a:buChar char="•"/>
              <a:defRPr/>
            </a:pPr>
            <a:r>
              <a:rPr lang="en-US" dirty="0"/>
              <a:t>Accessibility – People can </a:t>
            </a:r>
            <a:r>
              <a:rPr lang="en-US" b="1" dirty="0"/>
              <a:t>reach (get to)</a:t>
            </a:r>
            <a:r>
              <a:rPr lang="en-US" dirty="0"/>
              <a:t> the food available in their area</a:t>
            </a:r>
          </a:p>
          <a:p>
            <a:pPr marL="628650" lvl="1" indent="-171450">
              <a:buFont typeface="Arial" panose="020B0604020202020204" pitchFamily="34" charset="0"/>
              <a:buChar char="•"/>
              <a:defRPr/>
            </a:pPr>
            <a:r>
              <a:rPr lang="en-US" dirty="0"/>
              <a:t>Affordability – People can </a:t>
            </a:r>
            <a:r>
              <a:rPr lang="en-US" b="1" dirty="0"/>
              <a:t>afford</a:t>
            </a:r>
            <a:r>
              <a:rPr lang="en-US" dirty="0"/>
              <a:t> the food available in their area</a:t>
            </a:r>
          </a:p>
          <a:p>
            <a:pPr marL="628650" lvl="1" indent="-171450">
              <a:buFont typeface="Arial" panose="020B0604020202020204" pitchFamily="34" charset="0"/>
              <a:buChar char="•"/>
              <a:defRPr/>
            </a:pPr>
            <a:r>
              <a:rPr lang="en-US" dirty="0"/>
              <a:t>Knowledge – People </a:t>
            </a:r>
            <a:r>
              <a:rPr lang="en-US" b="1" dirty="0"/>
              <a:t>know:</a:t>
            </a:r>
          </a:p>
          <a:p>
            <a:pPr marL="1085850" lvl="2" indent="-171450">
              <a:buFont typeface="Arial" panose="020B0604020202020204" pitchFamily="34" charset="0"/>
              <a:buChar char="•"/>
              <a:defRPr/>
            </a:pPr>
            <a:r>
              <a:rPr lang="en-US" b="0" dirty="0"/>
              <a:t>How to get to food in their area</a:t>
            </a:r>
          </a:p>
          <a:p>
            <a:pPr marL="1085850" lvl="2" indent="-171450">
              <a:buFont typeface="Arial" panose="020B0604020202020204" pitchFamily="34" charset="0"/>
              <a:buChar char="•"/>
              <a:defRPr/>
            </a:pPr>
            <a:r>
              <a:rPr lang="en-US" b="0" dirty="0"/>
              <a:t>How to prepare the foods they receive </a:t>
            </a:r>
            <a:r>
              <a:rPr lang="en-US" dirty="0"/>
              <a:t> </a:t>
            </a:r>
          </a:p>
          <a:p>
            <a:pPr marL="628650" lvl="1" indent="-171450">
              <a:buFont typeface="Arial" panose="020B0604020202020204" pitchFamily="34" charset="0"/>
              <a:buChar char="•"/>
            </a:pPr>
            <a:endParaRPr lang="en-US" sz="1200"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5</a:t>
            </a:fld>
            <a:endParaRPr lang="en-US"/>
          </a:p>
        </p:txBody>
      </p:sp>
    </p:spTree>
    <p:extLst>
      <p:ext uri="{BB962C8B-B14F-4D97-AF65-F5344CB8AC3E}">
        <p14:creationId xmlns:p14="http://schemas.microsoft.com/office/powerpoint/2010/main" val="1408483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Poor Physical Health Can Impact Mental Health</a:t>
            </a:r>
          </a:p>
          <a:p>
            <a:endParaRPr lang="en-US" b="1" baseline="0" dirty="0"/>
          </a:p>
          <a:p>
            <a:pPr marL="171450" indent="-171450">
              <a:buFont typeface="Arial" panose="020B0604020202020204" pitchFamily="34" charset="0"/>
              <a:buChar char="•"/>
            </a:pPr>
            <a:r>
              <a:rPr lang="en-US" b="0" baseline="0" dirty="0"/>
              <a:t>Poor physical health can result in medical expenses, medication, lifestyle changes, stress, etc. all of which can increase risk of depression and anxiety</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6</a:t>
            </a:fld>
            <a:endParaRPr lang="en-US"/>
          </a:p>
        </p:txBody>
      </p:sp>
    </p:spTree>
    <p:extLst>
      <p:ext uri="{BB962C8B-B14F-4D97-AF65-F5344CB8AC3E}">
        <p14:creationId xmlns:p14="http://schemas.microsoft.com/office/powerpoint/2010/main" val="27608147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a:t>Additionally, Poor Nutrition and Low Physical Activity Can Also Directly Impact Mental Health</a:t>
            </a:r>
          </a:p>
          <a:p>
            <a:endParaRPr lang="en-US"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a:t>Poor nutrition and low physical activity, in addition to impacting physical health, can directly impact mental health.</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Most research has looked at the impact on </a:t>
            </a:r>
            <a:r>
              <a:rPr lang="en-US" b="1" dirty="0"/>
              <a:t>depression and anxiety</a:t>
            </a:r>
            <a:r>
              <a:rPr lang="en-US" b="0" dirty="0"/>
              <a:t>.</a:t>
            </a:r>
            <a:endParaRPr lang="en-US" b="0" baseline="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dirty="0"/>
              <a:t>If poor nutrition is due to food insecurity, food insecurity in itself is a very stressful situation.</a:t>
            </a:r>
          </a:p>
          <a:p>
            <a:endParaRPr lang="en-US" baseline="0" dirty="0"/>
          </a:p>
        </p:txBody>
      </p:sp>
      <p:sp>
        <p:nvSpPr>
          <p:cNvPr id="4" name="Slide Number Placeholder 3"/>
          <p:cNvSpPr>
            <a:spLocks noGrp="1"/>
          </p:cNvSpPr>
          <p:nvPr>
            <p:ph type="sldNum" sz="quarter" idx="10"/>
          </p:nvPr>
        </p:nvSpPr>
        <p:spPr/>
        <p:txBody>
          <a:bodyPr/>
          <a:lstStyle/>
          <a:p>
            <a:fld id="{15EC89E2-B282-4952-9E0B-4DEB8C25E81E}" type="slidenum">
              <a:rPr lang="en-US" smtClean="0"/>
              <a:t>7</a:t>
            </a:fld>
            <a:endParaRPr lang="en-US"/>
          </a:p>
        </p:txBody>
      </p:sp>
    </p:spTree>
    <p:extLst>
      <p:ext uri="{BB962C8B-B14F-4D97-AF65-F5344CB8AC3E}">
        <p14:creationId xmlns:p14="http://schemas.microsoft.com/office/powerpoint/2010/main" val="26572984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Many Nutrients Can Impact Mental Health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1" dirty="0"/>
          </a:p>
          <a:p>
            <a:pPr marL="0" indent="0">
              <a:buFont typeface="Arial" panose="020B0604020202020204" pitchFamily="34" charset="0"/>
              <a:buNone/>
            </a:pPr>
            <a:r>
              <a:rPr lang="en-US" sz="1200" b="1" kern="1200" dirty="0">
                <a:solidFill>
                  <a:schemeClr val="tx1"/>
                </a:solidFill>
                <a:effectLst/>
                <a:latin typeface="+mn-lt"/>
                <a:ea typeface="+mn-ea"/>
                <a:cs typeface="+mn-cs"/>
              </a:rPr>
              <a:t>GENERAL MECHANISMS WHEREBY NUTRIENTS IMPACT MENTAL HEALTH:</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Neurotransmitter synthesis (e.g., serotonin, dopamine, GABA)</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Brain structure and function</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Regulating mood, stress response, and cognition</a:t>
            </a:r>
          </a:p>
          <a:p>
            <a:pPr marL="628650" lvl="1" indent="-171450">
              <a:buFont typeface="Arial" panose="020B0604020202020204" pitchFamily="34" charset="0"/>
              <a:buChar char="•"/>
            </a:pPr>
            <a:r>
              <a:rPr lang="en-US" sz="1200" b="0" kern="1200" dirty="0">
                <a:solidFill>
                  <a:schemeClr val="tx1"/>
                </a:solidFill>
                <a:effectLst/>
                <a:latin typeface="+mn-lt"/>
                <a:ea typeface="+mn-ea"/>
                <a:cs typeface="+mn-cs"/>
              </a:rPr>
              <a:t>Protecting against </a:t>
            </a:r>
            <a:r>
              <a:rPr lang="en-US" sz="1200" b="1" kern="1200" dirty="0">
                <a:solidFill>
                  <a:schemeClr val="tx1"/>
                </a:solidFill>
                <a:effectLst/>
                <a:latin typeface="+mn-lt"/>
                <a:ea typeface="+mn-ea"/>
                <a:cs typeface="+mn-cs"/>
              </a:rPr>
              <a:t>oxidative stress and inflammation</a:t>
            </a:r>
            <a:endParaRPr lang="en-US" sz="1200" kern="1200" dirty="0">
              <a:solidFill>
                <a:schemeClr val="tx1"/>
              </a:solidFill>
              <a:effectLst/>
              <a:latin typeface="+mn-lt"/>
              <a:ea typeface="+mn-ea"/>
              <a:cs typeface="+mn-cs"/>
            </a:endParaRP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b="1" kern="1200" dirty="0">
                <a:solidFill>
                  <a:schemeClr val="tx1"/>
                </a:solidFill>
                <a:effectLst/>
                <a:latin typeface="+mn-lt"/>
                <a:ea typeface="+mn-ea"/>
                <a:cs typeface="+mn-cs"/>
              </a:rPr>
              <a:t>NUTRIENTS UPPORTING MENTAL HEALTH</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Omega-3 Fatty Acids (EPA &amp; DHA)</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Integral to brain cell membranes; anti-inflammatory.</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Health Impact:</a:t>
            </a:r>
            <a:r>
              <a:rPr lang="en-US" sz="1200" kern="1200" dirty="0">
                <a:solidFill>
                  <a:schemeClr val="tx1"/>
                </a:solidFill>
                <a:effectLst/>
                <a:latin typeface="+mn-lt"/>
                <a:ea typeface="+mn-ea"/>
                <a:cs typeface="+mn-cs"/>
              </a:rPr>
              <a:t> Improve </a:t>
            </a:r>
            <a:r>
              <a:rPr lang="en-US" sz="1200" b="1" kern="1200" dirty="0">
                <a:solidFill>
                  <a:schemeClr val="tx1"/>
                </a:solidFill>
                <a:effectLst/>
                <a:latin typeface="+mn-lt"/>
                <a:ea typeface="+mn-ea"/>
                <a:cs typeface="+mn-cs"/>
              </a:rPr>
              <a:t>mood</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reduce depression and anxiety</a:t>
            </a:r>
            <a:r>
              <a:rPr lang="en-US" sz="1200" kern="1200" dirty="0">
                <a:solidFill>
                  <a:schemeClr val="tx1"/>
                </a:solidFill>
                <a:effectLst/>
                <a:latin typeface="+mn-lt"/>
                <a:ea typeface="+mn-ea"/>
                <a:cs typeface="+mn-cs"/>
              </a:rPr>
              <a:t>, and support </a:t>
            </a:r>
            <a:r>
              <a:rPr lang="en-US" sz="1200" b="1" kern="1200" dirty="0">
                <a:solidFill>
                  <a:schemeClr val="tx1"/>
                </a:solidFill>
                <a:effectLst/>
                <a:latin typeface="+mn-lt"/>
                <a:ea typeface="+mn-ea"/>
                <a:cs typeface="+mn-cs"/>
              </a:rPr>
              <a:t>cognitive function(improved memory and processing speed)</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B6 (Pyridoxine)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Cofactor in serotonin, dopamine, and GABA production (neurotransmitters).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levels linked to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irritability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nervousness</a:t>
            </a:r>
            <a:r>
              <a:rPr lang="en-US" sz="1200" kern="1200" dirty="0">
                <a:solidFill>
                  <a:schemeClr val="tx1"/>
                </a:solidFill>
                <a:effectLst/>
                <a:latin typeface="+mn-lt"/>
                <a:ea typeface="+mn-ea"/>
                <a:cs typeface="+mn-cs"/>
              </a:rPr>
              <a:t>.</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B12 (Cobalamin)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Needed for myelin synthesis and neurotransmitter regulation.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associated with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cognitive decline</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fatigue</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Folate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Supports methylation processes and neurotransmitter synthesis.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folate is associated with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and poor </a:t>
            </a:r>
            <a:r>
              <a:rPr lang="en-US" sz="1200" b="1" kern="1200" dirty="0">
                <a:solidFill>
                  <a:schemeClr val="tx1"/>
                </a:solidFill>
                <a:effectLst/>
                <a:latin typeface="+mn-lt"/>
                <a:ea typeface="+mn-ea"/>
                <a:cs typeface="+mn-cs"/>
              </a:rPr>
              <a:t>response to antidepressants</a:t>
            </a:r>
            <a:r>
              <a:rPr lang="en-US" sz="1200" kern="1200" dirty="0">
                <a:solidFill>
                  <a:schemeClr val="tx1"/>
                </a:solidFill>
                <a:effectLst/>
                <a:latin typeface="+mn-lt"/>
                <a:ea typeface="+mn-ea"/>
                <a:cs typeface="+mn-cs"/>
              </a:rPr>
              <a:t>.</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Modulates brain function and inflammation.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levels are linked to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seasonal affective disorder</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issues</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C (Ascorbic Acid)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Antioxidant; involved in dopamine and serotonin metabolism (neurotransmitters).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may result in </a:t>
            </a:r>
            <a:r>
              <a:rPr lang="en-US" sz="1200" b="1" kern="1200" dirty="0">
                <a:solidFill>
                  <a:schemeClr val="tx1"/>
                </a:solidFill>
                <a:effectLst/>
                <a:latin typeface="+mn-lt"/>
                <a:ea typeface="+mn-ea"/>
                <a:cs typeface="+mn-cs"/>
              </a:rPr>
              <a:t>fatigue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low mood</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impaired cognitive function</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Vitamin 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Antioxidant that protects brain cells from oxidative damage.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Supports </a:t>
            </a:r>
            <a:r>
              <a:rPr lang="en-US" sz="1200" b="1" kern="1200" dirty="0">
                <a:solidFill>
                  <a:schemeClr val="tx1"/>
                </a:solidFill>
                <a:effectLst/>
                <a:latin typeface="+mn-lt"/>
                <a:ea typeface="+mn-ea"/>
                <a:cs typeface="+mn-cs"/>
              </a:rPr>
              <a:t>cognitive function</a:t>
            </a:r>
            <a:r>
              <a:rPr lang="en-US" sz="1200" kern="1200" dirty="0">
                <a:solidFill>
                  <a:schemeClr val="tx1"/>
                </a:solidFill>
                <a:effectLst/>
                <a:latin typeface="+mn-lt"/>
                <a:ea typeface="+mn-ea"/>
                <a:cs typeface="+mn-cs"/>
              </a:rPr>
              <a:t>, may help in </a:t>
            </a:r>
            <a:r>
              <a:rPr lang="en-US" sz="1200" b="1" kern="1200" dirty="0">
                <a:solidFill>
                  <a:schemeClr val="tx1"/>
                </a:solidFill>
                <a:effectLst/>
                <a:latin typeface="+mn-lt"/>
                <a:ea typeface="+mn-ea"/>
                <a:cs typeface="+mn-cs"/>
              </a:rPr>
              <a:t>Alzheimer’s disease</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aging-related decline</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Thiamin (Vitamin B1)</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Energy production and nerve function.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leads to </a:t>
            </a:r>
            <a:r>
              <a:rPr lang="en-US" sz="1200" b="1" kern="1200" dirty="0">
                <a:solidFill>
                  <a:schemeClr val="tx1"/>
                </a:solidFill>
                <a:effectLst/>
                <a:latin typeface="+mn-lt"/>
                <a:ea typeface="+mn-ea"/>
                <a:cs typeface="+mn-cs"/>
              </a:rPr>
              <a:t>irritability</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memory loss</a:t>
            </a:r>
            <a:r>
              <a:rPr lang="en-US" sz="1200" kern="1200" dirty="0">
                <a:solidFill>
                  <a:schemeClr val="tx1"/>
                </a:solidFill>
                <a:effectLst/>
                <a:latin typeface="+mn-lt"/>
                <a:ea typeface="+mn-ea"/>
                <a:cs typeface="+mn-cs"/>
              </a:rPr>
              <a:t>, and in severe cases, </a:t>
            </a:r>
            <a:r>
              <a:rPr lang="en-US" sz="1200" b="1" kern="1200" dirty="0">
                <a:solidFill>
                  <a:schemeClr val="tx1"/>
                </a:solidFill>
                <a:effectLst/>
                <a:latin typeface="+mn-lt"/>
                <a:ea typeface="+mn-ea"/>
                <a:cs typeface="+mn-cs"/>
              </a:rPr>
              <a:t>Wernicke-Korsakoff syndrome</a:t>
            </a:r>
            <a:r>
              <a:rPr lang="en-US" sz="1200" kern="1200" dirty="0">
                <a:solidFill>
                  <a:schemeClr val="tx1"/>
                </a:solidFill>
                <a:effectLst/>
                <a:latin typeface="+mn-lt"/>
                <a:ea typeface="+mn-ea"/>
                <a:cs typeface="+mn-cs"/>
              </a:rPr>
              <a:t> (common in alcoholism).</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Pantothenic Acid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Involved in the synthesis of acetylcholine (neurotransmitter).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May support </a:t>
            </a:r>
            <a:r>
              <a:rPr lang="en-US" sz="1200" b="1" kern="1200" dirty="0">
                <a:solidFill>
                  <a:schemeClr val="tx1"/>
                </a:solidFill>
                <a:effectLst/>
                <a:latin typeface="+mn-lt"/>
                <a:ea typeface="+mn-ea"/>
                <a:cs typeface="+mn-cs"/>
              </a:rPr>
              <a:t>stress management</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mental clarity</a:t>
            </a:r>
            <a:r>
              <a:rPr lang="en-US" sz="1200" kern="1200" dirty="0">
                <a:solidFill>
                  <a:schemeClr val="tx1"/>
                </a:solidFill>
                <a:effectLst/>
                <a:latin typeface="+mn-lt"/>
                <a:ea typeface="+mn-ea"/>
                <a:cs typeface="+mn-cs"/>
              </a:rPr>
              <a:t>, though evidence is limited.</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Choline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Precursor to acetylcholine (neurotransmitter); vital for brain development.</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Inadequate levels associated with </a:t>
            </a:r>
            <a:r>
              <a:rPr lang="en-US" sz="1200" b="1" kern="1200" dirty="0">
                <a:solidFill>
                  <a:schemeClr val="tx1"/>
                </a:solidFill>
                <a:effectLst/>
                <a:latin typeface="+mn-lt"/>
                <a:ea typeface="+mn-ea"/>
                <a:cs typeface="+mn-cs"/>
              </a:rPr>
              <a:t>memory deficits</a:t>
            </a:r>
            <a:r>
              <a:rPr lang="en-US" sz="1200" kern="1200" dirty="0">
                <a:solidFill>
                  <a:schemeClr val="tx1"/>
                </a:solidFill>
                <a:effectLst/>
                <a:latin typeface="+mn-lt"/>
                <a:ea typeface="+mn-ea"/>
                <a:cs typeface="+mn-cs"/>
              </a:rPr>
              <a:t> and possibly </a:t>
            </a:r>
            <a:r>
              <a:rPr lang="en-US" sz="1200" b="1" kern="1200" dirty="0">
                <a:solidFill>
                  <a:schemeClr val="tx1"/>
                </a:solidFill>
                <a:effectLst/>
                <a:latin typeface="+mn-lt"/>
                <a:ea typeface="+mn-ea"/>
                <a:cs typeface="+mn-cs"/>
              </a:rPr>
              <a:t>mood disturbances</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Selenium</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Antioxidant; supports thyroid and brain function.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levels linked to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anxiety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issues</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Magnesium</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Regulates NMDA receptors and stress response; supports GABA (neurotransmitter).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linked to </a:t>
            </a:r>
            <a:r>
              <a:rPr lang="en-US" sz="1200" b="1" kern="1200" dirty="0">
                <a:solidFill>
                  <a:schemeClr val="tx1"/>
                </a:solidFill>
                <a:effectLst/>
                <a:latin typeface="+mn-lt"/>
                <a:ea typeface="+mn-ea"/>
                <a:cs typeface="+mn-cs"/>
              </a:rPr>
              <a:t>anxiety</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insomnia</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stress sensitivity</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Zinc</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Modulates neurotransmission.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linked to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aggression</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dysfunction</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Iron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Vital for oxygen transport and dopamine (neurotransmitter) synthesis.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Deficiency can lead to </a:t>
            </a:r>
            <a:r>
              <a:rPr lang="en-US" sz="1200" b="1" kern="1200" dirty="0">
                <a:solidFill>
                  <a:schemeClr val="tx1"/>
                </a:solidFill>
                <a:effectLst/>
                <a:latin typeface="+mn-lt"/>
                <a:ea typeface="+mn-ea"/>
                <a:cs typeface="+mn-cs"/>
              </a:rPr>
              <a:t>fatigue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impaired concentration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anxiety</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Iodine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Essential for thyroid hormone production.</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Thyroid imbalance (due to iodine deficiency) is linked to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mood instability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decline</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Tryptophan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Precursor to serotonin (neurotransmitter).</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Low tryptophan intake is associated with </a:t>
            </a:r>
            <a:r>
              <a:rPr lang="en-US" sz="1200" b="1" kern="1200" dirty="0">
                <a:solidFill>
                  <a:schemeClr val="tx1"/>
                </a:solidFill>
                <a:effectLst/>
                <a:latin typeface="+mn-lt"/>
                <a:ea typeface="+mn-ea"/>
                <a:cs typeface="+mn-cs"/>
              </a:rPr>
              <a:t>depressed mood</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irritability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poor sleep</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Tyrosine</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Precursor to dopamine, norepinephrine, and epinephrine (neurotransmitters).</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May support </a:t>
            </a:r>
            <a:r>
              <a:rPr lang="en-US" sz="1200" b="1" kern="1200" dirty="0">
                <a:solidFill>
                  <a:schemeClr val="tx1"/>
                </a:solidFill>
                <a:effectLst/>
                <a:latin typeface="+mn-lt"/>
                <a:ea typeface="+mn-ea"/>
                <a:cs typeface="+mn-cs"/>
              </a:rPr>
              <a:t>attention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motivation</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stress resilience</a:t>
            </a:r>
            <a:r>
              <a:rPr lang="en-US" sz="1200" kern="1200" dirty="0">
                <a:solidFill>
                  <a:schemeClr val="tx1"/>
                </a:solidFill>
                <a:effectLst/>
                <a:latin typeface="+mn-lt"/>
                <a:ea typeface="+mn-ea"/>
                <a:cs typeface="+mn-cs"/>
              </a:rPr>
              <a:t>, especially under fatigue.</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b="1" kern="1200" dirty="0">
                <a:solidFill>
                  <a:schemeClr val="tx1"/>
                </a:solidFill>
                <a:effectLst/>
                <a:latin typeface="+mn-lt"/>
                <a:ea typeface="+mn-ea"/>
                <a:cs typeface="+mn-cs"/>
              </a:rPr>
              <a:t>NUTRIENTS WITH POTENTIALLY NEGATIVE IMPACTS ON MENTAL HEALTH</a:t>
            </a:r>
            <a:endParaRPr lang="en-US" sz="1200" kern="1200" dirty="0">
              <a:solidFill>
                <a:schemeClr val="tx1"/>
              </a:solidFill>
              <a:effectLst/>
              <a:latin typeface="+mn-lt"/>
              <a:ea typeface="+mn-ea"/>
              <a:cs typeface="+mn-cs"/>
            </a:endParaRP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Sugars (Especially Refined/Added Sugars)</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Quick energy source, but not nutritionally dense.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Excess linked to </a:t>
            </a:r>
            <a:r>
              <a:rPr lang="en-US" sz="1200" b="1" kern="1200" dirty="0">
                <a:solidFill>
                  <a:schemeClr val="tx1"/>
                </a:solidFill>
                <a:effectLst/>
                <a:latin typeface="+mn-lt"/>
                <a:ea typeface="+mn-ea"/>
                <a:cs typeface="+mn-cs"/>
              </a:rPr>
              <a:t>mood swings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depression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anxiety</a:t>
            </a:r>
            <a:r>
              <a:rPr lang="en-US" sz="1200" kern="1200" dirty="0">
                <a:solidFill>
                  <a:schemeClr val="tx1"/>
                </a:solidFill>
                <a:effectLst/>
                <a:latin typeface="+mn-lt"/>
                <a:ea typeface="+mn-ea"/>
                <a:cs typeface="+mn-cs"/>
              </a:rPr>
              <a:t>, and </a:t>
            </a:r>
            <a:r>
              <a:rPr lang="en-US" sz="1200" b="1" kern="1200" dirty="0">
                <a:solidFill>
                  <a:schemeClr val="tx1"/>
                </a:solidFill>
                <a:effectLst/>
                <a:latin typeface="+mn-lt"/>
                <a:ea typeface="+mn-ea"/>
                <a:cs typeface="+mn-cs"/>
              </a:rPr>
              <a:t>cognitive decline</a:t>
            </a:r>
            <a:r>
              <a:rPr lang="en-US" sz="1200" kern="1200" dirty="0">
                <a:solidFill>
                  <a:schemeClr val="tx1"/>
                </a:solidFill>
                <a:effectLst/>
                <a:latin typeface="+mn-lt"/>
                <a:ea typeface="+mn-ea"/>
                <a:cs typeface="+mn-cs"/>
              </a:rPr>
              <a:t>. May </a:t>
            </a:r>
            <a:r>
              <a:rPr lang="en-US" sz="1200" b="1" kern="1200" dirty="0">
                <a:solidFill>
                  <a:schemeClr val="tx1"/>
                </a:solidFill>
                <a:effectLst/>
                <a:latin typeface="+mn-lt"/>
                <a:ea typeface="+mn-ea"/>
                <a:cs typeface="+mn-cs"/>
              </a:rPr>
              <a:t>alter gut microbiome </a:t>
            </a:r>
            <a:r>
              <a:rPr lang="en-US" sz="1200" kern="1200" dirty="0">
                <a:solidFill>
                  <a:schemeClr val="tx1"/>
                </a:solidFill>
                <a:effectLst/>
                <a:latin typeface="+mn-lt"/>
                <a:ea typeface="+mn-ea"/>
                <a:cs typeface="+mn-cs"/>
              </a:rPr>
              <a:t>and </a:t>
            </a:r>
            <a:r>
              <a:rPr lang="en-US" sz="1200" b="1" kern="1200" dirty="0">
                <a:solidFill>
                  <a:schemeClr val="tx1"/>
                </a:solidFill>
                <a:effectLst/>
                <a:latin typeface="+mn-lt"/>
                <a:ea typeface="+mn-ea"/>
                <a:cs typeface="+mn-cs"/>
              </a:rPr>
              <a:t>gut-brain axis</a:t>
            </a:r>
            <a:r>
              <a:rPr lang="en-US" sz="1200" kern="1200" dirty="0">
                <a:solidFill>
                  <a:schemeClr val="tx1"/>
                </a:solidFill>
                <a:effectLst/>
                <a:latin typeface="+mn-lt"/>
                <a:ea typeface="+mn-ea"/>
                <a:cs typeface="+mn-cs"/>
              </a:rPr>
              <a:t> and increase </a:t>
            </a:r>
            <a:r>
              <a:rPr lang="en-US" sz="1200" b="1" kern="1200" dirty="0">
                <a:solidFill>
                  <a:schemeClr val="tx1"/>
                </a:solidFill>
                <a:effectLst/>
                <a:latin typeface="+mn-lt"/>
                <a:ea typeface="+mn-ea"/>
                <a:cs typeface="+mn-cs"/>
              </a:rPr>
              <a:t>inflammation</a:t>
            </a:r>
            <a:r>
              <a:rPr lang="en-US" sz="1200" kern="1200" dirty="0">
                <a:solidFill>
                  <a:schemeClr val="tx1"/>
                </a:solidFill>
                <a:effectLst/>
                <a:latin typeface="+mn-lt"/>
                <a:ea typeface="+mn-ea"/>
                <a:cs typeface="+mn-cs"/>
              </a:rPr>
              <a:t>.</a:t>
            </a:r>
          </a:p>
          <a:p>
            <a:pPr marL="0" indent="0">
              <a:buFont typeface="Arial" panose="020B0604020202020204" pitchFamily="34" charset="0"/>
              <a:buNone/>
            </a:pPr>
            <a:r>
              <a:rPr lang="en-US"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Saturated Fat</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Role:</a:t>
            </a:r>
            <a:r>
              <a:rPr lang="en-US" sz="1200" kern="1200" dirty="0">
                <a:solidFill>
                  <a:schemeClr val="tx1"/>
                </a:solidFill>
                <a:effectLst/>
                <a:latin typeface="+mn-lt"/>
                <a:ea typeface="+mn-ea"/>
                <a:cs typeface="+mn-cs"/>
              </a:rPr>
              <a:t> Needed in small amounts for hormone production and brain structure.</a:t>
            </a:r>
          </a:p>
          <a:p>
            <a:pPr marL="628650" lvl="1" indent="-171450">
              <a:buFont typeface="Arial" panose="020B0604020202020204" pitchFamily="34" charset="0"/>
              <a:buChar char="•"/>
            </a:pPr>
            <a:r>
              <a:rPr lang="en-US" sz="1200" b="1" kern="1200" dirty="0">
                <a:solidFill>
                  <a:schemeClr val="tx1"/>
                </a:solidFill>
                <a:effectLst/>
                <a:latin typeface="+mn-lt"/>
                <a:ea typeface="+mn-ea"/>
                <a:cs typeface="+mn-cs"/>
              </a:rPr>
              <a:t>Mental Health Impact:</a:t>
            </a:r>
            <a:r>
              <a:rPr lang="en-US" sz="1200" kern="1200" dirty="0">
                <a:solidFill>
                  <a:schemeClr val="tx1"/>
                </a:solidFill>
                <a:effectLst/>
                <a:latin typeface="+mn-lt"/>
                <a:ea typeface="+mn-ea"/>
                <a:cs typeface="+mn-cs"/>
              </a:rPr>
              <a:t> Excessive intake linked to </a:t>
            </a:r>
            <a:r>
              <a:rPr lang="en-US" sz="1200" b="1" kern="1200" dirty="0">
                <a:solidFill>
                  <a:schemeClr val="tx1"/>
                </a:solidFill>
                <a:effectLst/>
                <a:latin typeface="+mn-lt"/>
                <a:ea typeface="+mn-ea"/>
                <a:cs typeface="+mn-cs"/>
              </a:rPr>
              <a:t>neuroinflammation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impaired cognition</a:t>
            </a:r>
            <a:r>
              <a:rPr lang="en-US" sz="1200" kern="1200" dirty="0">
                <a:solidFill>
                  <a:schemeClr val="tx1"/>
                </a:solidFill>
                <a:effectLst/>
                <a:latin typeface="+mn-lt"/>
                <a:ea typeface="+mn-ea"/>
                <a:cs typeface="+mn-cs"/>
              </a:rPr>
              <a:t>, and increased </a:t>
            </a:r>
            <a:r>
              <a:rPr lang="en-US" sz="1200" b="1" kern="1200" dirty="0">
                <a:solidFill>
                  <a:schemeClr val="tx1"/>
                </a:solidFill>
                <a:effectLst/>
                <a:latin typeface="+mn-lt"/>
                <a:ea typeface="+mn-ea"/>
                <a:cs typeface="+mn-cs"/>
              </a:rPr>
              <a:t>risk of depression</a:t>
            </a:r>
            <a:r>
              <a:rPr lang="en-US" sz="1200" kern="1200" dirty="0">
                <a:solidFill>
                  <a:schemeClr val="tx1"/>
                </a:solidFill>
                <a:effectLst/>
                <a:latin typeface="+mn-lt"/>
                <a:ea typeface="+mn-ea"/>
                <a:cs typeface="+mn-cs"/>
              </a:rPr>
              <a:t>, especially when diet is low in omega-3 fatty acids and fiber.</a:t>
            </a:r>
          </a:p>
          <a:p>
            <a:pPr marL="0" indent="0">
              <a:buFont typeface="Arial" panose="020B0604020202020204" pitchFamily="34" charset="0"/>
              <a:buNone/>
            </a:pPr>
            <a:r>
              <a:rPr lang="en-US" sz="1200" kern="1200" dirty="0">
                <a:solidFill>
                  <a:schemeClr val="tx1"/>
                </a:solidFill>
                <a:effectLst/>
                <a:latin typeface="+mn-lt"/>
                <a:ea typeface="+mn-ea"/>
                <a:cs typeface="+mn-cs"/>
              </a:rPr>
              <a:t> </a:t>
            </a:r>
          </a:p>
          <a:p>
            <a:pPr marL="0" indent="0">
              <a:buFont typeface="Arial" panose="020B0604020202020204" pitchFamily="34" charset="0"/>
              <a:buNone/>
            </a:pPr>
            <a:r>
              <a:rPr lang="en-US" sz="1200" b="1" kern="1200" dirty="0">
                <a:solidFill>
                  <a:schemeClr val="tx1"/>
                </a:solidFill>
                <a:effectLst/>
                <a:latin typeface="+mn-lt"/>
                <a:ea typeface="+mn-ea"/>
                <a:cs typeface="+mn-cs"/>
              </a:rPr>
              <a:t>SUMMARY: </a:t>
            </a: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balanced, nutrient-rich diet</a:t>
            </a:r>
            <a:r>
              <a:rPr lang="en-US" sz="1200" kern="1200" dirty="0">
                <a:solidFill>
                  <a:schemeClr val="tx1"/>
                </a:solidFill>
                <a:effectLst/>
                <a:latin typeface="+mn-lt"/>
                <a:ea typeface="+mn-ea"/>
                <a:cs typeface="+mn-cs"/>
              </a:rPr>
              <a:t> supports optimal mental health, while deficiencies or excesses—especially in sugar and unhealthy fats—can negatively impact brain function and emotional well-being.</a:t>
            </a:r>
          </a:p>
          <a:p>
            <a:endParaRPr lang="en-US" b="1" dirty="0"/>
          </a:p>
        </p:txBody>
      </p:sp>
      <p:sp>
        <p:nvSpPr>
          <p:cNvPr id="4" name="Slide Number Placeholder 3"/>
          <p:cNvSpPr>
            <a:spLocks noGrp="1"/>
          </p:cNvSpPr>
          <p:nvPr>
            <p:ph type="sldNum" sz="quarter" idx="10"/>
          </p:nvPr>
        </p:nvSpPr>
        <p:spPr/>
        <p:txBody>
          <a:bodyPr/>
          <a:lstStyle/>
          <a:p>
            <a:fld id="{15EC89E2-B282-4952-9E0B-4DEB8C25E81E}" type="slidenum">
              <a:rPr lang="en-US" smtClean="0"/>
              <a:t>8</a:t>
            </a:fld>
            <a:endParaRPr lang="en-US"/>
          </a:p>
        </p:txBody>
      </p:sp>
    </p:spTree>
    <p:extLst>
      <p:ext uri="{BB962C8B-B14F-4D97-AF65-F5344CB8AC3E}">
        <p14:creationId xmlns:p14="http://schemas.microsoft.com/office/powerpoint/2010/main" val="22359521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xfrm>
            <a:off x="423863" y="704850"/>
            <a:ext cx="6254750" cy="351948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i="0" kern="1200" dirty="0">
                <a:solidFill>
                  <a:schemeClr val="tx1"/>
                </a:solidFill>
                <a:effectLst/>
                <a:latin typeface="+mn-lt"/>
                <a:ea typeface="+mn-ea"/>
                <a:cs typeface="+mn-cs"/>
              </a:rPr>
              <a:t>Physical Activity Can Have Positive Impacts On Mental Health</a:t>
            </a:r>
          </a:p>
          <a:p>
            <a:endParaRPr lang="en-US" sz="1200" b="1" i="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Boosts Mood</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Physical activity increases the release of </a:t>
            </a:r>
            <a:r>
              <a:rPr lang="en-US" sz="1200" b="1" kern="1200" dirty="0">
                <a:solidFill>
                  <a:schemeClr val="tx1"/>
                </a:solidFill>
                <a:effectLst/>
                <a:latin typeface="+mn-lt"/>
                <a:ea typeface="+mn-ea"/>
                <a:cs typeface="+mn-cs"/>
              </a:rPr>
              <a:t>endorphins</a:t>
            </a:r>
            <a:r>
              <a:rPr lang="en-US" sz="1200" kern="1200" dirty="0">
                <a:solidFill>
                  <a:schemeClr val="tx1"/>
                </a:solidFill>
                <a:effectLst/>
                <a:latin typeface="+mn-lt"/>
                <a:ea typeface="+mn-ea"/>
                <a:cs typeface="+mn-cs"/>
              </a:rPr>
              <a:t> (natural “feel-good” chemicals).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It also increases </a:t>
            </a:r>
            <a:r>
              <a:rPr lang="en-US" sz="1200" b="1" kern="1200" dirty="0">
                <a:solidFill>
                  <a:schemeClr val="tx1"/>
                </a:solidFill>
                <a:effectLst/>
                <a:latin typeface="+mn-lt"/>
                <a:ea typeface="+mn-ea"/>
                <a:cs typeface="+mn-cs"/>
              </a:rPr>
              <a:t>dopamine and serotonin</a:t>
            </a:r>
            <a:r>
              <a:rPr lang="en-US" sz="1200" kern="1200" dirty="0">
                <a:solidFill>
                  <a:schemeClr val="tx1"/>
                </a:solidFill>
                <a:effectLst/>
                <a:latin typeface="+mn-lt"/>
                <a:ea typeface="+mn-ea"/>
                <a:cs typeface="+mn-cs"/>
              </a:rPr>
              <a:t>, which are neurotransmitters involved in mood regulation.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This can help reduce feelings of sadness and improve overall emotional well-being.</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Reduces Stress</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Exercise lowers levels of </a:t>
            </a:r>
            <a:r>
              <a:rPr lang="en-US" sz="1200" b="1" kern="1200" dirty="0">
                <a:solidFill>
                  <a:schemeClr val="tx1"/>
                </a:solidFill>
                <a:effectLst/>
                <a:latin typeface="+mn-lt"/>
                <a:ea typeface="+mn-ea"/>
                <a:cs typeface="+mn-cs"/>
              </a:rPr>
              <a:t>cortisol</a:t>
            </a:r>
            <a:r>
              <a:rPr lang="en-US" sz="1200" kern="1200" dirty="0">
                <a:solidFill>
                  <a:schemeClr val="tx1"/>
                </a:solidFill>
                <a:effectLst/>
                <a:latin typeface="+mn-lt"/>
                <a:ea typeface="+mn-ea"/>
                <a:cs typeface="+mn-cs"/>
              </a:rPr>
              <a:t>, the body’s main stress hormone.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It helps relax muscle tension and promotes better breathing patterns, reducing physical feelings of stress.</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Improves Sleep</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physical activity helps you fall asleep faster and improves sleep quality, which is closely linked to better mental health.</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Improved sleep can reduce irritability and fatigue, supporting emotional stability.</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Reduces Symptoms of Anxiety and Depression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Exercise can decrease </a:t>
            </a:r>
            <a:r>
              <a:rPr lang="en-US" sz="1200" b="1" kern="1200" dirty="0">
                <a:solidFill>
                  <a:schemeClr val="tx1"/>
                </a:solidFill>
                <a:effectLst/>
                <a:latin typeface="+mn-lt"/>
                <a:ea typeface="+mn-ea"/>
                <a:cs typeface="+mn-cs"/>
              </a:rPr>
              <a:t>anxiety sensitivity</a:t>
            </a:r>
            <a:r>
              <a:rPr lang="en-US" sz="1200" kern="1200" dirty="0">
                <a:solidFill>
                  <a:schemeClr val="tx1"/>
                </a:solidFill>
                <a:effectLst/>
                <a:latin typeface="+mn-lt"/>
                <a:ea typeface="+mn-ea"/>
                <a:cs typeface="+mn-cs"/>
              </a:rPr>
              <a:t> and help manage worry.</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It can act as a distraction from negative thoughts and ruminations.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	t has been shown to reduce symptoms in people with mild to moderate depression.</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Builds Resilience and Self-Esteem</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Achieving exercise goals can improve confidence.</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Regular movement can provide a sense of accomplishment, fostering resilience against daily challenges.</a:t>
            </a:r>
          </a:p>
          <a:p>
            <a:pPr marL="171450" indent="-171450">
              <a:buFont typeface="Arial" panose="020B0604020202020204" pitchFamily="34" charset="0"/>
              <a:buChar char="•"/>
            </a:pPr>
            <a:r>
              <a:rPr lang="en-US" sz="1200" b="1" kern="1200" dirty="0">
                <a:solidFill>
                  <a:schemeClr val="tx1"/>
                </a:solidFill>
                <a:effectLst/>
                <a:latin typeface="+mn-lt"/>
                <a:ea typeface="+mn-ea"/>
                <a:cs typeface="+mn-cs"/>
              </a:rPr>
              <a:t>Provides Social Interaction</a:t>
            </a:r>
            <a:endParaRPr lang="en-US"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Group activities like walking clubs, sports, or fitness classes can reduce feelings of loneliness and enhance social support, which benefits mental health.</a:t>
            </a:r>
          </a:p>
          <a:p>
            <a:pPr marL="171450" indent="-171450">
              <a:buFont typeface="Arial" panose="020B0604020202020204" pitchFamily="34" charset="0"/>
              <a:buChar char="•"/>
            </a:pPr>
            <a:endParaRPr lang="en-US" altLang="en-US" dirty="0"/>
          </a:p>
        </p:txBody>
      </p:sp>
      <p:sp>
        <p:nvSpPr>
          <p:cNvPr id="4" name="Slide Number Placeholder 3"/>
          <p:cNvSpPr>
            <a:spLocks noGrp="1"/>
          </p:cNvSpPr>
          <p:nvPr>
            <p:ph type="sldNum" sz="quarter" idx="5"/>
          </p:nvPr>
        </p:nvSpPr>
        <p:spPr/>
        <p:txBody>
          <a:bodyPr/>
          <a:lstStyle/>
          <a:p>
            <a:pPr>
              <a:defRPr/>
            </a:pPr>
            <a:fld id="{136A54F2-0B26-48EA-940C-D7047F656919}" type="slidenum">
              <a:rPr lang="en-US" smtClean="0"/>
              <a:pPr>
                <a:defRPr/>
              </a:pPr>
              <a:t>9</a:t>
            </a:fld>
            <a:endParaRPr lang="en-US" dirty="0"/>
          </a:p>
        </p:txBody>
      </p:sp>
    </p:spTree>
    <p:extLst>
      <p:ext uri="{BB962C8B-B14F-4D97-AF65-F5344CB8AC3E}">
        <p14:creationId xmlns:p14="http://schemas.microsoft.com/office/powerpoint/2010/main" val="40527961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19DF5-F6BF-3E47-9508-6C30C4592226}"/>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52729E04-97A3-1845-99AB-0522FA97D5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7FC1ABD-9459-7C49-8E8F-37B4A4F32B9C}"/>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5" name="Footer Placeholder 4">
            <a:extLst>
              <a:ext uri="{FF2B5EF4-FFF2-40B4-BE49-F238E27FC236}">
                <a16:creationId xmlns:a16="http://schemas.microsoft.com/office/drawing/2014/main" id="{FD68A66E-C2C7-6B45-8E12-AC1B026700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827958-5023-6142-929A-09C29128A830}"/>
              </a:ext>
            </a:extLst>
          </p:cNvPr>
          <p:cNvSpPr>
            <a:spLocks noGrp="1"/>
          </p:cNvSpPr>
          <p:nvPr>
            <p:ph type="sldNum" sz="quarter" idx="12"/>
          </p:nvPr>
        </p:nvSpPr>
        <p:spPr/>
        <p:txBody>
          <a:bodyPr/>
          <a:lstStyle/>
          <a:p>
            <a:fld id="{98C14F88-12A0-6B46-94AC-C3D6F3F77BEA}" type="slidenum">
              <a:rPr lang="en-US" smtClean="0"/>
              <a:t>‹#›</a:t>
            </a:fld>
            <a:endParaRPr lang="en-US"/>
          </a:p>
        </p:txBody>
      </p:sp>
      <p:sp>
        <p:nvSpPr>
          <p:cNvPr id="9" name="Rectangle 8">
            <a:extLst>
              <a:ext uri="{FF2B5EF4-FFF2-40B4-BE49-F238E27FC236}">
                <a16:creationId xmlns:a16="http://schemas.microsoft.com/office/drawing/2014/main" id="{5298B7E5-A0DF-A945-8DC6-1684C4803BA6}"/>
              </a:ext>
            </a:extLst>
          </p:cNvPr>
          <p:cNvSpPr/>
          <p:nvPr userDrawn="1"/>
        </p:nvSpPr>
        <p:spPr>
          <a:xfrm rot="16200000">
            <a:off x="6044044" y="-4464390"/>
            <a:ext cx="103910" cy="11289723"/>
          </a:xfrm>
          <a:prstGeom prst="rect">
            <a:avLst/>
          </a:prstGeom>
          <a:solidFill>
            <a:srgbClr val="FA64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5716" y="230516"/>
            <a:ext cx="4198487" cy="767634"/>
          </a:xfrm>
          <a:prstGeom prst="rect">
            <a:avLst/>
          </a:prstGeom>
        </p:spPr>
      </p:pic>
    </p:spTree>
    <p:extLst>
      <p:ext uri="{BB962C8B-B14F-4D97-AF65-F5344CB8AC3E}">
        <p14:creationId xmlns:p14="http://schemas.microsoft.com/office/powerpoint/2010/main" val="3580213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DA236-B1F7-A042-85F9-3CD83306AE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B7753F-A6A6-BE47-98B2-E20ED8DD0D2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FF2F5F-AF73-1D43-9635-FD7657FD0072}"/>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5" name="Footer Placeholder 4">
            <a:extLst>
              <a:ext uri="{FF2B5EF4-FFF2-40B4-BE49-F238E27FC236}">
                <a16:creationId xmlns:a16="http://schemas.microsoft.com/office/drawing/2014/main" id="{8147B1E0-5B2D-AE46-8BEF-96494375A5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58EF3-5830-C946-A327-2F8BDBB6E4ED}"/>
              </a:ext>
            </a:extLst>
          </p:cNvPr>
          <p:cNvSpPr>
            <a:spLocks noGrp="1"/>
          </p:cNvSpPr>
          <p:nvPr>
            <p:ph type="sldNum" sz="quarter" idx="12"/>
          </p:nvPr>
        </p:nvSpPr>
        <p:spPr/>
        <p:txBody>
          <a:bodyPr/>
          <a:lstStyle/>
          <a:p>
            <a:fld id="{98C14F88-12A0-6B46-94AC-C3D6F3F77BEA}" type="slidenum">
              <a:rPr lang="en-US" smtClean="0"/>
              <a:t>‹#›</a:t>
            </a:fld>
            <a:endParaRPr lang="en-US"/>
          </a:p>
        </p:txBody>
      </p:sp>
    </p:spTree>
    <p:extLst>
      <p:ext uri="{BB962C8B-B14F-4D97-AF65-F5344CB8AC3E}">
        <p14:creationId xmlns:p14="http://schemas.microsoft.com/office/powerpoint/2010/main" val="277026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7E7ED0-9BE2-CF44-BF7B-143DCB6319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9A94546-ACD4-6F47-A88D-431D6DCF897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4EEA5-C776-294F-8C1B-7A6A60DBCC04}"/>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5" name="Footer Placeholder 4">
            <a:extLst>
              <a:ext uri="{FF2B5EF4-FFF2-40B4-BE49-F238E27FC236}">
                <a16:creationId xmlns:a16="http://schemas.microsoft.com/office/drawing/2014/main" id="{24482FDA-E1A7-774A-B774-A1AE1040DC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504444-E0C7-A449-B19A-D6E4E99ABB3B}"/>
              </a:ext>
            </a:extLst>
          </p:cNvPr>
          <p:cNvSpPr>
            <a:spLocks noGrp="1"/>
          </p:cNvSpPr>
          <p:nvPr>
            <p:ph type="sldNum" sz="quarter" idx="12"/>
          </p:nvPr>
        </p:nvSpPr>
        <p:spPr/>
        <p:txBody>
          <a:bodyPr/>
          <a:lstStyle/>
          <a:p>
            <a:fld id="{98C14F88-12A0-6B46-94AC-C3D6F3F77BEA}" type="slidenum">
              <a:rPr lang="en-US" smtClean="0"/>
              <a:t>‹#›</a:t>
            </a:fld>
            <a:endParaRPr lang="en-US"/>
          </a:p>
        </p:txBody>
      </p:sp>
    </p:spTree>
    <p:extLst>
      <p:ext uri="{BB962C8B-B14F-4D97-AF65-F5344CB8AC3E}">
        <p14:creationId xmlns:p14="http://schemas.microsoft.com/office/powerpoint/2010/main" val="42713133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ext Only with Log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E169F33-A752-288E-3ADA-2D940581704F}"/>
              </a:ext>
            </a:extLst>
          </p:cNvPr>
          <p:cNvPicPr>
            <a:picLocks noChangeAspect="1"/>
          </p:cNvPicPr>
          <p:nvPr userDrawn="1"/>
        </p:nvPicPr>
        <p:blipFill>
          <a:blip r:embed="rId3"/>
          <a:stretch>
            <a:fillRect/>
          </a:stretch>
        </p:blipFill>
        <p:spPr>
          <a:xfrm>
            <a:off x="698500" y="225287"/>
            <a:ext cx="10795000" cy="5334000"/>
          </a:xfrm>
          <a:prstGeom prst="rect">
            <a:avLst/>
          </a:prstGeom>
        </p:spPr>
      </p:pic>
    </p:spTree>
    <p:extLst>
      <p:ext uri="{BB962C8B-B14F-4D97-AF65-F5344CB8AC3E}">
        <p14:creationId xmlns:p14="http://schemas.microsoft.com/office/powerpoint/2010/main" val="3532870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6CE17-DE69-8840-A43A-055F5CA00AC1}"/>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E1D7759-6C20-7E4B-8532-D81D3E2B682B}"/>
              </a:ext>
            </a:extLst>
          </p:cNvPr>
          <p:cNvSpPr>
            <a:spLocks noGrp="1"/>
          </p:cNvSpPr>
          <p:nvPr>
            <p:ph idx="1"/>
          </p:nvPr>
        </p:nvSpPr>
        <p:spPr/>
        <p:txBody>
          <a:bodyPr/>
          <a:lstStyle>
            <a:lvl1pPr>
              <a:defRPr sz="3200"/>
            </a:lvl1pPr>
            <a:lvl2pPr>
              <a:defRPr sz="2800"/>
            </a:lvl2pPr>
            <a:lvl3pPr>
              <a:defRPr sz="2400"/>
            </a:lvl3pPr>
            <a:lvl4pPr>
              <a:defRPr sz="2000"/>
            </a:lvl4pPr>
            <a:lvl5pPr>
              <a:defRPr sz="20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DAA50E6-6B55-E941-A22F-F93C7F3D5D64}"/>
              </a:ext>
            </a:extLst>
          </p:cNvPr>
          <p:cNvSpPr>
            <a:spLocks noGrp="1"/>
          </p:cNvSpPr>
          <p:nvPr>
            <p:ph type="dt" sz="half" idx="10"/>
          </p:nvPr>
        </p:nvSpPr>
        <p:spPr/>
        <p:txBody>
          <a:bodyPr/>
          <a:lstStyle/>
          <a:p>
            <a:fld id="{E57654C9-A673-BC48-AC9F-11BD3217CA72}" type="datetimeFigureOut">
              <a:rPr lang="en-US" smtClean="0"/>
              <a:t>7/15/2025</a:t>
            </a:fld>
            <a:endParaRPr lang="en-US" dirty="0"/>
          </a:p>
        </p:txBody>
      </p:sp>
      <p:sp>
        <p:nvSpPr>
          <p:cNvPr id="5" name="Footer Placeholder 4">
            <a:extLst>
              <a:ext uri="{FF2B5EF4-FFF2-40B4-BE49-F238E27FC236}">
                <a16:creationId xmlns:a16="http://schemas.microsoft.com/office/drawing/2014/main" id="{1F9ECB2F-402B-D640-9690-883B84FA6D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96DD70-54CB-5C47-8810-800041DFF2A5}"/>
              </a:ext>
            </a:extLst>
          </p:cNvPr>
          <p:cNvSpPr>
            <a:spLocks noGrp="1"/>
          </p:cNvSpPr>
          <p:nvPr>
            <p:ph type="sldNum" sz="quarter" idx="12"/>
          </p:nvPr>
        </p:nvSpPr>
        <p:spPr/>
        <p:txBody>
          <a:bodyPr/>
          <a:lstStyle/>
          <a:p>
            <a:fld id="{98C14F88-12A0-6B46-94AC-C3D6F3F77BEA}" type="slidenum">
              <a:rPr lang="en-US" smtClean="0"/>
              <a:t>‹#›</a:t>
            </a:fld>
            <a:endParaRPr lang="en-US"/>
          </a:p>
        </p:txBody>
      </p:sp>
      <p:sp>
        <p:nvSpPr>
          <p:cNvPr id="7" name="Rectangle 6">
            <a:extLst>
              <a:ext uri="{FF2B5EF4-FFF2-40B4-BE49-F238E27FC236}">
                <a16:creationId xmlns:a16="http://schemas.microsoft.com/office/drawing/2014/main" id="{154B3C4A-1B10-B34D-89FD-1501D11E9A34}"/>
              </a:ext>
            </a:extLst>
          </p:cNvPr>
          <p:cNvSpPr/>
          <p:nvPr userDrawn="1"/>
        </p:nvSpPr>
        <p:spPr>
          <a:xfrm rot="16200000">
            <a:off x="6044910" y="614132"/>
            <a:ext cx="103910" cy="11289723"/>
          </a:xfrm>
          <a:prstGeom prst="rect">
            <a:avLst/>
          </a:prstGeom>
          <a:solidFill>
            <a:srgbClr val="FA64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2595" y="6356350"/>
            <a:ext cx="2363154" cy="432069"/>
          </a:xfrm>
          <a:prstGeom prst="rect">
            <a:avLst/>
          </a:prstGeom>
        </p:spPr>
      </p:pic>
    </p:spTree>
    <p:extLst>
      <p:ext uri="{BB962C8B-B14F-4D97-AF65-F5344CB8AC3E}">
        <p14:creationId xmlns:p14="http://schemas.microsoft.com/office/powerpoint/2010/main" val="518627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311A6-4B53-E944-A716-24B437AF3C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EDDC008-1DCA-124A-A2A5-5ED951640F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5B33DD1-E5AA-7449-8DAF-9C41718EB980}"/>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5" name="Footer Placeholder 4">
            <a:extLst>
              <a:ext uri="{FF2B5EF4-FFF2-40B4-BE49-F238E27FC236}">
                <a16:creationId xmlns:a16="http://schemas.microsoft.com/office/drawing/2014/main" id="{CB2C4B67-62FF-5542-A145-261DC4ECE7C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BA7386D-2CAD-B349-8E50-3CC8A73CB014}"/>
              </a:ext>
            </a:extLst>
          </p:cNvPr>
          <p:cNvSpPr>
            <a:spLocks noGrp="1"/>
          </p:cNvSpPr>
          <p:nvPr>
            <p:ph type="sldNum" sz="quarter" idx="12"/>
          </p:nvPr>
        </p:nvSpPr>
        <p:spPr/>
        <p:txBody>
          <a:bodyPr/>
          <a:lstStyle/>
          <a:p>
            <a:fld id="{98C14F88-12A0-6B46-94AC-C3D6F3F77BEA}" type="slidenum">
              <a:rPr lang="en-US" smtClean="0"/>
              <a:t>‹#›</a:t>
            </a:fld>
            <a:endParaRPr lang="en-US"/>
          </a:p>
        </p:txBody>
      </p:sp>
      <p:pic>
        <p:nvPicPr>
          <p:cNvPr id="8" name="Picture 7" descr="EXTENSION-H-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9634" y="262071"/>
            <a:ext cx="4109897" cy="75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9712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CEA67-0230-654E-9AF8-B7CC9546C30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465553B9-E176-EA4D-96FD-88D18A2D1E8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70693F-3FD9-C147-BDAD-AF70D65DA90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6AA12B-25E5-7A4B-8F44-45E1FD6C370A}"/>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6" name="Footer Placeholder 5">
            <a:extLst>
              <a:ext uri="{FF2B5EF4-FFF2-40B4-BE49-F238E27FC236}">
                <a16:creationId xmlns:a16="http://schemas.microsoft.com/office/drawing/2014/main" id="{3ABF667A-4326-3941-86C8-955DB5E140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F9E196B-2370-6F45-94FE-0912D5E8B061}"/>
              </a:ext>
            </a:extLst>
          </p:cNvPr>
          <p:cNvSpPr>
            <a:spLocks noGrp="1"/>
          </p:cNvSpPr>
          <p:nvPr>
            <p:ph type="sldNum" sz="quarter" idx="12"/>
          </p:nvPr>
        </p:nvSpPr>
        <p:spPr/>
        <p:txBody>
          <a:bodyPr/>
          <a:lstStyle/>
          <a:p>
            <a:fld id="{98C14F88-12A0-6B46-94AC-C3D6F3F77BEA}" type="slidenum">
              <a:rPr lang="en-US" smtClean="0"/>
              <a:t>‹#›</a:t>
            </a:fld>
            <a:endParaRPr lang="en-US"/>
          </a:p>
        </p:txBody>
      </p:sp>
      <p:sp>
        <p:nvSpPr>
          <p:cNvPr id="10" name="Rectangle 9">
            <a:extLst>
              <a:ext uri="{FF2B5EF4-FFF2-40B4-BE49-F238E27FC236}">
                <a16:creationId xmlns:a16="http://schemas.microsoft.com/office/drawing/2014/main" id="{154B3C4A-1B10-B34D-89FD-1501D11E9A34}"/>
              </a:ext>
            </a:extLst>
          </p:cNvPr>
          <p:cNvSpPr/>
          <p:nvPr userDrawn="1"/>
        </p:nvSpPr>
        <p:spPr>
          <a:xfrm rot="16200000">
            <a:off x="6044910" y="614132"/>
            <a:ext cx="103910" cy="11289723"/>
          </a:xfrm>
          <a:prstGeom prst="rect">
            <a:avLst/>
          </a:prstGeom>
          <a:solidFill>
            <a:srgbClr val="FA64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2595" y="6356350"/>
            <a:ext cx="2363154" cy="432069"/>
          </a:xfrm>
          <a:prstGeom prst="rect">
            <a:avLst/>
          </a:prstGeom>
        </p:spPr>
      </p:pic>
    </p:spTree>
    <p:extLst>
      <p:ext uri="{BB962C8B-B14F-4D97-AF65-F5344CB8AC3E}">
        <p14:creationId xmlns:p14="http://schemas.microsoft.com/office/powerpoint/2010/main" val="1703283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10830-C64F-F146-9988-BBEAA4BEE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DE8654-FDA2-C54E-9765-0B744F9390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7B0F5F2-6924-504F-90E9-6CD3466493A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35A0FA-E673-C74F-8A57-15B3102F97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2895C9-E30F-FF42-8F3E-72B06D56723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313B48-B553-0C4B-A71C-6B91D798E5DF}"/>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8" name="Footer Placeholder 7">
            <a:extLst>
              <a:ext uri="{FF2B5EF4-FFF2-40B4-BE49-F238E27FC236}">
                <a16:creationId xmlns:a16="http://schemas.microsoft.com/office/drawing/2014/main" id="{A3249819-49A4-424C-9A77-D802337F7A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53C771-7274-4F49-B67B-E0F6494D8253}"/>
              </a:ext>
            </a:extLst>
          </p:cNvPr>
          <p:cNvSpPr>
            <a:spLocks noGrp="1"/>
          </p:cNvSpPr>
          <p:nvPr>
            <p:ph type="sldNum" sz="quarter" idx="12"/>
          </p:nvPr>
        </p:nvSpPr>
        <p:spPr/>
        <p:txBody>
          <a:bodyPr/>
          <a:lstStyle/>
          <a:p>
            <a:fld id="{98C14F88-12A0-6B46-94AC-C3D6F3F77BEA}" type="slidenum">
              <a:rPr lang="en-US" smtClean="0"/>
              <a:t>‹#›</a:t>
            </a:fld>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2595" y="6356350"/>
            <a:ext cx="2363154" cy="432069"/>
          </a:xfrm>
          <a:prstGeom prst="rect">
            <a:avLst/>
          </a:prstGeom>
        </p:spPr>
      </p:pic>
      <p:sp>
        <p:nvSpPr>
          <p:cNvPr id="11" name="Rectangle 10">
            <a:extLst>
              <a:ext uri="{FF2B5EF4-FFF2-40B4-BE49-F238E27FC236}">
                <a16:creationId xmlns:a16="http://schemas.microsoft.com/office/drawing/2014/main" id="{154B3C4A-1B10-B34D-89FD-1501D11E9A34}"/>
              </a:ext>
            </a:extLst>
          </p:cNvPr>
          <p:cNvSpPr/>
          <p:nvPr userDrawn="1"/>
        </p:nvSpPr>
        <p:spPr>
          <a:xfrm rot="16200000">
            <a:off x="6044910" y="614132"/>
            <a:ext cx="103910" cy="11289723"/>
          </a:xfrm>
          <a:prstGeom prst="rect">
            <a:avLst/>
          </a:prstGeom>
          <a:solidFill>
            <a:srgbClr val="FA64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88911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3A961-6D80-5B45-81DF-444CEFDFAA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539F33-C22E-5248-8A8E-4E2D8F2AC972}"/>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4" name="Footer Placeholder 3">
            <a:extLst>
              <a:ext uri="{FF2B5EF4-FFF2-40B4-BE49-F238E27FC236}">
                <a16:creationId xmlns:a16="http://schemas.microsoft.com/office/drawing/2014/main" id="{1F902443-53CE-7348-940C-DEDA79E0C7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6DCFE1-152E-7B4F-BC2F-9F2C32CFC255}"/>
              </a:ext>
            </a:extLst>
          </p:cNvPr>
          <p:cNvSpPr>
            <a:spLocks noGrp="1"/>
          </p:cNvSpPr>
          <p:nvPr>
            <p:ph type="sldNum" sz="quarter" idx="12"/>
          </p:nvPr>
        </p:nvSpPr>
        <p:spPr/>
        <p:txBody>
          <a:bodyPr/>
          <a:lstStyle/>
          <a:p>
            <a:fld id="{98C14F88-12A0-6B46-94AC-C3D6F3F77BEA}" type="slidenum">
              <a:rPr lang="en-US" smtClean="0"/>
              <a:t>‹#›</a:t>
            </a:fld>
            <a:endParaRPr lang="en-US"/>
          </a:p>
        </p:txBody>
      </p:sp>
    </p:spTree>
    <p:extLst>
      <p:ext uri="{BB962C8B-B14F-4D97-AF65-F5344CB8AC3E}">
        <p14:creationId xmlns:p14="http://schemas.microsoft.com/office/powerpoint/2010/main" val="1886271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3B77B8-ED5D-8F45-8662-91DB1D606401}"/>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3" name="Footer Placeholder 2">
            <a:extLst>
              <a:ext uri="{FF2B5EF4-FFF2-40B4-BE49-F238E27FC236}">
                <a16:creationId xmlns:a16="http://schemas.microsoft.com/office/drawing/2014/main" id="{01A62190-71EA-AB4F-B5DC-09114E72F4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57A7F4-235E-6343-B593-4C53527A4DE8}"/>
              </a:ext>
            </a:extLst>
          </p:cNvPr>
          <p:cNvSpPr>
            <a:spLocks noGrp="1"/>
          </p:cNvSpPr>
          <p:nvPr>
            <p:ph type="sldNum" sz="quarter" idx="12"/>
          </p:nvPr>
        </p:nvSpPr>
        <p:spPr/>
        <p:txBody>
          <a:bodyPr/>
          <a:lstStyle/>
          <a:p>
            <a:fld id="{98C14F88-12A0-6B46-94AC-C3D6F3F77BEA}" type="slidenum">
              <a:rPr lang="en-US" smtClean="0"/>
              <a:t>‹#›</a:t>
            </a:fld>
            <a:endParaRPr lang="en-US"/>
          </a:p>
        </p:txBody>
      </p:sp>
    </p:spTree>
    <p:extLst>
      <p:ext uri="{BB962C8B-B14F-4D97-AF65-F5344CB8AC3E}">
        <p14:creationId xmlns:p14="http://schemas.microsoft.com/office/powerpoint/2010/main" val="77242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DF9E7-0753-8A4C-BF16-E5D81E5856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12D2A3-8F4E-7440-844E-44D745F2CA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B94E13-ACC8-C149-A549-7D61DAC54F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09245AA-BEA6-4245-A5EF-9F4F74D35E3F}"/>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6" name="Footer Placeholder 5">
            <a:extLst>
              <a:ext uri="{FF2B5EF4-FFF2-40B4-BE49-F238E27FC236}">
                <a16:creationId xmlns:a16="http://schemas.microsoft.com/office/drawing/2014/main" id="{DFAB3C82-55A0-D543-9EE4-3CF1A04D68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234591-C2C2-1E4C-83E5-C4EBD38421FB}"/>
              </a:ext>
            </a:extLst>
          </p:cNvPr>
          <p:cNvSpPr>
            <a:spLocks noGrp="1"/>
          </p:cNvSpPr>
          <p:nvPr>
            <p:ph type="sldNum" sz="quarter" idx="12"/>
          </p:nvPr>
        </p:nvSpPr>
        <p:spPr/>
        <p:txBody>
          <a:bodyPr/>
          <a:lstStyle/>
          <a:p>
            <a:fld id="{98C14F88-12A0-6B46-94AC-C3D6F3F77BEA}" type="slidenum">
              <a:rPr lang="en-US" smtClean="0"/>
              <a:t>‹#›</a:t>
            </a:fld>
            <a:endParaRPr lang="en-US"/>
          </a:p>
        </p:txBody>
      </p:sp>
    </p:spTree>
    <p:extLst>
      <p:ext uri="{BB962C8B-B14F-4D97-AF65-F5344CB8AC3E}">
        <p14:creationId xmlns:p14="http://schemas.microsoft.com/office/powerpoint/2010/main" val="382005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647D4-9110-5249-BF78-FF6A4D5CE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823D24-D733-624E-913C-6A63FABB1B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6147BBF-1142-9F4B-B954-CFC80DC497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4AD12A-1CF7-F043-B279-B74BD645F7B9}"/>
              </a:ext>
            </a:extLst>
          </p:cNvPr>
          <p:cNvSpPr>
            <a:spLocks noGrp="1"/>
          </p:cNvSpPr>
          <p:nvPr>
            <p:ph type="dt" sz="half" idx="10"/>
          </p:nvPr>
        </p:nvSpPr>
        <p:spPr/>
        <p:txBody>
          <a:bodyPr/>
          <a:lstStyle/>
          <a:p>
            <a:fld id="{E57654C9-A673-BC48-AC9F-11BD3217CA72}" type="datetimeFigureOut">
              <a:rPr lang="en-US" smtClean="0"/>
              <a:t>7/15/2025</a:t>
            </a:fld>
            <a:endParaRPr lang="en-US"/>
          </a:p>
        </p:txBody>
      </p:sp>
      <p:sp>
        <p:nvSpPr>
          <p:cNvPr id="6" name="Footer Placeholder 5">
            <a:extLst>
              <a:ext uri="{FF2B5EF4-FFF2-40B4-BE49-F238E27FC236}">
                <a16:creationId xmlns:a16="http://schemas.microsoft.com/office/drawing/2014/main" id="{7DFB3AB7-43FA-C446-91A6-0EE479BAA6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2FA47A-6649-DB41-991A-AD28995348E4}"/>
              </a:ext>
            </a:extLst>
          </p:cNvPr>
          <p:cNvSpPr>
            <a:spLocks noGrp="1"/>
          </p:cNvSpPr>
          <p:nvPr>
            <p:ph type="sldNum" sz="quarter" idx="12"/>
          </p:nvPr>
        </p:nvSpPr>
        <p:spPr/>
        <p:txBody>
          <a:bodyPr/>
          <a:lstStyle/>
          <a:p>
            <a:fld id="{98C14F88-12A0-6B46-94AC-C3D6F3F77BEA}" type="slidenum">
              <a:rPr lang="en-US" smtClean="0"/>
              <a:t>‹#›</a:t>
            </a:fld>
            <a:endParaRPr lang="en-US"/>
          </a:p>
        </p:txBody>
      </p:sp>
    </p:spTree>
    <p:extLst>
      <p:ext uri="{BB962C8B-B14F-4D97-AF65-F5344CB8AC3E}">
        <p14:creationId xmlns:p14="http://schemas.microsoft.com/office/powerpoint/2010/main" val="1731330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DD1017-D91B-6C46-8FCF-7683BF3E34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939D0A0-7335-2F48-B87F-CC565B1C9F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58773-56C6-7744-A203-09C041BE8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654C9-A673-BC48-AC9F-11BD3217CA72}" type="datetimeFigureOut">
              <a:rPr lang="en-US" smtClean="0"/>
              <a:t>7/15/2025</a:t>
            </a:fld>
            <a:endParaRPr lang="en-US"/>
          </a:p>
        </p:txBody>
      </p:sp>
      <p:sp>
        <p:nvSpPr>
          <p:cNvPr id="5" name="Footer Placeholder 4">
            <a:extLst>
              <a:ext uri="{FF2B5EF4-FFF2-40B4-BE49-F238E27FC236}">
                <a16:creationId xmlns:a16="http://schemas.microsoft.com/office/drawing/2014/main" id="{50DBBBEA-51F4-794F-B959-6C3B6A6E87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6A6EFB-8A7A-A347-A965-B415E29740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14F88-12A0-6B46-94AC-C3D6F3F77BEA}" type="slidenum">
              <a:rPr lang="en-US" smtClean="0"/>
              <a:t>‹#›</a:t>
            </a:fld>
            <a:endParaRPr lang="en-US"/>
          </a:p>
        </p:txBody>
      </p:sp>
    </p:spTree>
    <p:extLst>
      <p:ext uri="{BB962C8B-B14F-4D97-AF65-F5344CB8AC3E}">
        <p14:creationId xmlns:p14="http://schemas.microsoft.com/office/powerpoint/2010/main" val="1464642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https://www.choosemyplate.gov/find-your-healthy-eating-style-and-maintain-it-lifetim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choosemyplate.gov/"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s://health.gov/paguidelines/second-edition/pdf/Physical_Activity_Guidelines_2nd_edition.pdf" TargetMode="External"/><Relationship Id="rId4" Type="http://schemas.openxmlformats.org/officeDocument/2006/relationships/hyperlink" Target="http://health.gov/dietaryguidelines/2015/default.asp"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rain and human head icon Brain and human head icon brain stock illustrations">
            <a:extLst>
              <a:ext uri="{FF2B5EF4-FFF2-40B4-BE49-F238E27FC236}">
                <a16:creationId xmlns:a16="http://schemas.microsoft.com/office/drawing/2014/main" id="{E22DF387-B846-444F-BA27-3A22E84030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9575" y="2941670"/>
            <a:ext cx="3956050" cy="368455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2032000" y="1122363"/>
            <a:ext cx="8356600" cy="1900237"/>
          </a:xfrm>
        </p:spPr>
        <p:txBody>
          <a:bodyPr>
            <a:normAutofit/>
          </a:bodyPr>
          <a:lstStyle/>
          <a:p>
            <a:r>
              <a:rPr lang="en-US" sz="4800" b="1" dirty="0"/>
              <a:t>Feed Your Brain</a:t>
            </a:r>
          </a:p>
        </p:txBody>
      </p:sp>
    </p:spTree>
    <p:extLst>
      <p:ext uri="{BB962C8B-B14F-4D97-AF65-F5344CB8AC3E}">
        <p14:creationId xmlns:p14="http://schemas.microsoft.com/office/powerpoint/2010/main" val="1909513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descr="Brain and human head icon Brain and human head icon brain stock illustrations">
            <a:extLst>
              <a:ext uri="{FF2B5EF4-FFF2-40B4-BE49-F238E27FC236}">
                <a16:creationId xmlns:a16="http://schemas.microsoft.com/office/drawing/2014/main" id="{B62EAD65-37CE-44B7-8C4A-D30466503A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C84CBC8B-81BF-44DC-AA98-B0312A16682A}"/>
              </a:ext>
            </a:extLst>
          </p:cNvPr>
          <p:cNvSpPr txBox="1"/>
          <p:nvPr/>
        </p:nvSpPr>
        <p:spPr>
          <a:xfrm>
            <a:off x="-290188" y="4716437"/>
            <a:ext cx="12764968" cy="1200329"/>
          </a:xfrm>
          <a:prstGeom prst="rect">
            <a:avLst/>
          </a:prstGeom>
          <a:noFill/>
        </p:spPr>
        <p:txBody>
          <a:bodyPr wrap="square" rtlCol="0">
            <a:spAutoFit/>
          </a:bodyPr>
          <a:lstStyle/>
          <a:p>
            <a:pPr lvl="1">
              <a:defRPr/>
            </a:pPr>
            <a:r>
              <a:rPr lang="en-US" sz="2400" b="1" dirty="0">
                <a:solidFill>
                  <a:srgbClr val="EE7200"/>
                </a:solidFill>
              </a:rPr>
              <a:t>Depression and anxiety can lead to: </a:t>
            </a:r>
          </a:p>
          <a:p>
            <a:pPr lvl="1">
              <a:defRPr/>
            </a:pPr>
            <a:r>
              <a:rPr lang="en-US" sz="2400" b="1" dirty="0">
                <a:solidFill>
                  <a:srgbClr val="FF8100"/>
                </a:solidFill>
              </a:rPr>
              <a:t>↓ </a:t>
            </a:r>
            <a:r>
              <a:rPr lang="en-US" sz="2400" dirty="0"/>
              <a:t>interest grocery shopping, preparing meals &amp; eating → poor food intake &amp; poor food choices</a:t>
            </a:r>
          </a:p>
          <a:p>
            <a:pPr lvl="1">
              <a:defRPr/>
            </a:pPr>
            <a:r>
              <a:rPr lang="en-US" sz="2400" b="1" dirty="0">
                <a:solidFill>
                  <a:srgbClr val="FF8100"/>
                </a:solidFill>
              </a:rPr>
              <a:t>↓</a:t>
            </a:r>
            <a:r>
              <a:rPr lang="en-US" sz="2400" dirty="0"/>
              <a:t> energy, interest and motivation to be physically active</a:t>
            </a: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8625394" y="240993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2153D34-524F-4C6E-8FDD-817FC7EFF7F0}"/>
              </a:ext>
            </a:extLst>
          </p:cNvPr>
          <p:cNvSpPr txBox="1"/>
          <p:nvPr/>
        </p:nvSpPr>
        <p:spPr>
          <a:xfrm>
            <a:off x="8661832" y="3023227"/>
            <a:ext cx="1962943" cy="830997"/>
          </a:xfrm>
          <a:prstGeom prst="rect">
            <a:avLst/>
          </a:prstGeom>
          <a:noFill/>
        </p:spPr>
        <p:txBody>
          <a:bodyPr wrap="square" rtlCol="0">
            <a:spAutoFit/>
          </a:bodyPr>
          <a:lstStyle/>
          <a:p>
            <a:pPr algn="ctr"/>
            <a:r>
              <a:rPr lang="en-US" sz="2400" b="1" dirty="0">
                <a:solidFill>
                  <a:srgbClr val="FF8100"/>
                </a:solidFill>
              </a:rPr>
              <a:t>↓</a:t>
            </a:r>
            <a:r>
              <a:rPr lang="en-US" sz="2400" dirty="0"/>
              <a:t>Mental</a:t>
            </a:r>
          </a:p>
          <a:p>
            <a:pPr algn="ctr"/>
            <a:r>
              <a:rPr lang="en-US" sz="2400" dirty="0"/>
              <a:t>Health</a:t>
            </a:r>
          </a:p>
        </p:txBody>
      </p:sp>
      <p:cxnSp>
        <p:nvCxnSpPr>
          <p:cNvPr id="17" name="Straight Arrow Connector 16" descr="An orange arrow pointing to the right.">
            <a:extLst>
              <a:ext uri="{FF2B5EF4-FFF2-40B4-BE49-F238E27FC236}">
                <a16:creationId xmlns:a16="http://schemas.microsoft.com/office/drawing/2014/main" id="{1484B2DC-D0BF-48E5-B55F-784E4CFB9813}"/>
              </a:ext>
            </a:extLst>
          </p:cNvPr>
          <p:cNvCxnSpPr>
            <a:cxnSpLocks/>
          </p:cNvCxnSpPr>
          <p:nvPr/>
        </p:nvCxnSpPr>
        <p:spPr>
          <a:xfrm>
            <a:off x="7469123" y="3584569"/>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8" name="Arrow: Curved Up 27">
            <a:extLst>
              <a:ext uri="{FF2B5EF4-FFF2-40B4-BE49-F238E27FC236}">
                <a16:creationId xmlns:a16="http://schemas.microsoft.com/office/drawing/2014/main" id="{2C031EA0-A42F-4EC8-993E-CEE781E1B7C4}"/>
              </a:ext>
              <a:ext uri="{C183D7F6-B498-43B3-948B-1728B52AA6E4}">
                <adec:decorative xmlns:adec="http://schemas.microsoft.com/office/drawing/2017/decorative" val="1"/>
              </a:ext>
            </a:extLst>
          </p:cNvPr>
          <p:cNvSpPr/>
          <p:nvPr/>
        </p:nvSpPr>
        <p:spPr>
          <a:xfrm rot="10800000">
            <a:off x="2978982" y="1647196"/>
            <a:ext cx="6226629" cy="900164"/>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5105333" y="2404953"/>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5367080" y="3000998"/>
            <a:ext cx="1634383" cy="830997"/>
          </a:xfrm>
          <a:prstGeom prst="rect">
            <a:avLst/>
          </a:prstGeom>
          <a:noFill/>
        </p:spPr>
        <p:txBody>
          <a:bodyPr wrap="square" rtlCol="0">
            <a:spAutoFit/>
          </a:bodyPr>
          <a:lstStyle/>
          <a:p>
            <a:pPr algn="ctr"/>
            <a:r>
              <a:rPr lang="en-US" sz="2400" b="1" dirty="0">
                <a:solidFill>
                  <a:srgbClr val="FF8100"/>
                </a:solidFill>
              </a:rPr>
              <a:t>↓ </a:t>
            </a:r>
            <a:r>
              <a:rPr lang="en-US" sz="2400" dirty="0"/>
              <a:t>Physical Health</a:t>
            </a:r>
          </a:p>
        </p:txBody>
      </p:sp>
      <p:cxnSp>
        <p:nvCxnSpPr>
          <p:cNvPr id="22" name="Straight Arrow Connector 21" descr="An orange arrow pointing to the right.">
            <a:extLst>
              <a:ext uri="{FF2B5EF4-FFF2-40B4-BE49-F238E27FC236}">
                <a16:creationId xmlns:a16="http://schemas.microsoft.com/office/drawing/2014/main" id="{A5E6A719-8DEA-42A2-BFC7-CE7EF6C6DF62}"/>
              </a:ext>
            </a:extLst>
          </p:cNvPr>
          <p:cNvCxnSpPr>
            <a:cxnSpLocks/>
          </p:cNvCxnSpPr>
          <p:nvPr/>
        </p:nvCxnSpPr>
        <p:spPr>
          <a:xfrm>
            <a:off x="3852396" y="3584569"/>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1444022" y="238986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A203999C-4492-44D2-8D35-011E2FF8FE7F}"/>
              </a:ext>
            </a:extLst>
          </p:cNvPr>
          <p:cNvSpPr txBox="1"/>
          <p:nvPr/>
        </p:nvSpPr>
        <p:spPr>
          <a:xfrm>
            <a:off x="1718308" y="2476815"/>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F8100"/>
                </a:solidFill>
              </a:rPr>
              <a:t>↓</a:t>
            </a:r>
            <a:r>
              <a:rPr lang="en-US" sz="2400" dirty="0"/>
              <a:t>Nutrition</a:t>
            </a:r>
          </a:p>
          <a:p>
            <a:r>
              <a:rPr lang="en-US" sz="2400" b="1" dirty="0">
                <a:solidFill>
                  <a:srgbClr val="FF8100"/>
                </a:solidFill>
              </a:rPr>
              <a:t>↓</a:t>
            </a:r>
            <a:r>
              <a:rPr lang="en-US" sz="2400" dirty="0"/>
              <a:t> Physical</a:t>
            </a:r>
          </a:p>
          <a:p>
            <a:r>
              <a:rPr lang="en-US" sz="2400" dirty="0"/>
              <a:t>     Activity</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295835"/>
            <a:ext cx="11087734" cy="1379747"/>
          </a:xfrm>
        </p:spPr>
        <p:txBody>
          <a:bodyPr>
            <a:normAutofit/>
          </a:bodyPr>
          <a:lstStyle/>
          <a:p>
            <a:r>
              <a:rPr lang="en-US" dirty="0"/>
              <a:t>Conversely, Poor Mental Health Can Negatively Impact Nutrition and Physical Activity</a:t>
            </a:r>
          </a:p>
        </p:txBody>
      </p:sp>
    </p:spTree>
    <p:extLst>
      <p:ext uri="{BB962C8B-B14F-4D97-AF65-F5344CB8AC3E}">
        <p14:creationId xmlns:p14="http://schemas.microsoft.com/office/powerpoint/2010/main" val="974523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descr="Brain and human head icon Brain and human head icon brain stock illustrations">
            <a:extLst>
              <a:ext uri="{FF2B5EF4-FFF2-40B4-BE49-F238E27FC236}">
                <a16:creationId xmlns:a16="http://schemas.microsoft.com/office/drawing/2014/main" id="{B479DFE5-2978-4FD4-8003-23F0C49560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72153D34-524F-4C6E-8FDD-817FC7EFF7F0}"/>
              </a:ext>
            </a:extLst>
          </p:cNvPr>
          <p:cNvSpPr txBox="1"/>
          <p:nvPr/>
        </p:nvSpPr>
        <p:spPr>
          <a:xfrm>
            <a:off x="8724107" y="3071861"/>
            <a:ext cx="1962943" cy="830997"/>
          </a:xfrm>
          <a:prstGeom prst="rect">
            <a:avLst/>
          </a:prstGeom>
          <a:noFill/>
        </p:spPr>
        <p:txBody>
          <a:bodyPr wrap="square" rtlCol="0">
            <a:spAutoFit/>
          </a:bodyPr>
          <a:lstStyle/>
          <a:p>
            <a:pPr algn="ctr"/>
            <a:r>
              <a:rPr lang="en-US" sz="2400" b="1" dirty="0">
                <a:solidFill>
                  <a:srgbClr val="FF8100"/>
                </a:solidFill>
              </a:rPr>
              <a:t>↓</a:t>
            </a:r>
            <a:r>
              <a:rPr lang="en-US" sz="2400" dirty="0"/>
              <a:t>Mental</a:t>
            </a:r>
          </a:p>
          <a:p>
            <a:pPr algn="ctr"/>
            <a:r>
              <a:rPr lang="en-US" sz="2400" dirty="0"/>
              <a:t>Health</a:t>
            </a: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8625394" y="254328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Arrow Connector 16" descr="An orange arrow pointing to the right.">
            <a:extLst>
              <a:ext uri="{FF2B5EF4-FFF2-40B4-BE49-F238E27FC236}">
                <a16:creationId xmlns:a16="http://schemas.microsoft.com/office/drawing/2014/main" id="{1484B2DC-D0BF-48E5-B55F-784E4CFB9813}"/>
              </a:ext>
            </a:extLst>
          </p:cNvPr>
          <p:cNvCxnSpPr>
            <a:cxnSpLocks/>
          </p:cNvCxnSpPr>
          <p:nvPr/>
        </p:nvCxnSpPr>
        <p:spPr>
          <a:xfrm>
            <a:off x="7469123" y="3584569"/>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5105333" y="2489273"/>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5291465" y="3003160"/>
            <a:ext cx="1634383" cy="830997"/>
          </a:xfrm>
          <a:prstGeom prst="rect">
            <a:avLst/>
          </a:prstGeom>
          <a:noFill/>
        </p:spPr>
        <p:txBody>
          <a:bodyPr wrap="square" rtlCol="0">
            <a:spAutoFit/>
          </a:bodyPr>
          <a:lstStyle/>
          <a:p>
            <a:pPr algn="ctr"/>
            <a:r>
              <a:rPr lang="en-US" sz="2400" b="1" dirty="0">
                <a:solidFill>
                  <a:srgbClr val="FF8100"/>
                </a:solidFill>
              </a:rPr>
              <a:t>↓ </a:t>
            </a:r>
            <a:r>
              <a:rPr lang="en-US" sz="2400" dirty="0"/>
              <a:t>Physical Health</a:t>
            </a:r>
          </a:p>
        </p:txBody>
      </p:sp>
      <p:cxnSp>
        <p:nvCxnSpPr>
          <p:cNvPr id="22" name="Straight Arrow Connector 21" descr="An orange arrow pointing to the right.">
            <a:extLst>
              <a:ext uri="{FF2B5EF4-FFF2-40B4-BE49-F238E27FC236}">
                <a16:creationId xmlns:a16="http://schemas.microsoft.com/office/drawing/2014/main" id="{A5E6A719-8DEA-42A2-BFC7-CE7EF6C6DF62}"/>
              </a:ext>
            </a:extLst>
          </p:cNvPr>
          <p:cNvCxnSpPr>
            <a:cxnSpLocks/>
          </p:cNvCxnSpPr>
          <p:nvPr/>
        </p:nvCxnSpPr>
        <p:spPr>
          <a:xfrm>
            <a:off x="3852396" y="3584569"/>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1444022" y="252321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137E3FC0-0690-4491-A1D8-9512B67C2414}"/>
              </a:ext>
            </a:extLst>
          </p:cNvPr>
          <p:cNvSpPr txBox="1"/>
          <p:nvPr/>
        </p:nvSpPr>
        <p:spPr>
          <a:xfrm>
            <a:off x="1669826" y="2605414"/>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F8100"/>
                </a:solidFill>
              </a:rPr>
              <a:t>↓</a:t>
            </a:r>
            <a:r>
              <a:rPr lang="en-US" sz="2400" dirty="0"/>
              <a:t>Nutrition</a:t>
            </a:r>
          </a:p>
          <a:p>
            <a:r>
              <a:rPr lang="en-US" sz="2400" b="1" dirty="0">
                <a:solidFill>
                  <a:srgbClr val="FF8100"/>
                </a:solidFill>
              </a:rPr>
              <a:t>↓</a:t>
            </a:r>
            <a:r>
              <a:rPr lang="en-US" sz="2400" dirty="0"/>
              <a:t> Physical</a:t>
            </a:r>
          </a:p>
          <a:p>
            <a:r>
              <a:rPr lang="en-US" sz="2400" dirty="0"/>
              <a:t>     Activity</a:t>
            </a:r>
          </a:p>
        </p:txBody>
      </p:sp>
      <p:sp>
        <p:nvSpPr>
          <p:cNvPr id="25" name="Arrow: Curved Up 24">
            <a:extLst>
              <a:ext uri="{FF2B5EF4-FFF2-40B4-BE49-F238E27FC236}">
                <a16:creationId xmlns:a16="http://schemas.microsoft.com/office/drawing/2014/main" id="{805320D9-E49C-487B-9333-4710BE2AA454}"/>
              </a:ext>
              <a:ext uri="{C183D7F6-B498-43B3-948B-1728B52AA6E4}">
                <adec:decorative xmlns:adec="http://schemas.microsoft.com/office/drawing/2017/decorative" val="1"/>
              </a:ext>
            </a:extLst>
          </p:cNvPr>
          <p:cNvSpPr/>
          <p:nvPr/>
        </p:nvSpPr>
        <p:spPr>
          <a:xfrm>
            <a:off x="2982685" y="4598891"/>
            <a:ext cx="6226629" cy="900164"/>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Arrow: Curved Up 23">
            <a:extLst>
              <a:ext uri="{FF2B5EF4-FFF2-40B4-BE49-F238E27FC236}">
                <a16:creationId xmlns:a16="http://schemas.microsoft.com/office/drawing/2014/main" id="{7D99AA6E-852B-4847-AFC9-8E9E7E53C2C4}"/>
              </a:ext>
              <a:ext uri="{C183D7F6-B498-43B3-948B-1728B52AA6E4}">
                <adec:decorative xmlns:adec="http://schemas.microsoft.com/office/drawing/2017/decorative" val="1"/>
              </a:ext>
            </a:extLst>
          </p:cNvPr>
          <p:cNvSpPr/>
          <p:nvPr/>
        </p:nvSpPr>
        <p:spPr>
          <a:xfrm rot="10800000">
            <a:off x="2978982" y="1722146"/>
            <a:ext cx="6226629" cy="900164"/>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Can Create A Downward Spiral </a:t>
            </a:r>
          </a:p>
        </p:txBody>
      </p:sp>
    </p:spTree>
    <p:extLst>
      <p:ext uri="{BB962C8B-B14F-4D97-AF65-F5344CB8AC3E}">
        <p14:creationId xmlns:p14="http://schemas.microsoft.com/office/powerpoint/2010/main" val="17601773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Brain and human head icon Brain and human head icon brain stock illustrations">
            <a:extLst>
              <a:ext uri="{FF2B5EF4-FFF2-40B4-BE49-F238E27FC236}">
                <a16:creationId xmlns:a16="http://schemas.microsoft.com/office/drawing/2014/main" id="{20E911D2-CE27-49A5-A2A7-A53412C686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06FFB390-854E-4BCC-A50E-C0998ACE2074}"/>
              </a:ext>
            </a:extLst>
          </p:cNvPr>
          <p:cNvSpPr txBox="1"/>
          <p:nvPr/>
        </p:nvSpPr>
        <p:spPr>
          <a:xfrm>
            <a:off x="8234315" y="1675582"/>
            <a:ext cx="3478713" cy="3785652"/>
          </a:xfrm>
          <a:prstGeom prst="rect">
            <a:avLst/>
          </a:prstGeom>
          <a:noFill/>
        </p:spPr>
        <p:txBody>
          <a:bodyPr wrap="square" rtlCol="0">
            <a:spAutoFit/>
          </a:bodyPr>
          <a:lstStyle/>
          <a:p>
            <a:r>
              <a:rPr lang="en-US" sz="2200" b="1" dirty="0">
                <a:solidFill>
                  <a:srgbClr val="FA6402"/>
                </a:solidFill>
              </a:rPr>
              <a:t>Some Mechanisms</a:t>
            </a:r>
          </a:p>
          <a:p>
            <a:pPr marL="342900" indent="-342900">
              <a:buFont typeface="Arial" panose="020B0604020202020204" pitchFamily="34" charset="0"/>
              <a:buChar char="•"/>
            </a:pPr>
            <a:r>
              <a:rPr lang="en-US" sz="2200" b="1" dirty="0"/>
              <a:t>Energy source and energy metabolism</a:t>
            </a:r>
          </a:p>
          <a:p>
            <a:pPr marL="342900" indent="-342900">
              <a:buFont typeface="Arial" panose="020B0604020202020204" pitchFamily="34" charset="0"/>
              <a:buChar char="•"/>
            </a:pPr>
            <a:r>
              <a:rPr lang="en-US" sz="2200" b="1" dirty="0"/>
              <a:t>Brain structure, function and maintenance </a:t>
            </a:r>
          </a:p>
          <a:p>
            <a:pPr marL="342900" indent="-342900">
              <a:buFont typeface="Arial" panose="020B0604020202020204" pitchFamily="34" charset="0"/>
              <a:buChar char="•"/>
            </a:pPr>
            <a:r>
              <a:rPr lang="en-US" sz="2200" b="1" dirty="0"/>
              <a:t>Neurotransmitter synthesis / regulation</a:t>
            </a:r>
          </a:p>
          <a:p>
            <a:pPr marL="342900" indent="-342900">
              <a:buFont typeface="Arial" panose="020B0604020202020204" pitchFamily="34" charset="0"/>
              <a:buChar char="•"/>
            </a:pPr>
            <a:r>
              <a:rPr lang="en-US" sz="2200" b="1" dirty="0"/>
              <a:t>Protect against oxidative and inflammatory damage</a:t>
            </a:r>
          </a:p>
          <a:p>
            <a:endParaRPr lang="en-US" sz="2000" b="1" dirty="0"/>
          </a:p>
        </p:txBody>
      </p:sp>
      <p:sp>
        <p:nvSpPr>
          <p:cNvPr id="13" name="Content Placeholder 2">
            <a:extLst>
              <a:ext uri="{FF2B5EF4-FFF2-40B4-BE49-F238E27FC236}">
                <a16:creationId xmlns:a16="http://schemas.microsoft.com/office/drawing/2014/main" id="{FDE80632-E353-4291-9438-E31808DF27FA}"/>
              </a:ext>
            </a:extLst>
          </p:cNvPr>
          <p:cNvSpPr>
            <a:spLocks noGrp="1"/>
          </p:cNvSpPr>
          <p:nvPr>
            <p:ph sz="half" idx="1"/>
          </p:nvPr>
        </p:nvSpPr>
        <p:spPr>
          <a:xfrm>
            <a:off x="5629275" y="1710211"/>
            <a:ext cx="3649701" cy="3015127"/>
          </a:xfrm>
        </p:spPr>
        <p:txBody>
          <a:bodyPr>
            <a:noAutofit/>
          </a:bodyPr>
          <a:lstStyle/>
          <a:p>
            <a:pPr>
              <a:lnSpc>
                <a:spcPct val="100000"/>
              </a:lnSpc>
              <a:spcBef>
                <a:spcPts val="0"/>
              </a:spcBef>
            </a:pPr>
            <a:r>
              <a:rPr lang="en-US" sz="2200" b="1" dirty="0">
                <a:solidFill>
                  <a:srgbClr val="00B050"/>
                </a:solidFill>
              </a:rPr>
              <a:t>Carbohydrates</a:t>
            </a:r>
          </a:p>
          <a:p>
            <a:pPr>
              <a:lnSpc>
                <a:spcPct val="100000"/>
              </a:lnSpc>
              <a:spcBef>
                <a:spcPts val="0"/>
              </a:spcBef>
            </a:pPr>
            <a:r>
              <a:rPr lang="en-US" sz="2200" b="1" dirty="0">
                <a:solidFill>
                  <a:srgbClr val="00B050"/>
                </a:solidFill>
              </a:rPr>
              <a:t>Omega-3 Fatty Acids</a:t>
            </a:r>
          </a:p>
          <a:p>
            <a:pPr>
              <a:lnSpc>
                <a:spcPct val="100000"/>
              </a:lnSpc>
              <a:spcBef>
                <a:spcPts val="0"/>
              </a:spcBef>
            </a:pPr>
            <a:r>
              <a:rPr lang="en-US" sz="2200" b="1" dirty="0">
                <a:solidFill>
                  <a:srgbClr val="00B050"/>
                </a:solidFill>
              </a:rPr>
              <a:t>Vitamin B12</a:t>
            </a:r>
          </a:p>
          <a:p>
            <a:pPr>
              <a:lnSpc>
                <a:spcPct val="100000"/>
              </a:lnSpc>
              <a:spcBef>
                <a:spcPts val="0"/>
              </a:spcBef>
            </a:pPr>
            <a:r>
              <a:rPr lang="en-US" sz="2200" b="1" dirty="0">
                <a:solidFill>
                  <a:srgbClr val="00B050"/>
                </a:solidFill>
              </a:rPr>
              <a:t>Folate</a:t>
            </a:r>
          </a:p>
          <a:p>
            <a:pPr>
              <a:lnSpc>
                <a:spcPct val="100000"/>
              </a:lnSpc>
              <a:spcBef>
                <a:spcPts val="0"/>
              </a:spcBef>
            </a:pPr>
            <a:r>
              <a:rPr lang="en-US" sz="2200" b="1" dirty="0">
                <a:solidFill>
                  <a:srgbClr val="00B050"/>
                </a:solidFill>
              </a:rPr>
              <a:t>Vitamin D</a:t>
            </a:r>
          </a:p>
          <a:p>
            <a:pPr>
              <a:lnSpc>
                <a:spcPct val="100000"/>
              </a:lnSpc>
              <a:spcBef>
                <a:spcPts val="0"/>
              </a:spcBef>
            </a:pPr>
            <a:r>
              <a:rPr lang="en-US" sz="2200" b="1" dirty="0">
                <a:solidFill>
                  <a:srgbClr val="00B050"/>
                </a:solidFill>
              </a:rPr>
              <a:t>Vitamin C</a:t>
            </a:r>
          </a:p>
          <a:p>
            <a:pPr>
              <a:lnSpc>
                <a:spcPct val="100000"/>
              </a:lnSpc>
              <a:spcBef>
                <a:spcPts val="0"/>
              </a:spcBef>
            </a:pPr>
            <a:r>
              <a:rPr lang="en-US" sz="2200" b="1" dirty="0">
                <a:solidFill>
                  <a:srgbClr val="00B050"/>
                </a:solidFill>
              </a:rPr>
              <a:t>Vitamin E</a:t>
            </a:r>
          </a:p>
          <a:p>
            <a:pPr>
              <a:lnSpc>
                <a:spcPct val="100000"/>
              </a:lnSpc>
              <a:spcBef>
                <a:spcPts val="0"/>
              </a:spcBef>
            </a:pPr>
            <a:r>
              <a:rPr lang="en-US" sz="2200" b="1" dirty="0">
                <a:solidFill>
                  <a:srgbClr val="00B050"/>
                </a:solidFill>
              </a:rPr>
              <a:t>Pantothenic Acid</a:t>
            </a:r>
          </a:p>
          <a:p>
            <a:pPr>
              <a:lnSpc>
                <a:spcPct val="100000"/>
              </a:lnSpc>
              <a:spcBef>
                <a:spcPts val="0"/>
              </a:spcBef>
            </a:pPr>
            <a:r>
              <a:rPr lang="en-US" sz="2200" b="1" dirty="0">
                <a:solidFill>
                  <a:srgbClr val="00B050"/>
                </a:solidFill>
              </a:rPr>
              <a:t>Choline</a:t>
            </a:r>
          </a:p>
          <a:p>
            <a:pPr>
              <a:lnSpc>
                <a:spcPct val="100000"/>
              </a:lnSpc>
              <a:spcBef>
                <a:spcPts val="0"/>
              </a:spcBef>
            </a:pPr>
            <a:r>
              <a:rPr lang="en-US" sz="2200" b="1" dirty="0">
                <a:solidFill>
                  <a:srgbClr val="00B050"/>
                </a:solidFill>
              </a:rPr>
              <a:t>Selenium</a:t>
            </a:r>
          </a:p>
          <a:p>
            <a:pPr>
              <a:lnSpc>
                <a:spcPct val="100000"/>
              </a:lnSpc>
              <a:spcBef>
                <a:spcPts val="0"/>
              </a:spcBef>
            </a:pPr>
            <a:r>
              <a:rPr lang="en-US" sz="2200" b="1" dirty="0">
                <a:solidFill>
                  <a:srgbClr val="00B050"/>
                </a:solidFill>
              </a:rPr>
              <a:t>Zinc</a:t>
            </a:r>
          </a:p>
          <a:p>
            <a:pPr>
              <a:lnSpc>
                <a:spcPct val="100000"/>
              </a:lnSpc>
              <a:spcBef>
                <a:spcPts val="0"/>
              </a:spcBef>
            </a:pPr>
            <a:r>
              <a:rPr lang="en-US" sz="2200" b="1" dirty="0">
                <a:solidFill>
                  <a:srgbClr val="00B050"/>
                </a:solidFill>
              </a:rPr>
              <a:t>Iron</a:t>
            </a:r>
          </a:p>
          <a:p>
            <a:pPr>
              <a:lnSpc>
                <a:spcPct val="100000"/>
              </a:lnSpc>
              <a:spcBef>
                <a:spcPts val="0"/>
              </a:spcBef>
            </a:pPr>
            <a:r>
              <a:rPr lang="en-US" sz="2200" b="1" dirty="0">
                <a:solidFill>
                  <a:srgbClr val="00B050"/>
                </a:solidFill>
              </a:rPr>
              <a:t>Iodine</a:t>
            </a:r>
          </a:p>
        </p:txBody>
      </p:sp>
      <p:sp>
        <p:nvSpPr>
          <p:cNvPr id="18" name="TextBox 17">
            <a:extLst>
              <a:ext uri="{FF2B5EF4-FFF2-40B4-BE49-F238E27FC236}">
                <a16:creationId xmlns:a16="http://schemas.microsoft.com/office/drawing/2014/main" id="{E357DDF5-C27E-4E76-9AC7-C06DA23F0553}"/>
              </a:ext>
            </a:extLst>
          </p:cNvPr>
          <p:cNvSpPr txBox="1"/>
          <p:nvPr/>
        </p:nvSpPr>
        <p:spPr>
          <a:xfrm>
            <a:off x="906326" y="4118754"/>
            <a:ext cx="4645742" cy="1785104"/>
          </a:xfrm>
          <a:prstGeom prst="rect">
            <a:avLst/>
          </a:prstGeom>
          <a:noFill/>
        </p:spPr>
        <p:txBody>
          <a:bodyPr wrap="square" rtlCol="0">
            <a:spAutoFit/>
          </a:bodyPr>
          <a:lstStyle/>
          <a:p>
            <a:r>
              <a:rPr lang="en-US" sz="2200" b="1" dirty="0">
                <a:solidFill>
                  <a:srgbClr val="FA6402"/>
                </a:solidFill>
              </a:rPr>
              <a:t>Physical Activity:</a:t>
            </a:r>
          </a:p>
          <a:p>
            <a:pPr marL="342900" indent="-342900">
              <a:buFont typeface="Arial" panose="020B0604020202020204" pitchFamily="34" charset="0"/>
              <a:buChar char="•"/>
            </a:pPr>
            <a:r>
              <a:rPr lang="en-US" sz="2000" b="1" dirty="0">
                <a:solidFill>
                  <a:srgbClr val="EE7200"/>
                </a:solidFill>
              </a:rPr>
              <a:t>↑</a:t>
            </a:r>
            <a:r>
              <a:rPr lang="en-US" sz="2000" b="1" dirty="0"/>
              <a:t> </a:t>
            </a:r>
            <a:r>
              <a:rPr lang="en-US" sz="2200" b="1" dirty="0"/>
              <a:t>blood flow to brain, supports memory and learning</a:t>
            </a:r>
          </a:p>
          <a:p>
            <a:pPr marL="342900" indent="-342900">
              <a:buFont typeface="Arial" panose="020B0604020202020204" pitchFamily="34" charset="0"/>
              <a:buChar char="•"/>
            </a:pPr>
            <a:r>
              <a:rPr lang="en-US" sz="2200" b="1" dirty="0"/>
              <a:t>Supports brain cell growth and functioning</a:t>
            </a:r>
            <a:endParaRPr lang="en-US" sz="2000" b="1" dirty="0"/>
          </a:p>
        </p:txBody>
      </p:sp>
      <p:sp>
        <p:nvSpPr>
          <p:cNvPr id="15" name="TextBox 14">
            <a:extLst>
              <a:ext uri="{FF2B5EF4-FFF2-40B4-BE49-F238E27FC236}">
                <a16:creationId xmlns:a16="http://schemas.microsoft.com/office/drawing/2014/main" id="{2D27AFF5-3799-4005-AE0A-0FD295B9E628}"/>
              </a:ext>
            </a:extLst>
          </p:cNvPr>
          <p:cNvSpPr txBox="1"/>
          <p:nvPr/>
        </p:nvSpPr>
        <p:spPr>
          <a:xfrm>
            <a:off x="3363438" y="2244050"/>
            <a:ext cx="1962943" cy="830997"/>
          </a:xfrm>
          <a:prstGeom prst="rect">
            <a:avLst/>
          </a:prstGeom>
          <a:noFill/>
        </p:spPr>
        <p:txBody>
          <a:bodyPr wrap="square" rtlCol="0">
            <a:spAutoFit/>
          </a:bodyPr>
          <a:lstStyle/>
          <a:p>
            <a:pPr algn="ctr"/>
            <a:r>
              <a:rPr lang="en-US" sz="2400" b="1" dirty="0">
                <a:solidFill>
                  <a:srgbClr val="EE7200"/>
                </a:solidFill>
              </a:rPr>
              <a:t>↑</a:t>
            </a:r>
            <a:r>
              <a:rPr lang="en-US" sz="2400" b="1" dirty="0">
                <a:solidFill>
                  <a:srgbClr val="FF8100"/>
                </a:solidFill>
              </a:rPr>
              <a:t> </a:t>
            </a:r>
            <a:r>
              <a:rPr lang="en-US" sz="2400" dirty="0"/>
              <a:t>Cognitive Function</a:t>
            </a: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3340030" y="167965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descr="An orange arrow pointing to the right.">
            <a:extLst>
              <a:ext uri="{FF2B5EF4-FFF2-40B4-BE49-F238E27FC236}">
                <a16:creationId xmlns:a16="http://schemas.microsoft.com/office/drawing/2014/main" id="{A5E6A719-8DEA-42A2-BFC7-CE7EF6C6DF62}"/>
              </a:ext>
            </a:extLst>
          </p:cNvPr>
          <p:cNvCxnSpPr>
            <a:cxnSpLocks/>
          </p:cNvCxnSpPr>
          <p:nvPr/>
        </p:nvCxnSpPr>
        <p:spPr>
          <a:xfrm>
            <a:off x="2689707" y="2768850"/>
            <a:ext cx="528408"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38E8F88-0808-4B0B-BD0A-AD75C7AF40CC}"/>
              </a:ext>
            </a:extLst>
          </p:cNvPr>
          <p:cNvSpPr txBox="1"/>
          <p:nvPr/>
        </p:nvSpPr>
        <p:spPr>
          <a:xfrm>
            <a:off x="780013" y="1675582"/>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F8100"/>
                </a:solidFill>
              </a:rPr>
              <a:t>↑ </a:t>
            </a:r>
            <a:r>
              <a:rPr lang="en-US" sz="2400" dirty="0"/>
              <a:t>Nutrition</a:t>
            </a:r>
          </a:p>
          <a:p>
            <a:r>
              <a:rPr lang="en-US" sz="2400" b="1" dirty="0">
                <a:solidFill>
                  <a:srgbClr val="FF8100"/>
                </a:solidFill>
              </a:rPr>
              <a:t>↑</a:t>
            </a:r>
            <a:r>
              <a:rPr lang="en-US" sz="2400" dirty="0"/>
              <a:t> Physical</a:t>
            </a:r>
          </a:p>
          <a:p>
            <a:r>
              <a:rPr lang="en-US" sz="2400" dirty="0"/>
              <a:t>     Activity</a:t>
            </a:r>
          </a:p>
        </p:txBody>
      </p: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519086" y="1680345"/>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Adequate Nutrition and Physical Activity Can Also Positively Impact Cognitive Function</a:t>
            </a:r>
            <a:endParaRPr lang="en-US" sz="5300" dirty="0"/>
          </a:p>
        </p:txBody>
      </p:sp>
    </p:spTree>
    <p:extLst>
      <p:ext uri="{BB962C8B-B14F-4D97-AF65-F5344CB8AC3E}">
        <p14:creationId xmlns:p14="http://schemas.microsoft.com/office/powerpoint/2010/main" val="3228928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2" descr="Brain and human head icon Brain and human head icon brain stock illustrations">
            <a:extLst>
              <a:ext uri="{FF2B5EF4-FFF2-40B4-BE49-F238E27FC236}">
                <a16:creationId xmlns:a16="http://schemas.microsoft.com/office/drawing/2014/main" id="{20E911D2-CE27-49A5-A2A7-A53412C686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D361685-16FA-4E39-B90A-0AF19326DCE6}"/>
              </a:ext>
            </a:extLst>
          </p:cNvPr>
          <p:cNvSpPr txBox="1"/>
          <p:nvPr/>
        </p:nvSpPr>
        <p:spPr>
          <a:xfrm>
            <a:off x="460590" y="4607509"/>
            <a:ext cx="10843674" cy="1569660"/>
          </a:xfrm>
          <a:prstGeom prst="rect">
            <a:avLst/>
          </a:prstGeom>
          <a:noFill/>
        </p:spPr>
        <p:txBody>
          <a:bodyPr wrap="square" rtlCol="0">
            <a:spAutoFit/>
          </a:bodyPr>
          <a:lstStyle/>
          <a:p>
            <a:pPr marL="342900" indent="-342900">
              <a:buFont typeface="Arial" panose="020B0604020202020204" pitchFamily="34" charset="0"/>
              <a:buChar char="•"/>
            </a:pPr>
            <a:r>
              <a:rPr lang="en-US" sz="2400" b="1" dirty="0"/>
              <a:t>In addition to not having the benefits of adequate nutrition and physical activity:</a:t>
            </a:r>
          </a:p>
          <a:p>
            <a:pPr marL="342900" indent="-342900">
              <a:buFont typeface="Arial" panose="020B0604020202020204" pitchFamily="34" charset="0"/>
              <a:buChar char="•"/>
            </a:pPr>
            <a:r>
              <a:rPr lang="en-US" sz="2400" b="1" dirty="0">
                <a:solidFill>
                  <a:srgbClr val="FA6402"/>
                </a:solidFill>
              </a:rPr>
              <a:t>Obesity</a:t>
            </a:r>
          </a:p>
          <a:p>
            <a:pPr marL="342900" indent="-342900">
              <a:buFont typeface="Arial" panose="020B0604020202020204" pitchFamily="34" charset="0"/>
              <a:buChar char="•"/>
            </a:pPr>
            <a:r>
              <a:rPr lang="en-US" sz="2400" b="1" dirty="0">
                <a:solidFill>
                  <a:srgbClr val="FA6402"/>
                </a:solidFill>
              </a:rPr>
              <a:t>Dehydration</a:t>
            </a:r>
          </a:p>
          <a:p>
            <a:pPr marL="342900" indent="-342900">
              <a:buFont typeface="Arial" panose="020B0604020202020204" pitchFamily="34" charset="0"/>
              <a:buChar char="•"/>
            </a:pPr>
            <a:r>
              <a:rPr lang="en-US" sz="2400" b="1" dirty="0">
                <a:solidFill>
                  <a:srgbClr val="FA6402"/>
                </a:solidFill>
              </a:rPr>
              <a:t>Excessive alcohol intake</a:t>
            </a:r>
            <a:endParaRPr lang="en-US" sz="2000" b="1" dirty="0">
              <a:solidFill>
                <a:srgbClr val="FA6402"/>
              </a:solidFill>
            </a:endParaRP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4788023" y="2027546"/>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D27AFF5-3799-4005-AE0A-0FD295B9E628}"/>
              </a:ext>
            </a:extLst>
          </p:cNvPr>
          <p:cNvSpPr txBox="1"/>
          <p:nvPr/>
        </p:nvSpPr>
        <p:spPr>
          <a:xfrm>
            <a:off x="4900956" y="2509791"/>
            <a:ext cx="1962943" cy="830997"/>
          </a:xfrm>
          <a:prstGeom prst="rect">
            <a:avLst/>
          </a:prstGeom>
          <a:noFill/>
        </p:spPr>
        <p:txBody>
          <a:bodyPr wrap="square" rtlCol="0">
            <a:spAutoFit/>
          </a:bodyPr>
          <a:lstStyle/>
          <a:p>
            <a:pPr algn="ctr"/>
            <a:r>
              <a:rPr lang="en-US" sz="2400" b="1" dirty="0">
                <a:solidFill>
                  <a:srgbClr val="FF8100"/>
                </a:solidFill>
              </a:rPr>
              <a:t>↓ </a:t>
            </a:r>
            <a:r>
              <a:rPr lang="en-US" sz="2400" dirty="0"/>
              <a:t>Cognitive Function</a:t>
            </a:r>
          </a:p>
        </p:txBody>
      </p:sp>
      <p:cxnSp>
        <p:nvCxnSpPr>
          <p:cNvPr id="22" name="Straight Arrow Connector 21" descr="An orange arrow pointing to the right.">
            <a:extLst>
              <a:ext uri="{FF2B5EF4-FFF2-40B4-BE49-F238E27FC236}">
                <a16:creationId xmlns:a16="http://schemas.microsoft.com/office/drawing/2014/main" id="{A5E6A719-8DEA-42A2-BFC7-CE7EF6C6DF62}"/>
              </a:ext>
            </a:extLst>
          </p:cNvPr>
          <p:cNvCxnSpPr>
            <a:cxnSpLocks/>
          </p:cNvCxnSpPr>
          <p:nvPr/>
        </p:nvCxnSpPr>
        <p:spPr>
          <a:xfrm>
            <a:off x="3396198" y="2973240"/>
            <a:ext cx="1041922"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38E8F88-0808-4B0B-BD0A-AD75C7AF40CC}"/>
              </a:ext>
            </a:extLst>
          </p:cNvPr>
          <p:cNvSpPr txBox="1"/>
          <p:nvPr/>
        </p:nvSpPr>
        <p:spPr>
          <a:xfrm>
            <a:off x="1211099" y="2053379"/>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F8100"/>
                </a:solidFill>
              </a:rPr>
              <a:t>↓ </a:t>
            </a:r>
            <a:r>
              <a:rPr lang="en-US" sz="2400" dirty="0"/>
              <a:t>Nutrition</a:t>
            </a:r>
          </a:p>
          <a:p>
            <a:r>
              <a:rPr lang="en-US" sz="2400" b="1" dirty="0">
                <a:solidFill>
                  <a:srgbClr val="FF8100"/>
                </a:solidFill>
              </a:rPr>
              <a:t>↓ </a:t>
            </a:r>
            <a:r>
              <a:rPr lang="en-US" sz="2400" dirty="0"/>
              <a:t>Physical</a:t>
            </a:r>
          </a:p>
          <a:p>
            <a:r>
              <a:rPr lang="en-US" sz="2400" dirty="0"/>
              <a:t>     Activity</a:t>
            </a:r>
          </a:p>
        </p:txBody>
      </p: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967772" y="2027546"/>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fontScale="90000"/>
          </a:bodyPr>
          <a:lstStyle/>
          <a:p>
            <a:r>
              <a:rPr lang="en-US" dirty="0"/>
              <a:t>Conversely Poor Nutrition and Low Physical Activity Can Negatively Impact Cognitive Function</a:t>
            </a:r>
            <a:endParaRPr lang="en-US" sz="5300" dirty="0"/>
          </a:p>
        </p:txBody>
      </p:sp>
    </p:spTree>
    <p:extLst>
      <p:ext uri="{BB962C8B-B14F-4D97-AF65-F5344CB8AC3E}">
        <p14:creationId xmlns:p14="http://schemas.microsoft.com/office/powerpoint/2010/main" val="414673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09A59CAE-B001-4141-A8EF-EFEBEACABE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MyPlate Logo from ChooseMyPlate.gov.">
            <a:hlinkClick r:id="rId4"/>
            <a:extLst>
              <a:ext uri="{FF2B5EF4-FFF2-40B4-BE49-F238E27FC236}">
                <a16:creationId xmlns:a16="http://schemas.microsoft.com/office/drawing/2014/main" id="{513BC504-8EEF-4AD6-A2E1-87B7CD59F70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267594" y="2189505"/>
            <a:ext cx="1650054" cy="1611157"/>
          </a:xfrm>
          <a:prstGeom prst="rect">
            <a:avLst/>
          </a:prstGeom>
          <a:noFill/>
          <a:ln>
            <a:noFill/>
          </a:ln>
        </p:spPr>
      </p:pic>
      <p:sp>
        <p:nvSpPr>
          <p:cNvPr id="3" name="Content Placeholder 2">
            <a:extLst>
              <a:ext uri="{FF2B5EF4-FFF2-40B4-BE49-F238E27FC236}">
                <a16:creationId xmlns:a16="http://schemas.microsoft.com/office/drawing/2014/main" id="{9EC5D5AE-D923-4C9D-A396-63326B5723B1}"/>
              </a:ext>
            </a:extLst>
          </p:cNvPr>
          <p:cNvSpPr>
            <a:spLocks noGrp="1"/>
          </p:cNvSpPr>
          <p:nvPr>
            <p:ph idx="1"/>
          </p:nvPr>
        </p:nvSpPr>
        <p:spPr>
          <a:xfrm>
            <a:off x="507999" y="1540932"/>
            <a:ext cx="11132457" cy="4669368"/>
          </a:xfrm>
        </p:spPr>
        <p:txBody>
          <a:bodyPr>
            <a:normAutofit lnSpcReduction="10000"/>
          </a:bodyPr>
          <a:lstStyle/>
          <a:p>
            <a:r>
              <a:rPr lang="en-US" dirty="0"/>
              <a:t>Dietary patterns associated with brain health benefits are:</a:t>
            </a:r>
          </a:p>
          <a:p>
            <a:pPr marL="457200" lvl="1" indent="0">
              <a:buNone/>
            </a:pPr>
            <a:r>
              <a:rPr lang="en-US" b="1" dirty="0">
                <a:solidFill>
                  <a:srgbClr val="FF8100"/>
                </a:solidFill>
              </a:rPr>
              <a:t>↑</a:t>
            </a:r>
            <a:r>
              <a:rPr lang="en-US" dirty="0"/>
              <a:t> Vegetables</a:t>
            </a:r>
          </a:p>
          <a:p>
            <a:pPr marL="457200" lvl="1" indent="0">
              <a:buNone/>
            </a:pPr>
            <a:r>
              <a:rPr lang="en-US" b="1" dirty="0">
                <a:solidFill>
                  <a:srgbClr val="FF8100"/>
                </a:solidFill>
              </a:rPr>
              <a:t>↑ </a:t>
            </a:r>
            <a:r>
              <a:rPr lang="en-US" dirty="0"/>
              <a:t>Fruits</a:t>
            </a:r>
          </a:p>
          <a:p>
            <a:pPr marL="457200" lvl="1" indent="0">
              <a:buNone/>
            </a:pPr>
            <a:r>
              <a:rPr lang="en-US" b="1" dirty="0">
                <a:solidFill>
                  <a:srgbClr val="FF8100"/>
                </a:solidFill>
              </a:rPr>
              <a:t>↑ </a:t>
            </a:r>
            <a:r>
              <a:rPr lang="en-US" dirty="0"/>
              <a:t>Whole-grains</a:t>
            </a:r>
          </a:p>
          <a:p>
            <a:pPr marL="457200" lvl="1" indent="0">
              <a:buNone/>
            </a:pPr>
            <a:r>
              <a:rPr lang="en-US" b="1" dirty="0">
                <a:solidFill>
                  <a:srgbClr val="FF8100"/>
                </a:solidFill>
              </a:rPr>
              <a:t>↑ </a:t>
            </a:r>
            <a:r>
              <a:rPr lang="en-US" dirty="0"/>
              <a:t>Low-or non-fat dairy</a:t>
            </a:r>
          </a:p>
          <a:p>
            <a:pPr marL="457200" lvl="1" indent="0">
              <a:buNone/>
            </a:pPr>
            <a:r>
              <a:rPr lang="en-US" b="1" dirty="0">
                <a:solidFill>
                  <a:srgbClr val="FF8100"/>
                </a:solidFill>
              </a:rPr>
              <a:t>↑</a:t>
            </a:r>
            <a:r>
              <a:rPr lang="en-US" dirty="0"/>
              <a:t> Lean meats and poultry; seafood; beans; nuts and seeds</a:t>
            </a:r>
          </a:p>
          <a:p>
            <a:pPr marL="457200" lvl="1" indent="0">
              <a:buNone/>
            </a:pPr>
            <a:r>
              <a:rPr lang="en-US" b="1" dirty="0">
                <a:solidFill>
                  <a:srgbClr val="FF8100"/>
                </a:solidFill>
              </a:rPr>
              <a:t>↓ </a:t>
            </a:r>
            <a:r>
              <a:rPr lang="en-US" dirty="0"/>
              <a:t>Saturated fat, added sugar and sodium</a:t>
            </a:r>
          </a:p>
          <a:p>
            <a:r>
              <a:rPr lang="en-US" dirty="0"/>
              <a:t>Dietary Guidelines for Americans Healthy Dietary Patterns</a:t>
            </a:r>
          </a:p>
          <a:p>
            <a:pPr lvl="1"/>
            <a:r>
              <a:rPr lang="en-US" dirty="0"/>
              <a:t>U.S. Style Heathy Dietary Pattern (MyPlate) </a:t>
            </a:r>
          </a:p>
          <a:p>
            <a:pPr lvl="1"/>
            <a:r>
              <a:rPr lang="en-US" dirty="0"/>
              <a:t>Healthy Mediterranean Style Dietary Pattern</a:t>
            </a:r>
          </a:p>
          <a:p>
            <a:pPr lvl="1"/>
            <a:r>
              <a:rPr lang="en-US" dirty="0"/>
              <a:t>Healthy Vegetarian Style Dietary Pattern</a:t>
            </a:r>
          </a:p>
          <a:p>
            <a:endParaRPr lang="en-US" dirty="0"/>
          </a:p>
          <a:p>
            <a:endParaRPr lang="en-US" dirty="0"/>
          </a:p>
          <a:p>
            <a:endParaRPr lang="en-US" dirty="0"/>
          </a:p>
        </p:txBody>
      </p:sp>
      <p:sp>
        <p:nvSpPr>
          <p:cNvPr id="2" name="Title 1">
            <a:extLst>
              <a:ext uri="{FF2B5EF4-FFF2-40B4-BE49-F238E27FC236}">
                <a16:creationId xmlns:a16="http://schemas.microsoft.com/office/drawing/2014/main" id="{3256C83D-F7C8-4FB5-9958-343A1F6D1E04}"/>
              </a:ext>
            </a:extLst>
          </p:cNvPr>
          <p:cNvSpPr>
            <a:spLocks noGrp="1"/>
          </p:cNvSpPr>
          <p:nvPr>
            <p:ph type="title"/>
          </p:nvPr>
        </p:nvSpPr>
        <p:spPr>
          <a:xfrm>
            <a:off x="507999" y="365125"/>
            <a:ext cx="11176002" cy="1325563"/>
          </a:xfrm>
        </p:spPr>
        <p:txBody>
          <a:bodyPr/>
          <a:lstStyle/>
          <a:p>
            <a:r>
              <a:rPr lang="en-US" dirty="0"/>
              <a:t>Dietary Patterns and Brain Health</a:t>
            </a:r>
          </a:p>
        </p:txBody>
      </p:sp>
    </p:spTree>
    <p:extLst>
      <p:ext uri="{BB962C8B-B14F-4D97-AF65-F5344CB8AC3E}">
        <p14:creationId xmlns:p14="http://schemas.microsoft.com/office/powerpoint/2010/main" val="3328606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8F4E3-FA88-487C-9812-BDEC6498092C}"/>
              </a:ext>
            </a:extLst>
          </p:cNvPr>
          <p:cNvSpPr>
            <a:spLocks noGrp="1"/>
          </p:cNvSpPr>
          <p:nvPr>
            <p:ph type="title"/>
          </p:nvPr>
        </p:nvSpPr>
        <p:spPr>
          <a:xfrm>
            <a:off x="838200" y="327543"/>
            <a:ext cx="10515600" cy="1325563"/>
          </a:xfrm>
        </p:spPr>
        <p:txBody>
          <a:bodyPr/>
          <a:lstStyle/>
          <a:p>
            <a:r>
              <a:rPr lang="en-US" dirty="0"/>
              <a:t>Dietary Guidelines for Americans</a:t>
            </a:r>
          </a:p>
        </p:txBody>
      </p:sp>
      <p:pic>
        <p:nvPicPr>
          <p:cNvPr id="9" name="Content Placeholder 8" descr="A chart that shows the Healthy U.S-Style Dietary Pattern for Ages 2 and Older, With Daily or Weekly Amounts from Food Groups, Subgroups and Components.">
            <a:extLst>
              <a:ext uri="{FF2B5EF4-FFF2-40B4-BE49-F238E27FC236}">
                <a16:creationId xmlns:a16="http://schemas.microsoft.com/office/drawing/2014/main" id="{13F4F87C-DD48-4E5C-BA31-82EEC85D7B05}"/>
              </a:ext>
            </a:extLst>
          </p:cNvPr>
          <p:cNvPicPr>
            <a:picLocks noGrp="1" noChangeAspect="1"/>
          </p:cNvPicPr>
          <p:nvPr>
            <p:ph idx="1"/>
          </p:nvPr>
        </p:nvPicPr>
        <p:blipFill>
          <a:blip r:embed="rId3"/>
          <a:stretch>
            <a:fillRect/>
          </a:stretch>
        </p:blipFill>
        <p:spPr>
          <a:xfrm>
            <a:off x="51694" y="337895"/>
            <a:ext cx="5943842" cy="6492875"/>
          </a:xfrm>
          <a:prstGeom prst="rect">
            <a:avLst/>
          </a:prstGeom>
        </p:spPr>
      </p:pic>
      <p:pic>
        <p:nvPicPr>
          <p:cNvPr id="12" name="Picture 11" descr="A chart that shows the Healthy Mediterranean Dietary Pattern for Ages 2 and Older, With Daily or Weekly Amounts from Food Groups, Subgroups and Components.">
            <a:extLst>
              <a:ext uri="{FF2B5EF4-FFF2-40B4-BE49-F238E27FC236}">
                <a16:creationId xmlns:a16="http://schemas.microsoft.com/office/drawing/2014/main" id="{650E4594-D3C1-4155-B0DE-E038AEF4C79F}"/>
              </a:ext>
            </a:extLst>
          </p:cNvPr>
          <p:cNvPicPr>
            <a:picLocks noChangeAspect="1"/>
          </p:cNvPicPr>
          <p:nvPr/>
        </p:nvPicPr>
        <p:blipFill>
          <a:blip r:embed="rId4"/>
          <a:stretch>
            <a:fillRect/>
          </a:stretch>
        </p:blipFill>
        <p:spPr>
          <a:xfrm>
            <a:off x="5894887" y="365125"/>
            <a:ext cx="6284877" cy="6522421"/>
          </a:xfrm>
          <a:prstGeom prst="rect">
            <a:avLst/>
          </a:prstGeom>
        </p:spPr>
      </p:pic>
      <p:sp>
        <p:nvSpPr>
          <p:cNvPr id="13" name="Oval 12">
            <a:extLst>
              <a:ext uri="{FF2B5EF4-FFF2-40B4-BE49-F238E27FC236}">
                <a16:creationId xmlns:a16="http://schemas.microsoft.com/office/drawing/2014/main" id="{9B9B42E0-B67B-4E6B-A96B-34E2B2202C7F}"/>
              </a:ext>
              <a:ext uri="{C183D7F6-B498-43B3-948B-1728B52AA6E4}">
                <adec:decorative xmlns:adec="http://schemas.microsoft.com/office/drawing/2017/decorative" val="1"/>
              </a:ext>
            </a:extLst>
          </p:cNvPr>
          <p:cNvSpPr/>
          <p:nvPr/>
        </p:nvSpPr>
        <p:spPr>
          <a:xfrm>
            <a:off x="9387786" y="3385923"/>
            <a:ext cx="324623"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4" name="Oval 13">
            <a:extLst>
              <a:ext uri="{FF2B5EF4-FFF2-40B4-BE49-F238E27FC236}">
                <a16:creationId xmlns:a16="http://schemas.microsoft.com/office/drawing/2014/main" id="{621D5103-D5B7-4625-9FFE-9807082C0AD2}"/>
              </a:ext>
              <a:ext uri="{C183D7F6-B498-43B3-948B-1728B52AA6E4}">
                <adec:decorative xmlns:adec="http://schemas.microsoft.com/office/drawing/2017/decorative" val="1"/>
              </a:ext>
            </a:extLst>
          </p:cNvPr>
          <p:cNvSpPr/>
          <p:nvPr/>
        </p:nvSpPr>
        <p:spPr>
          <a:xfrm>
            <a:off x="9374848" y="4320759"/>
            <a:ext cx="350498"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5" name="Oval 14">
            <a:extLst>
              <a:ext uri="{FF2B5EF4-FFF2-40B4-BE49-F238E27FC236}">
                <a16:creationId xmlns:a16="http://schemas.microsoft.com/office/drawing/2014/main" id="{85D72E4B-AE8F-442E-BDE9-1D9AB29BBAD5}"/>
              </a:ext>
              <a:ext uri="{C183D7F6-B498-43B3-948B-1728B52AA6E4}">
                <adec:decorative xmlns:adec="http://schemas.microsoft.com/office/drawing/2017/decorative" val="1"/>
              </a:ext>
            </a:extLst>
          </p:cNvPr>
          <p:cNvSpPr/>
          <p:nvPr/>
        </p:nvSpPr>
        <p:spPr>
          <a:xfrm>
            <a:off x="9387786" y="4565763"/>
            <a:ext cx="350498"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6" name="Oval 15">
            <a:extLst>
              <a:ext uri="{FF2B5EF4-FFF2-40B4-BE49-F238E27FC236}">
                <a16:creationId xmlns:a16="http://schemas.microsoft.com/office/drawing/2014/main" id="{96464B58-A06A-4161-ACFF-56F0BF2AB261}"/>
              </a:ext>
              <a:ext uri="{C183D7F6-B498-43B3-948B-1728B52AA6E4}">
                <adec:decorative xmlns:adec="http://schemas.microsoft.com/office/drawing/2017/decorative" val="1"/>
              </a:ext>
            </a:extLst>
          </p:cNvPr>
          <p:cNvSpPr/>
          <p:nvPr/>
        </p:nvSpPr>
        <p:spPr>
          <a:xfrm>
            <a:off x="3342807" y="5403422"/>
            <a:ext cx="320018"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9" name="Oval 18">
            <a:extLst>
              <a:ext uri="{FF2B5EF4-FFF2-40B4-BE49-F238E27FC236}">
                <a16:creationId xmlns:a16="http://schemas.microsoft.com/office/drawing/2014/main" id="{250F2B15-DD00-4391-B739-6F27404C5533}"/>
              </a:ext>
              <a:ext uri="{C183D7F6-B498-43B3-948B-1728B52AA6E4}">
                <adec:decorative xmlns:adec="http://schemas.microsoft.com/office/drawing/2017/decorative" val="1"/>
              </a:ext>
            </a:extLst>
          </p:cNvPr>
          <p:cNvSpPr/>
          <p:nvPr/>
        </p:nvSpPr>
        <p:spPr>
          <a:xfrm>
            <a:off x="3339476" y="4450247"/>
            <a:ext cx="350498"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20" name="Oval 19">
            <a:extLst>
              <a:ext uri="{FF2B5EF4-FFF2-40B4-BE49-F238E27FC236}">
                <a16:creationId xmlns:a16="http://schemas.microsoft.com/office/drawing/2014/main" id="{BDBD8346-2BCF-45F8-8157-F65270B2364C}"/>
              </a:ext>
              <a:ext uri="{C183D7F6-B498-43B3-948B-1728B52AA6E4}">
                <adec:decorative xmlns:adec="http://schemas.microsoft.com/office/drawing/2017/decorative" val="1"/>
              </a:ext>
            </a:extLst>
          </p:cNvPr>
          <p:cNvSpPr/>
          <p:nvPr/>
        </p:nvSpPr>
        <p:spPr>
          <a:xfrm>
            <a:off x="3348903" y="4659710"/>
            <a:ext cx="350498"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21" name="Oval 20">
            <a:extLst>
              <a:ext uri="{FF2B5EF4-FFF2-40B4-BE49-F238E27FC236}">
                <a16:creationId xmlns:a16="http://schemas.microsoft.com/office/drawing/2014/main" id="{28221619-40B0-4C6F-A3A1-FD5823B76B06}"/>
              </a:ext>
              <a:ext uri="{C183D7F6-B498-43B3-948B-1728B52AA6E4}">
                <adec:decorative xmlns:adec="http://schemas.microsoft.com/office/drawing/2017/decorative" val="1"/>
              </a:ext>
            </a:extLst>
          </p:cNvPr>
          <p:cNvSpPr/>
          <p:nvPr/>
        </p:nvSpPr>
        <p:spPr>
          <a:xfrm>
            <a:off x="3340608" y="3507566"/>
            <a:ext cx="350498" cy="207106"/>
          </a:xfrm>
          <a:prstGeom prst="ellipse">
            <a:avLst/>
          </a:prstGeom>
          <a:noFill/>
          <a:ln>
            <a:solidFill>
              <a:srgbClr val="FA64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 name="Star: 6 Points 2">
            <a:extLst>
              <a:ext uri="{FF2B5EF4-FFF2-40B4-BE49-F238E27FC236}">
                <a16:creationId xmlns:a16="http://schemas.microsoft.com/office/drawing/2014/main" id="{4C5112CA-7DCB-4534-8390-E847A6089781}"/>
              </a:ext>
              <a:ext uri="{C183D7F6-B498-43B3-948B-1728B52AA6E4}">
                <adec:decorative xmlns:adec="http://schemas.microsoft.com/office/drawing/2017/decorative" val="1"/>
              </a:ext>
            </a:extLst>
          </p:cNvPr>
          <p:cNvSpPr/>
          <p:nvPr/>
        </p:nvSpPr>
        <p:spPr>
          <a:xfrm>
            <a:off x="3348903" y="6071968"/>
            <a:ext cx="350498" cy="448137"/>
          </a:xfrm>
          <a:prstGeom prst="star6">
            <a:avLst>
              <a:gd name="adj" fmla="val 28868"/>
              <a:gd name="hf" fmla="val 115470"/>
            </a:avLst>
          </a:prstGeom>
          <a:noFill/>
          <a:ln>
            <a:solidFill>
              <a:srgbClr val="EE7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7" name="Star: 6 Points 16">
            <a:extLst>
              <a:ext uri="{FF2B5EF4-FFF2-40B4-BE49-F238E27FC236}">
                <a16:creationId xmlns:a16="http://schemas.microsoft.com/office/drawing/2014/main" id="{FBF1BA4E-D4B8-49B1-B192-C416F9A149FC}"/>
              </a:ext>
              <a:ext uri="{C183D7F6-B498-43B3-948B-1728B52AA6E4}">
                <adec:decorative xmlns:adec="http://schemas.microsoft.com/office/drawing/2017/decorative" val="1"/>
              </a:ext>
            </a:extLst>
          </p:cNvPr>
          <p:cNvSpPr/>
          <p:nvPr/>
        </p:nvSpPr>
        <p:spPr>
          <a:xfrm>
            <a:off x="9387216" y="6082320"/>
            <a:ext cx="350498" cy="448137"/>
          </a:xfrm>
          <a:prstGeom prst="star6">
            <a:avLst>
              <a:gd name="adj" fmla="val 28868"/>
              <a:gd name="hf" fmla="val 115470"/>
            </a:avLst>
          </a:prstGeom>
          <a:noFill/>
          <a:ln>
            <a:solidFill>
              <a:srgbClr val="EE72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extLst>
      <p:ext uri="{BB962C8B-B14F-4D97-AF65-F5344CB8AC3E}">
        <p14:creationId xmlns:p14="http://schemas.microsoft.com/office/powerpoint/2010/main" val="3679623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9268C54F-7A69-4473-A8FB-0FCF92FA6E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sz="quarter" idx="1"/>
          </p:nvPr>
        </p:nvSpPr>
        <p:spPr>
          <a:xfrm>
            <a:off x="415636" y="1825625"/>
            <a:ext cx="11166764" cy="4351338"/>
          </a:xfrm>
        </p:spPr>
        <p:txBody>
          <a:bodyPr/>
          <a:lstStyle/>
          <a:p>
            <a:pPr>
              <a:defRPr/>
            </a:pPr>
            <a:r>
              <a:rPr lang="en-US" dirty="0"/>
              <a:t>For substantial health benefits, adults need at least:</a:t>
            </a:r>
          </a:p>
          <a:p>
            <a:pPr lvl="1">
              <a:defRPr/>
            </a:pPr>
            <a:r>
              <a:rPr lang="en-US" b="1" dirty="0">
                <a:solidFill>
                  <a:srgbClr val="FA6402"/>
                </a:solidFill>
              </a:rPr>
              <a:t>150 to 300 </a:t>
            </a:r>
            <a:r>
              <a:rPr lang="en-US" dirty="0"/>
              <a:t>minutes of moderate-intensity per week </a:t>
            </a:r>
            <a:r>
              <a:rPr lang="en-US" b="1" dirty="0"/>
              <a:t>or </a:t>
            </a:r>
          </a:p>
          <a:p>
            <a:pPr lvl="1">
              <a:defRPr/>
            </a:pPr>
            <a:r>
              <a:rPr lang="en-US" b="1" dirty="0">
                <a:solidFill>
                  <a:srgbClr val="FA6402"/>
                </a:solidFill>
              </a:rPr>
              <a:t>75 to 150 </a:t>
            </a:r>
            <a:r>
              <a:rPr lang="en-US" dirty="0"/>
              <a:t>minutes of vigorous-intensity physical activity a week, </a:t>
            </a:r>
            <a:r>
              <a:rPr lang="en-US" b="1" dirty="0"/>
              <a:t>or</a:t>
            </a:r>
            <a:r>
              <a:rPr lang="en-US" dirty="0"/>
              <a:t> </a:t>
            </a:r>
          </a:p>
          <a:p>
            <a:pPr lvl="1">
              <a:defRPr/>
            </a:pPr>
            <a:r>
              <a:rPr lang="en-US" dirty="0"/>
              <a:t>an equivalent combination of moderate- and vigorous-intensity physical activity a week</a:t>
            </a:r>
          </a:p>
          <a:p>
            <a:pPr>
              <a:defRPr/>
            </a:pPr>
            <a:r>
              <a:rPr lang="en-US" dirty="0"/>
              <a:t>Adults should also do </a:t>
            </a:r>
            <a:r>
              <a:rPr lang="en-US" b="1" dirty="0">
                <a:solidFill>
                  <a:srgbClr val="FA6402"/>
                </a:solidFill>
              </a:rPr>
              <a:t>muscle-strengthening activities</a:t>
            </a:r>
            <a:r>
              <a:rPr lang="en-US" dirty="0"/>
              <a:t> on </a:t>
            </a:r>
            <a:r>
              <a:rPr lang="en-US" b="1" dirty="0">
                <a:solidFill>
                  <a:srgbClr val="FA6402"/>
                </a:solidFill>
              </a:rPr>
              <a:t>2 or more days a week </a:t>
            </a:r>
          </a:p>
        </p:txBody>
      </p:sp>
      <p:sp>
        <p:nvSpPr>
          <p:cNvPr id="75778" name="Title 1"/>
          <p:cNvSpPr>
            <a:spLocks noGrp="1"/>
          </p:cNvSpPr>
          <p:nvPr>
            <p:ph type="title"/>
          </p:nvPr>
        </p:nvSpPr>
        <p:spPr>
          <a:xfrm>
            <a:off x="415636" y="365125"/>
            <a:ext cx="11310926" cy="1325563"/>
          </a:xfrm>
        </p:spPr>
        <p:txBody>
          <a:bodyPr/>
          <a:lstStyle/>
          <a:p>
            <a:r>
              <a:rPr lang="en-US" altLang="en-US" dirty="0"/>
              <a:t>Physical Activity Guidelines for Americans: Adult</a:t>
            </a:r>
          </a:p>
        </p:txBody>
      </p:sp>
    </p:spTree>
    <p:extLst>
      <p:ext uri="{BB962C8B-B14F-4D97-AF65-F5344CB8AC3E}">
        <p14:creationId xmlns:p14="http://schemas.microsoft.com/office/powerpoint/2010/main" val="6317970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4A7669F0-66BA-4CB0-948E-615E011754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10243" name="Rectangle 3"/>
          <p:cNvSpPr>
            <a:spLocks noGrp="1" noChangeArrowheads="1"/>
          </p:cNvSpPr>
          <p:nvPr>
            <p:ph type="body" idx="1"/>
          </p:nvPr>
        </p:nvSpPr>
        <p:spPr>
          <a:xfrm>
            <a:off x="482600" y="1219200"/>
            <a:ext cx="11404600" cy="5080000"/>
          </a:xfrm>
        </p:spPr>
        <p:txBody>
          <a:bodyPr>
            <a:normAutofit/>
          </a:bodyPr>
          <a:lstStyle/>
          <a:p>
            <a:pPr marL="171450" indent="-171450"/>
            <a:r>
              <a:rPr lang="en-US" dirty="0"/>
              <a:t>Guidelines for adults also apply to older adults</a:t>
            </a:r>
          </a:p>
          <a:p>
            <a:pPr marL="171450" indent="-171450"/>
            <a:r>
              <a:rPr lang="en-US" dirty="0"/>
              <a:t>Just for older adults:</a:t>
            </a:r>
          </a:p>
          <a:p>
            <a:pPr marL="628650" lvl="1" indent="-171450"/>
            <a:r>
              <a:rPr lang="en-US" b="1" dirty="0">
                <a:solidFill>
                  <a:srgbClr val="FA6402"/>
                </a:solidFill>
              </a:rPr>
              <a:t>Do multicomponent physical activity</a:t>
            </a:r>
            <a:r>
              <a:rPr lang="en-US" dirty="0">
                <a:solidFill>
                  <a:srgbClr val="FA6402"/>
                </a:solidFill>
              </a:rPr>
              <a:t>:</a:t>
            </a:r>
          </a:p>
          <a:p>
            <a:pPr marL="1085850" lvl="2" indent="-171450"/>
            <a:r>
              <a:rPr lang="en-US" dirty="0"/>
              <a:t>Balance activities</a:t>
            </a:r>
          </a:p>
          <a:p>
            <a:pPr marL="1085850" lvl="2" indent="-171450"/>
            <a:r>
              <a:rPr lang="en-US" dirty="0"/>
              <a:t>Aerobic activities</a:t>
            </a:r>
          </a:p>
          <a:p>
            <a:pPr marL="1085850" lvl="2" indent="-171450"/>
            <a:r>
              <a:rPr lang="en-US" dirty="0"/>
              <a:t>Muscle-strengthening activities</a:t>
            </a:r>
          </a:p>
          <a:p>
            <a:pPr marL="628650" lvl="1" indent="-171450"/>
            <a:r>
              <a:rPr lang="en-US" b="1" dirty="0">
                <a:solidFill>
                  <a:srgbClr val="FA6402"/>
                </a:solidFill>
              </a:rPr>
              <a:t>If cannot do 150 minutes</a:t>
            </a:r>
            <a:r>
              <a:rPr lang="en-US" b="1" dirty="0"/>
              <a:t> </a:t>
            </a:r>
            <a:r>
              <a:rPr lang="en-US" dirty="0"/>
              <a:t>of moderate-intensity aerobic activity a week, </a:t>
            </a:r>
            <a:r>
              <a:rPr lang="en-US" b="1" dirty="0">
                <a:solidFill>
                  <a:srgbClr val="FA6402"/>
                </a:solidFill>
              </a:rPr>
              <a:t>be as physically active as abilities</a:t>
            </a:r>
            <a:r>
              <a:rPr lang="en-US" dirty="0"/>
              <a:t> and conditions allow</a:t>
            </a:r>
          </a:p>
        </p:txBody>
      </p:sp>
      <p:sp>
        <p:nvSpPr>
          <p:cNvPr id="43010" name="Rectangle 2"/>
          <p:cNvSpPr>
            <a:spLocks noGrp="1" noChangeArrowheads="1"/>
          </p:cNvSpPr>
          <p:nvPr>
            <p:ph type="title"/>
          </p:nvPr>
        </p:nvSpPr>
        <p:spPr>
          <a:xfrm>
            <a:off x="275573" y="177800"/>
            <a:ext cx="11611627" cy="990600"/>
          </a:xfrm>
        </p:spPr>
        <p:txBody>
          <a:bodyPr>
            <a:normAutofit fontScale="90000"/>
          </a:bodyPr>
          <a:lstStyle/>
          <a:p>
            <a:r>
              <a:rPr lang="en-US" altLang="en-US" dirty="0"/>
              <a:t>Physical Activity Guidelines for Americans: Older Adults</a:t>
            </a:r>
          </a:p>
        </p:txBody>
      </p:sp>
    </p:spTree>
    <p:extLst>
      <p:ext uri="{BB962C8B-B14F-4D97-AF65-F5344CB8AC3E}">
        <p14:creationId xmlns:p14="http://schemas.microsoft.com/office/powerpoint/2010/main" val="1979662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Brain and human head icon Brain and human head icon brain stock illustrations">
            <a:extLst>
              <a:ext uri="{FF2B5EF4-FFF2-40B4-BE49-F238E27FC236}">
                <a16:creationId xmlns:a16="http://schemas.microsoft.com/office/drawing/2014/main" id="{8DC8EB70-5092-4C04-BE75-DCBC28C7F1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 name="Star: 7 Points 1">
            <a:extLst>
              <a:ext uri="{FF2B5EF4-FFF2-40B4-BE49-F238E27FC236}">
                <a16:creationId xmlns:a16="http://schemas.microsoft.com/office/drawing/2014/main" id="{9497C42A-118B-4A7C-8856-B5F669824CF9}"/>
              </a:ext>
              <a:ext uri="{C183D7F6-B498-43B3-948B-1728B52AA6E4}">
                <adec:decorative xmlns:adec="http://schemas.microsoft.com/office/drawing/2017/decorative" val="1"/>
              </a:ext>
            </a:extLst>
          </p:cNvPr>
          <p:cNvSpPr/>
          <p:nvPr/>
        </p:nvSpPr>
        <p:spPr>
          <a:xfrm>
            <a:off x="7628910" y="3581400"/>
            <a:ext cx="2635876" cy="2434292"/>
          </a:xfrm>
          <a:prstGeom prst="star7">
            <a:avLst/>
          </a:prstGeom>
          <a:noFill/>
          <a:ln w="38100">
            <a:solidFill>
              <a:srgbClr val="FF81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rgbClr val="FA6402"/>
              </a:solidFill>
            </a:endParaRPr>
          </a:p>
        </p:txBody>
      </p:sp>
      <p:sp>
        <p:nvSpPr>
          <p:cNvPr id="14" name="TextBox 13">
            <a:extLst>
              <a:ext uri="{FF2B5EF4-FFF2-40B4-BE49-F238E27FC236}">
                <a16:creationId xmlns:a16="http://schemas.microsoft.com/office/drawing/2014/main" id="{88D4EDFB-C5C0-4442-9C03-DF3AEF7E7E2A}"/>
              </a:ext>
            </a:extLst>
          </p:cNvPr>
          <p:cNvSpPr txBox="1"/>
          <p:nvPr/>
        </p:nvSpPr>
        <p:spPr>
          <a:xfrm>
            <a:off x="8000196" y="4193880"/>
            <a:ext cx="1965510" cy="1200329"/>
          </a:xfrm>
          <a:prstGeom prst="rect">
            <a:avLst/>
          </a:prstGeom>
          <a:noFill/>
        </p:spPr>
        <p:txBody>
          <a:bodyPr wrap="square" rtlCol="0">
            <a:spAutoFit/>
          </a:bodyPr>
          <a:lstStyle/>
          <a:p>
            <a:pPr algn="ctr"/>
            <a:r>
              <a:rPr lang="en-US" sz="2400" b="1" dirty="0">
                <a:solidFill>
                  <a:srgbClr val="FA6402"/>
                </a:solidFill>
              </a:rPr>
              <a:t>Area of active research, a lot unknown</a:t>
            </a:r>
          </a:p>
        </p:txBody>
      </p:sp>
      <p:sp>
        <p:nvSpPr>
          <p:cNvPr id="23" name="TextBox 22">
            <a:extLst>
              <a:ext uri="{FF2B5EF4-FFF2-40B4-BE49-F238E27FC236}">
                <a16:creationId xmlns:a16="http://schemas.microsoft.com/office/drawing/2014/main" id="{8498DBDF-B983-4489-AFF1-1280A2530572}"/>
              </a:ext>
            </a:extLst>
          </p:cNvPr>
          <p:cNvSpPr txBox="1"/>
          <p:nvPr/>
        </p:nvSpPr>
        <p:spPr>
          <a:xfrm>
            <a:off x="545222" y="3891102"/>
            <a:ext cx="6893188" cy="1938992"/>
          </a:xfrm>
          <a:prstGeom prst="rect">
            <a:avLst/>
          </a:prstGeom>
          <a:noFill/>
        </p:spPr>
        <p:txBody>
          <a:bodyPr wrap="square" rtlCol="0">
            <a:spAutoFit/>
          </a:bodyPr>
          <a:lstStyle/>
          <a:p>
            <a:r>
              <a:rPr lang="en-US" sz="2400" b="1" dirty="0">
                <a:solidFill>
                  <a:srgbClr val="FA6402"/>
                </a:solidFill>
              </a:rPr>
              <a:t>Gut Microbiota interacts with many body systems</a:t>
            </a:r>
          </a:p>
          <a:p>
            <a:pPr marL="342900" indent="-342900">
              <a:buFont typeface="Arial" panose="020B0604020202020204" pitchFamily="34" charset="0"/>
              <a:buChar char="•"/>
            </a:pPr>
            <a:r>
              <a:rPr lang="en-US" sz="2400" dirty="0"/>
              <a:t>Digestive system</a:t>
            </a:r>
          </a:p>
          <a:p>
            <a:pPr marL="342900" indent="-342900">
              <a:buFont typeface="Arial" panose="020B0604020202020204" pitchFamily="34" charset="0"/>
              <a:buChar char="•"/>
            </a:pPr>
            <a:r>
              <a:rPr lang="en-US" sz="2400" b="1" dirty="0">
                <a:solidFill>
                  <a:srgbClr val="EE7200"/>
                </a:solidFill>
              </a:rPr>
              <a:t>Immune system</a:t>
            </a:r>
          </a:p>
          <a:p>
            <a:pPr marL="342900" indent="-342900">
              <a:buFont typeface="Arial" panose="020B0604020202020204" pitchFamily="34" charset="0"/>
              <a:buChar char="•"/>
            </a:pPr>
            <a:r>
              <a:rPr lang="en-US" sz="2400" b="1" dirty="0">
                <a:solidFill>
                  <a:srgbClr val="EE7200"/>
                </a:solidFill>
              </a:rPr>
              <a:t>Endocrine system</a:t>
            </a:r>
          </a:p>
          <a:p>
            <a:pPr marL="342900" indent="-342900">
              <a:buFont typeface="Arial" panose="020B0604020202020204" pitchFamily="34" charset="0"/>
              <a:buChar char="•"/>
            </a:pPr>
            <a:r>
              <a:rPr lang="en-US" sz="2400" b="1" dirty="0">
                <a:solidFill>
                  <a:srgbClr val="EE7200"/>
                </a:solidFill>
              </a:rPr>
              <a:t>Nervous system</a:t>
            </a:r>
          </a:p>
        </p:txBody>
      </p:sp>
      <p:sp>
        <p:nvSpPr>
          <p:cNvPr id="18" name="TextBox 17"/>
          <p:cNvSpPr txBox="1"/>
          <p:nvPr/>
        </p:nvSpPr>
        <p:spPr>
          <a:xfrm>
            <a:off x="5278808" y="2297069"/>
            <a:ext cx="1634383" cy="830997"/>
          </a:xfrm>
          <a:prstGeom prst="rect">
            <a:avLst/>
          </a:prstGeom>
          <a:noFill/>
        </p:spPr>
        <p:txBody>
          <a:bodyPr wrap="square" rtlCol="0">
            <a:spAutoFit/>
          </a:bodyPr>
          <a:lstStyle/>
          <a:p>
            <a:pPr algn="ctr"/>
            <a:r>
              <a:rPr lang="en-US" sz="2400" b="1" dirty="0">
                <a:solidFill>
                  <a:srgbClr val="FF8100"/>
                </a:solidFill>
              </a:rPr>
              <a:t>↑</a:t>
            </a:r>
            <a:r>
              <a:rPr lang="en-US" sz="2400" dirty="0"/>
              <a:t>Physical Health</a:t>
            </a: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5029716" y="1634585"/>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descr="An orange arrown pointing to the right.">
            <a:extLst>
              <a:ext uri="{FF2B5EF4-FFF2-40B4-BE49-F238E27FC236}">
                <a16:creationId xmlns:a16="http://schemas.microsoft.com/office/drawing/2014/main" id="{A5E6A719-8DEA-42A2-BFC7-CE7EF6C6DF62}"/>
              </a:ext>
            </a:extLst>
          </p:cNvPr>
          <p:cNvCxnSpPr>
            <a:cxnSpLocks/>
          </p:cNvCxnSpPr>
          <p:nvPr/>
        </p:nvCxnSpPr>
        <p:spPr>
          <a:xfrm>
            <a:off x="3615691" y="2697781"/>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E127A07-7519-4C10-B089-81F36A4FFA51}"/>
              </a:ext>
            </a:extLst>
          </p:cNvPr>
          <p:cNvSpPr txBox="1"/>
          <p:nvPr/>
        </p:nvSpPr>
        <p:spPr>
          <a:xfrm>
            <a:off x="1160141" y="2297069"/>
            <a:ext cx="1965510" cy="830997"/>
          </a:xfrm>
          <a:prstGeom prst="rect">
            <a:avLst/>
          </a:prstGeom>
          <a:noFill/>
        </p:spPr>
        <p:txBody>
          <a:bodyPr wrap="square" rtlCol="0">
            <a:spAutoFit/>
          </a:bodyPr>
          <a:lstStyle/>
          <a:p>
            <a:r>
              <a:rPr lang="en-US" sz="2400" dirty="0"/>
              <a:t>Healthy Gut Microbiota</a:t>
            </a:r>
          </a:p>
        </p:txBody>
      </p:sp>
      <p:sp>
        <p:nvSpPr>
          <p:cNvPr id="12" name="Oval 11">
            <a:extLst>
              <a:ext uri="{FF2B5EF4-FFF2-40B4-BE49-F238E27FC236}">
                <a16:creationId xmlns:a16="http://schemas.microsoft.com/office/drawing/2014/main" id="{3A3E56E9-3988-4CF7-BD9E-DD820A88A8A7}"/>
              </a:ext>
              <a:ext uri="{C183D7F6-B498-43B3-948B-1728B52AA6E4}">
                <adec:decorative xmlns:adec="http://schemas.microsoft.com/office/drawing/2017/decorative" val="1"/>
              </a:ext>
            </a:extLst>
          </p:cNvPr>
          <p:cNvSpPr/>
          <p:nvPr/>
        </p:nvSpPr>
        <p:spPr>
          <a:xfrm>
            <a:off x="967772" y="160881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Gut Microbiome Can Impact Physical Health</a:t>
            </a:r>
          </a:p>
        </p:txBody>
      </p:sp>
    </p:spTree>
    <p:extLst>
      <p:ext uri="{BB962C8B-B14F-4D97-AF65-F5344CB8AC3E}">
        <p14:creationId xmlns:p14="http://schemas.microsoft.com/office/powerpoint/2010/main" val="2837930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Brain and human head icon Brain and human head icon brain stock illustrations">
            <a:extLst>
              <a:ext uri="{FF2B5EF4-FFF2-40B4-BE49-F238E27FC236}">
                <a16:creationId xmlns:a16="http://schemas.microsoft.com/office/drawing/2014/main" id="{5F3B7ED1-947A-44AF-B287-9B6D7FC69A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77B0C7F9-3DF6-4FA7-B98E-A1971CEB2CC7}"/>
              </a:ext>
            </a:extLst>
          </p:cNvPr>
          <p:cNvSpPr txBox="1"/>
          <p:nvPr/>
        </p:nvSpPr>
        <p:spPr>
          <a:xfrm>
            <a:off x="682721" y="4970853"/>
            <a:ext cx="10100551" cy="1384995"/>
          </a:xfrm>
          <a:prstGeom prst="rect">
            <a:avLst/>
          </a:prstGeom>
          <a:noFill/>
          <a:ln>
            <a:solidFill>
              <a:schemeClr val="tx1"/>
            </a:solidFill>
          </a:ln>
        </p:spPr>
        <p:txBody>
          <a:bodyPr wrap="square" rtlCol="0">
            <a:spAutoFit/>
          </a:bodyPr>
          <a:lstStyle/>
          <a:p>
            <a:r>
              <a:rPr lang="en-US" sz="2800" dirty="0"/>
              <a:t>Gut-Brain Axis is an intricate connection involving</a:t>
            </a:r>
            <a:r>
              <a:rPr lang="en-US" sz="2800" b="1" dirty="0">
                <a:solidFill>
                  <a:srgbClr val="FA6402"/>
                </a:solidFill>
              </a:rPr>
              <a:t> neural, endocrine and immune system signaling</a:t>
            </a:r>
            <a:r>
              <a:rPr lang="en-US" sz="2800" dirty="0"/>
              <a:t>, impacting both gut and brain function</a:t>
            </a: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8625394" y="254328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2153D34-524F-4C6E-8FDD-817FC7EFF7F0}"/>
              </a:ext>
            </a:extLst>
          </p:cNvPr>
          <p:cNvSpPr txBox="1"/>
          <p:nvPr/>
        </p:nvSpPr>
        <p:spPr>
          <a:xfrm>
            <a:off x="8587430" y="3273431"/>
            <a:ext cx="1962943" cy="461665"/>
          </a:xfrm>
          <a:prstGeom prst="rect">
            <a:avLst/>
          </a:prstGeom>
          <a:noFill/>
        </p:spPr>
        <p:txBody>
          <a:bodyPr wrap="square" rtlCol="0">
            <a:spAutoFit/>
          </a:bodyPr>
          <a:lstStyle/>
          <a:p>
            <a:pPr algn="ctr"/>
            <a:r>
              <a:rPr lang="en-US" sz="2400" dirty="0"/>
              <a:t>Brain</a:t>
            </a:r>
          </a:p>
        </p:txBody>
      </p:sp>
      <p:cxnSp>
        <p:nvCxnSpPr>
          <p:cNvPr id="29" name="Straight Arrow Connector 28">
            <a:extLst>
              <a:ext uri="{FF2B5EF4-FFF2-40B4-BE49-F238E27FC236}">
                <a16:creationId xmlns:a16="http://schemas.microsoft.com/office/drawing/2014/main" id="{CD6BE675-2FDE-4538-94F8-25EA85228D4D}"/>
              </a:ext>
              <a:ext uri="{C183D7F6-B498-43B3-948B-1728B52AA6E4}">
                <adec:decorative xmlns:adec="http://schemas.microsoft.com/office/drawing/2017/decorative" val="1"/>
              </a:ext>
            </a:extLst>
          </p:cNvPr>
          <p:cNvCxnSpPr>
            <a:cxnSpLocks/>
          </p:cNvCxnSpPr>
          <p:nvPr/>
        </p:nvCxnSpPr>
        <p:spPr>
          <a:xfrm flipH="1">
            <a:off x="7366800" y="3551771"/>
            <a:ext cx="1129125"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3A82A960-19BF-40BB-B957-E768B5D4F940}"/>
              </a:ext>
              <a:ext uri="{C183D7F6-B498-43B3-948B-1728B52AA6E4}">
                <adec:decorative xmlns:adec="http://schemas.microsoft.com/office/drawing/2017/decorative" val="1"/>
              </a:ext>
            </a:extLst>
          </p:cNvPr>
          <p:cNvCxnSpPr>
            <a:cxnSpLocks/>
          </p:cNvCxnSpPr>
          <p:nvPr/>
        </p:nvCxnSpPr>
        <p:spPr>
          <a:xfrm>
            <a:off x="7382021" y="3731627"/>
            <a:ext cx="1113904" cy="315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5127125" y="2497462"/>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5354965" y="3155560"/>
            <a:ext cx="1634383" cy="830997"/>
          </a:xfrm>
          <a:prstGeom prst="rect">
            <a:avLst/>
          </a:prstGeom>
          <a:noFill/>
        </p:spPr>
        <p:txBody>
          <a:bodyPr wrap="square" rtlCol="0">
            <a:spAutoFit/>
          </a:bodyPr>
          <a:lstStyle/>
          <a:p>
            <a:pPr algn="ctr"/>
            <a:r>
              <a:rPr lang="en-US" sz="2400" dirty="0"/>
              <a:t>Gut-Brain Axis</a:t>
            </a:r>
          </a:p>
        </p:txBody>
      </p:sp>
      <p:cxnSp>
        <p:nvCxnSpPr>
          <p:cNvPr id="30" name="Straight Arrow Connector 29">
            <a:extLst>
              <a:ext uri="{FF2B5EF4-FFF2-40B4-BE49-F238E27FC236}">
                <a16:creationId xmlns:a16="http://schemas.microsoft.com/office/drawing/2014/main" id="{5A0D9DFF-1582-4C81-AAF9-1249FB11EEE9}"/>
              </a:ext>
              <a:ext uri="{C183D7F6-B498-43B3-948B-1728B52AA6E4}">
                <adec:decorative xmlns:adec="http://schemas.microsoft.com/office/drawing/2017/decorative" val="1"/>
              </a:ext>
            </a:extLst>
          </p:cNvPr>
          <p:cNvCxnSpPr>
            <a:cxnSpLocks/>
          </p:cNvCxnSpPr>
          <p:nvPr/>
        </p:nvCxnSpPr>
        <p:spPr>
          <a:xfrm>
            <a:off x="3746727" y="3753929"/>
            <a:ext cx="1113904" cy="315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6689968-8B2F-4342-A55D-30FA7FD812B6}"/>
              </a:ext>
              <a:ext uri="{C183D7F6-B498-43B3-948B-1728B52AA6E4}">
                <adec:decorative xmlns:adec="http://schemas.microsoft.com/office/drawing/2017/decorative" val="1"/>
              </a:ext>
            </a:extLst>
          </p:cNvPr>
          <p:cNvCxnSpPr>
            <a:cxnSpLocks/>
          </p:cNvCxnSpPr>
          <p:nvPr/>
        </p:nvCxnSpPr>
        <p:spPr>
          <a:xfrm flipH="1">
            <a:off x="3794121" y="3551771"/>
            <a:ext cx="1066510"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1441001" y="2659903"/>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E127A07-7519-4C10-B089-81F36A4FFA51}"/>
              </a:ext>
            </a:extLst>
          </p:cNvPr>
          <p:cNvSpPr txBox="1"/>
          <p:nvPr/>
        </p:nvSpPr>
        <p:spPr>
          <a:xfrm>
            <a:off x="1624995" y="3211081"/>
            <a:ext cx="1965510" cy="1200329"/>
          </a:xfrm>
          <a:prstGeom prst="rect">
            <a:avLst/>
          </a:prstGeom>
          <a:noFill/>
        </p:spPr>
        <p:txBody>
          <a:bodyPr wrap="square" rtlCol="0">
            <a:spAutoFit/>
          </a:bodyPr>
          <a:lstStyle/>
          <a:p>
            <a:r>
              <a:rPr lang="en-US" sz="2400" dirty="0"/>
              <a:t>Healthy Gut &amp; Healthy Gut Microbiota</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40405" y="700473"/>
            <a:ext cx="11087734" cy="1325563"/>
          </a:xfrm>
        </p:spPr>
        <p:txBody>
          <a:bodyPr>
            <a:noAutofit/>
          </a:bodyPr>
          <a:lstStyle/>
          <a:p>
            <a:r>
              <a:rPr lang="en-US" dirty="0"/>
              <a:t>Gut Microbiota Communicates With the Brain Through Bi-Directional Pathway: Gut-Brain Axis</a:t>
            </a:r>
          </a:p>
        </p:txBody>
      </p:sp>
    </p:spTree>
    <p:extLst>
      <p:ext uri="{BB962C8B-B14F-4D97-AF65-F5344CB8AC3E}">
        <p14:creationId xmlns:p14="http://schemas.microsoft.com/office/powerpoint/2010/main" val="4127974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Brain and human head icon Brain and human head icon brain stock illustrations.">
            <a:extLst>
              <a:ext uri="{FF2B5EF4-FFF2-40B4-BE49-F238E27FC236}">
                <a16:creationId xmlns:a16="http://schemas.microsoft.com/office/drawing/2014/main" id="{8E454078-394F-4936-B12D-F3B69C5BE2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26333"/>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1" name="TextBox 20">
            <a:extLst>
              <a:ext uri="{FF2B5EF4-FFF2-40B4-BE49-F238E27FC236}">
                <a16:creationId xmlns:a16="http://schemas.microsoft.com/office/drawing/2014/main" id="{A574F9FF-8168-44C4-9D28-DC02363D7A64}"/>
              </a:ext>
            </a:extLst>
          </p:cNvPr>
          <p:cNvSpPr txBox="1"/>
          <p:nvPr/>
        </p:nvSpPr>
        <p:spPr>
          <a:xfrm>
            <a:off x="6140259" y="3841383"/>
            <a:ext cx="3399494" cy="2246769"/>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US" sz="2000" dirty="0"/>
              <a:t>Obesity</a:t>
            </a:r>
          </a:p>
          <a:p>
            <a:pPr marL="285750" indent="-285750">
              <a:buFont typeface="Arial" panose="020B0604020202020204" pitchFamily="34" charset="0"/>
              <a:buChar char="•"/>
            </a:pPr>
            <a:r>
              <a:rPr lang="en-US" sz="2000" dirty="0"/>
              <a:t>Type 2 diabetes</a:t>
            </a:r>
          </a:p>
          <a:p>
            <a:pPr marL="285750" indent="-285750">
              <a:buFont typeface="Arial" panose="020B0604020202020204" pitchFamily="34" charset="0"/>
              <a:buChar char="•"/>
            </a:pPr>
            <a:r>
              <a:rPr lang="en-US" sz="2000" dirty="0"/>
              <a:t>Cardiovascular disease</a:t>
            </a:r>
          </a:p>
          <a:p>
            <a:pPr marL="800100" lvl="1" indent="-342900">
              <a:buFont typeface="Arial" panose="020B0604020202020204" pitchFamily="34" charset="0"/>
              <a:buChar char="•"/>
            </a:pPr>
            <a:r>
              <a:rPr lang="en-US" sz="2000" dirty="0"/>
              <a:t>Heart disease</a:t>
            </a:r>
          </a:p>
          <a:p>
            <a:pPr marL="800100" lvl="1" indent="-342900">
              <a:buFont typeface="Arial" panose="020B0604020202020204" pitchFamily="34" charset="0"/>
              <a:buChar char="•"/>
            </a:pPr>
            <a:r>
              <a:rPr lang="en-US" sz="2000" dirty="0"/>
              <a:t>High blood  pressure</a:t>
            </a:r>
          </a:p>
          <a:p>
            <a:pPr marL="800100" lvl="1" indent="-342900">
              <a:buFont typeface="Arial" panose="020B0604020202020204" pitchFamily="34" charset="0"/>
              <a:buChar char="•"/>
            </a:pPr>
            <a:r>
              <a:rPr lang="en-US" sz="2000" dirty="0"/>
              <a:t>Stroke</a:t>
            </a:r>
          </a:p>
          <a:p>
            <a:pPr marL="342900" indent="-342900">
              <a:buFont typeface="Arial" panose="020B0604020202020204" pitchFamily="34" charset="0"/>
              <a:buChar char="•"/>
            </a:pPr>
            <a:r>
              <a:rPr lang="en-US" sz="2000" dirty="0"/>
              <a:t>Certain cancers</a:t>
            </a:r>
          </a:p>
        </p:txBody>
      </p:sp>
      <p:sp>
        <p:nvSpPr>
          <p:cNvPr id="23" name="Up Arrow 4" descr="Orange Arrow pointing down.">
            <a:extLst>
              <a:ext uri="{FF2B5EF4-FFF2-40B4-BE49-F238E27FC236}">
                <a16:creationId xmlns:a16="http://schemas.microsoft.com/office/drawing/2014/main" id="{7C066CEF-7286-48BA-AFA5-A97FC330A77B}"/>
              </a:ext>
            </a:extLst>
          </p:cNvPr>
          <p:cNvSpPr/>
          <p:nvPr/>
        </p:nvSpPr>
        <p:spPr>
          <a:xfrm rot="10800000">
            <a:off x="5753915" y="3834292"/>
            <a:ext cx="251161" cy="944863"/>
          </a:xfrm>
          <a:prstGeom prst="upArrow">
            <a:avLst/>
          </a:prstGeom>
          <a:solidFill>
            <a:srgbClr val="FA64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5" name="TextBox 14">
            <a:extLst>
              <a:ext uri="{FF2B5EF4-FFF2-40B4-BE49-F238E27FC236}">
                <a16:creationId xmlns:a16="http://schemas.microsoft.com/office/drawing/2014/main" id="{97DB85B0-AC1B-4FBA-8B9A-F60D5A8C6F6C}"/>
              </a:ext>
            </a:extLst>
          </p:cNvPr>
          <p:cNvSpPr txBox="1"/>
          <p:nvPr/>
        </p:nvSpPr>
        <p:spPr>
          <a:xfrm>
            <a:off x="6140402" y="1663185"/>
            <a:ext cx="3431919" cy="1985159"/>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US" sz="2000" dirty="0"/>
              <a:t>Brain health</a:t>
            </a:r>
          </a:p>
          <a:p>
            <a:pPr marL="285750" indent="-285750">
              <a:buFont typeface="Arial" panose="020B0604020202020204" pitchFamily="34" charset="0"/>
              <a:buChar char="•"/>
            </a:pPr>
            <a:r>
              <a:rPr lang="en-US" sz="2000" dirty="0"/>
              <a:t>Heart health</a:t>
            </a:r>
          </a:p>
          <a:p>
            <a:pPr marL="285750" indent="-285750">
              <a:buFont typeface="Arial" panose="020B0604020202020204" pitchFamily="34" charset="0"/>
              <a:buChar char="•"/>
            </a:pPr>
            <a:r>
              <a:rPr lang="en-US" sz="2000" dirty="0"/>
              <a:t>Gastrointestinal health</a:t>
            </a:r>
          </a:p>
          <a:p>
            <a:pPr marL="285750" indent="-285750">
              <a:buFont typeface="Arial" panose="020B0604020202020204" pitchFamily="34" charset="0"/>
              <a:buChar char="•"/>
            </a:pPr>
            <a:r>
              <a:rPr lang="en-US" sz="2000" dirty="0"/>
              <a:t>Lean muscle mass</a:t>
            </a:r>
          </a:p>
          <a:p>
            <a:pPr marL="285750" indent="-285750">
              <a:buFont typeface="Arial" panose="020B0604020202020204" pitchFamily="34" charset="0"/>
              <a:buChar char="•"/>
            </a:pPr>
            <a:r>
              <a:rPr lang="en-US" sz="2000" dirty="0"/>
              <a:t>Bone density</a:t>
            </a:r>
          </a:p>
          <a:p>
            <a:pPr marL="285750" indent="-285750">
              <a:buFont typeface="Arial" panose="020B0604020202020204" pitchFamily="34" charset="0"/>
              <a:buChar char="•"/>
            </a:pPr>
            <a:r>
              <a:rPr lang="en-US" sz="2000" dirty="0"/>
              <a:t>Immune functio</a:t>
            </a:r>
            <a:r>
              <a:rPr lang="en-US" sz="2300" dirty="0"/>
              <a:t>n</a:t>
            </a:r>
          </a:p>
        </p:txBody>
      </p:sp>
      <p:sp>
        <p:nvSpPr>
          <p:cNvPr id="24" name="Up Arrow 4" descr="Orange Arrow pointing upwards.">
            <a:extLst>
              <a:ext uri="{FF2B5EF4-FFF2-40B4-BE49-F238E27FC236}">
                <a16:creationId xmlns:a16="http://schemas.microsoft.com/office/drawing/2014/main" id="{55EC1742-D613-4200-93FC-FCB8A82CC3A4}"/>
              </a:ext>
              <a:ext uri="{C183D7F6-B498-43B3-948B-1728B52AA6E4}">
                <adec:decorative xmlns:adec="http://schemas.microsoft.com/office/drawing/2017/decorative" val="0"/>
              </a:ext>
            </a:extLst>
          </p:cNvPr>
          <p:cNvSpPr/>
          <p:nvPr/>
        </p:nvSpPr>
        <p:spPr>
          <a:xfrm>
            <a:off x="5791854" y="1663185"/>
            <a:ext cx="251162" cy="925337"/>
          </a:xfrm>
          <a:prstGeom prst="upArrow">
            <a:avLst/>
          </a:prstGeom>
          <a:solidFill>
            <a:srgbClr val="FA64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3805545" y="3068442"/>
            <a:ext cx="1634383" cy="830997"/>
          </a:xfrm>
          <a:prstGeom prst="rect">
            <a:avLst/>
          </a:prstGeom>
          <a:noFill/>
        </p:spPr>
        <p:txBody>
          <a:bodyPr wrap="square" rtlCol="0">
            <a:spAutoFit/>
          </a:bodyPr>
          <a:lstStyle/>
          <a:p>
            <a:pPr algn="ctr"/>
            <a:r>
              <a:rPr lang="en-US" sz="2400" b="1" dirty="0">
                <a:solidFill>
                  <a:srgbClr val="FA6402"/>
                </a:solidFill>
              </a:rPr>
              <a:t>↑</a:t>
            </a:r>
            <a:r>
              <a:rPr lang="en-US" sz="2400" b="1" dirty="0">
                <a:solidFill>
                  <a:srgbClr val="FF8100"/>
                </a:solidFill>
              </a:rPr>
              <a:t> </a:t>
            </a:r>
            <a:r>
              <a:rPr lang="en-US" sz="2400" dirty="0"/>
              <a:t>Physical Health</a:t>
            </a: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3541740" y="2261518"/>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descr="Orange arrow pointing to the right.&#10;">
            <a:extLst>
              <a:ext uri="{FF2B5EF4-FFF2-40B4-BE49-F238E27FC236}">
                <a16:creationId xmlns:a16="http://schemas.microsoft.com/office/drawing/2014/main" id="{A5E6A719-8DEA-42A2-BFC7-CE7EF6C6DF62}"/>
              </a:ext>
            </a:extLst>
          </p:cNvPr>
          <p:cNvCxnSpPr>
            <a:cxnSpLocks/>
          </p:cNvCxnSpPr>
          <p:nvPr/>
        </p:nvCxnSpPr>
        <p:spPr>
          <a:xfrm>
            <a:off x="2895587" y="3343851"/>
            <a:ext cx="533740"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2EB42ED8-04CF-4D7E-804F-02B976ABF30D}"/>
              </a:ext>
              <a:ext uri="{C183D7F6-B498-43B3-948B-1728B52AA6E4}">
                <adec:decorative xmlns:adec="http://schemas.microsoft.com/office/drawing/2017/decorative" val="1"/>
              </a:ext>
            </a:extLst>
          </p:cNvPr>
          <p:cNvSpPr/>
          <p:nvPr/>
        </p:nvSpPr>
        <p:spPr>
          <a:xfrm>
            <a:off x="625295" y="221434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051A9336-37B2-4672-8A81-F03C51F9DD9C}"/>
              </a:ext>
            </a:extLst>
          </p:cNvPr>
          <p:cNvSpPr txBox="1"/>
          <p:nvPr/>
        </p:nvSpPr>
        <p:spPr>
          <a:xfrm>
            <a:off x="895485" y="2370306"/>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A6402"/>
                </a:solidFill>
              </a:rPr>
              <a:t>↑ </a:t>
            </a:r>
            <a:r>
              <a:rPr lang="en-US" sz="2400" dirty="0"/>
              <a:t>Nutrition</a:t>
            </a:r>
          </a:p>
          <a:p>
            <a:r>
              <a:rPr lang="en-US" sz="2400" b="1" dirty="0">
                <a:solidFill>
                  <a:srgbClr val="FA6402"/>
                </a:solidFill>
              </a:rPr>
              <a:t>↑ </a:t>
            </a:r>
            <a:r>
              <a:rPr lang="en-US" sz="2400" dirty="0"/>
              <a:t>Physical</a:t>
            </a:r>
          </a:p>
          <a:p>
            <a:r>
              <a:rPr lang="en-US" sz="2400" dirty="0"/>
              <a:t>     Activity</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35505"/>
            <a:ext cx="11087734" cy="1325563"/>
          </a:xfrm>
        </p:spPr>
        <p:txBody>
          <a:bodyPr>
            <a:normAutofit/>
          </a:bodyPr>
          <a:lstStyle/>
          <a:p>
            <a:r>
              <a:rPr lang="en-US" dirty="0"/>
              <a:t>Adequate Nutrition and Physical Activity Can Positively Impact Physical Health</a:t>
            </a:r>
          </a:p>
        </p:txBody>
      </p:sp>
    </p:spTree>
    <p:extLst>
      <p:ext uri="{BB962C8B-B14F-4D97-AF65-F5344CB8AC3E}">
        <p14:creationId xmlns:p14="http://schemas.microsoft.com/office/powerpoint/2010/main" val="1592064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Brain and human head icon Brain and human head icon brain stock illustrations">
            <a:extLst>
              <a:ext uri="{FF2B5EF4-FFF2-40B4-BE49-F238E27FC236}">
                <a16:creationId xmlns:a16="http://schemas.microsoft.com/office/drawing/2014/main" id="{5F3B7ED1-947A-44AF-B287-9B6D7FC69A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9749E2F-F6B5-4A52-81AC-C9C71D4ADE21}"/>
              </a:ext>
            </a:extLst>
          </p:cNvPr>
          <p:cNvSpPr txBox="1"/>
          <p:nvPr/>
        </p:nvSpPr>
        <p:spPr>
          <a:xfrm>
            <a:off x="275064" y="4717189"/>
            <a:ext cx="10809248" cy="830997"/>
          </a:xfrm>
          <a:prstGeom prst="rect">
            <a:avLst/>
          </a:prstGeom>
          <a:noFill/>
          <a:ln>
            <a:solidFill>
              <a:schemeClr val="tx1"/>
            </a:solidFill>
          </a:ln>
        </p:spPr>
        <p:txBody>
          <a:bodyPr wrap="square" rtlCol="0">
            <a:spAutoFit/>
          </a:bodyPr>
          <a:lstStyle/>
          <a:p>
            <a:pPr marL="342900" indent="-342900">
              <a:buFont typeface="Arial" panose="020B0604020202020204" pitchFamily="34" charset="0"/>
              <a:buChar char="•"/>
            </a:pPr>
            <a:r>
              <a:rPr lang="en-US" sz="2400" dirty="0"/>
              <a:t>Gut Problems: Nausea, Diarrhea, Constipation Cramping, Bloating, Inflammation</a:t>
            </a:r>
          </a:p>
          <a:p>
            <a:pPr marL="342900" indent="-342900">
              <a:buFont typeface="Arial" panose="020B0604020202020204" pitchFamily="34" charset="0"/>
              <a:buChar char="•"/>
            </a:pPr>
            <a:r>
              <a:rPr lang="en-US" sz="2400" dirty="0"/>
              <a:t>Gut microbiota dysbiosis: </a:t>
            </a:r>
            <a:r>
              <a:rPr lang="en-US" sz="2400" b="1" dirty="0">
                <a:solidFill>
                  <a:srgbClr val="FF8100"/>
                </a:solidFill>
              </a:rPr>
              <a:t>↓ </a:t>
            </a:r>
            <a:r>
              <a:rPr lang="en-US" sz="2400" dirty="0"/>
              <a:t>diversity,</a:t>
            </a:r>
            <a:r>
              <a:rPr lang="en-US" sz="2400" b="1" dirty="0">
                <a:solidFill>
                  <a:srgbClr val="FF8100"/>
                </a:solidFill>
              </a:rPr>
              <a:t> ↓</a:t>
            </a:r>
            <a:r>
              <a:rPr lang="en-US" sz="2400" dirty="0"/>
              <a:t> beneficial microbes, </a:t>
            </a:r>
            <a:r>
              <a:rPr lang="en-US" sz="2400" b="1" dirty="0">
                <a:solidFill>
                  <a:srgbClr val="FF8100"/>
                </a:solidFill>
              </a:rPr>
              <a:t>↑ </a:t>
            </a:r>
            <a:r>
              <a:rPr lang="en-US" sz="2400" dirty="0"/>
              <a:t>harmful microbes</a:t>
            </a: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8625394" y="243177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D3BE2733-E38A-4E4E-BD9F-90425453D3A1}"/>
              </a:ext>
            </a:extLst>
          </p:cNvPr>
          <p:cNvSpPr txBox="1"/>
          <p:nvPr/>
        </p:nvSpPr>
        <p:spPr>
          <a:xfrm>
            <a:off x="8703880" y="3013539"/>
            <a:ext cx="1962943" cy="830997"/>
          </a:xfrm>
          <a:prstGeom prst="rect">
            <a:avLst/>
          </a:prstGeom>
          <a:noFill/>
        </p:spPr>
        <p:txBody>
          <a:bodyPr wrap="square" rtlCol="0">
            <a:spAutoFit/>
          </a:bodyPr>
          <a:lstStyle/>
          <a:p>
            <a:pPr algn="ctr"/>
            <a:r>
              <a:rPr lang="en-US" sz="2400" b="1" dirty="0">
                <a:solidFill>
                  <a:srgbClr val="FF8100"/>
                </a:solidFill>
              </a:rPr>
              <a:t>↓</a:t>
            </a:r>
            <a:r>
              <a:rPr lang="en-US" sz="2400" dirty="0"/>
              <a:t>Mental</a:t>
            </a:r>
          </a:p>
          <a:p>
            <a:pPr algn="ctr"/>
            <a:r>
              <a:rPr lang="en-US" sz="2400" dirty="0"/>
              <a:t>Health</a:t>
            </a:r>
          </a:p>
        </p:txBody>
      </p:sp>
      <p:cxnSp>
        <p:nvCxnSpPr>
          <p:cNvPr id="17" name="Straight Arrow Connector 16">
            <a:extLst>
              <a:ext uri="{FF2B5EF4-FFF2-40B4-BE49-F238E27FC236}">
                <a16:creationId xmlns:a16="http://schemas.microsoft.com/office/drawing/2014/main" id="{1484B2DC-D0BF-48E5-B55F-784E4CFB9813}"/>
              </a:ext>
              <a:ext uri="{C183D7F6-B498-43B3-948B-1728B52AA6E4}">
                <adec:decorative xmlns:adec="http://schemas.microsoft.com/office/drawing/2017/decorative" val="1"/>
              </a:ext>
            </a:extLst>
          </p:cNvPr>
          <p:cNvCxnSpPr>
            <a:cxnSpLocks/>
          </p:cNvCxnSpPr>
          <p:nvPr/>
        </p:nvCxnSpPr>
        <p:spPr>
          <a:xfrm>
            <a:off x="7469123" y="3473059"/>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A4FC757-FE71-451A-85AF-07871FF8C50F}"/>
              </a:ext>
              <a:ext uri="{C183D7F6-B498-43B3-948B-1728B52AA6E4}">
                <adec:decorative xmlns:adec="http://schemas.microsoft.com/office/drawing/2017/decorative" val="1"/>
              </a:ext>
            </a:extLst>
          </p:cNvPr>
          <p:cNvCxnSpPr>
            <a:cxnSpLocks/>
          </p:cNvCxnSpPr>
          <p:nvPr/>
        </p:nvCxnSpPr>
        <p:spPr>
          <a:xfrm flipH="1">
            <a:off x="7469124" y="3314321"/>
            <a:ext cx="912395" cy="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5105333" y="2437723"/>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5354965" y="3031350"/>
            <a:ext cx="1634383" cy="830997"/>
          </a:xfrm>
          <a:prstGeom prst="rect">
            <a:avLst/>
          </a:prstGeom>
          <a:noFill/>
        </p:spPr>
        <p:txBody>
          <a:bodyPr wrap="square" rtlCol="0">
            <a:spAutoFit/>
          </a:bodyPr>
          <a:lstStyle/>
          <a:p>
            <a:pPr algn="ctr"/>
            <a:r>
              <a:rPr lang="en-US" sz="2400" dirty="0"/>
              <a:t>Gut-Brain Axis</a:t>
            </a:r>
          </a:p>
        </p:txBody>
      </p:sp>
      <p:cxnSp>
        <p:nvCxnSpPr>
          <p:cNvPr id="23" name="Straight Arrow Connector 22">
            <a:extLst>
              <a:ext uri="{FF2B5EF4-FFF2-40B4-BE49-F238E27FC236}">
                <a16:creationId xmlns:a16="http://schemas.microsoft.com/office/drawing/2014/main" id="{5561DB15-E6F8-46EC-891F-18F746272B0F}"/>
              </a:ext>
              <a:ext uri="{C183D7F6-B498-43B3-948B-1728B52AA6E4}">
                <adec:decorative xmlns:adec="http://schemas.microsoft.com/office/drawing/2017/decorative" val="1"/>
              </a:ext>
            </a:extLst>
          </p:cNvPr>
          <p:cNvCxnSpPr>
            <a:cxnSpLocks/>
          </p:cNvCxnSpPr>
          <p:nvPr/>
        </p:nvCxnSpPr>
        <p:spPr>
          <a:xfrm>
            <a:off x="3746727" y="3597815"/>
            <a:ext cx="1113904" cy="315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F78C6A3-4F48-4A6A-97E2-B9B6D101D40B}"/>
              </a:ext>
              <a:ext uri="{C183D7F6-B498-43B3-948B-1728B52AA6E4}">
                <adec:decorative xmlns:adec="http://schemas.microsoft.com/office/drawing/2017/decorative" val="1"/>
              </a:ext>
            </a:extLst>
          </p:cNvPr>
          <p:cNvCxnSpPr>
            <a:cxnSpLocks/>
          </p:cNvCxnSpPr>
          <p:nvPr/>
        </p:nvCxnSpPr>
        <p:spPr>
          <a:xfrm flipH="1">
            <a:off x="3708627" y="3410087"/>
            <a:ext cx="1220630"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1444022" y="241170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E127A07-7519-4C10-B089-81F36A4FFA51}"/>
              </a:ext>
            </a:extLst>
          </p:cNvPr>
          <p:cNvSpPr txBox="1"/>
          <p:nvPr/>
        </p:nvSpPr>
        <p:spPr>
          <a:xfrm>
            <a:off x="1641627" y="2880471"/>
            <a:ext cx="1965510" cy="1200329"/>
          </a:xfrm>
          <a:prstGeom prst="rect">
            <a:avLst/>
          </a:prstGeom>
          <a:noFill/>
        </p:spPr>
        <p:txBody>
          <a:bodyPr wrap="square" rtlCol="0">
            <a:spAutoFit/>
          </a:bodyPr>
          <a:lstStyle/>
          <a:p>
            <a:r>
              <a:rPr lang="en-US" sz="2400" dirty="0"/>
              <a:t>Healthy Gut &amp; Healthy Gut Microbiota</a:t>
            </a:r>
          </a:p>
        </p:txBody>
      </p:sp>
      <p:sp>
        <p:nvSpPr>
          <p:cNvPr id="19" name="Arrow: Curved Up 18">
            <a:extLst>
              <a:ext uri="{FF2B5EF4-FFF2-40B4-BE49-F238E27FC236}">
                <a16:creationId xmlns:a16="http://schemas.microsoft.com/office/drawing/2014/main" id="{94579DF8-07DB-4051-9D8B-4E4461164CBF}"/>
              </a:ext>
              <a:ext uri="{C183D7F6-B498-43B3-948B-1728B52AA6E4}">
                <adec:decorative xmlns:adec="http://schemas.microsoft.com/office/drawing/2017/decorative" val="1"/>
              </a:ext>
            </a:extLst>
          </p:cNvPr>
          <p:cNvSpPr/>
          <p:nvPr/>
        </p:nvSpPr>
        <p:spPr>
          <a:xfrm rot="10800000">
            <a:off x="2978982" y="1647196"/>
            <a:ext cx="6226629" cy="900164"/>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552132" y="350019"/>
            <a:ext cx="11087734" cy="1325563"/>
          </a:xfrm>
        </p:spPr>
        <p:txBody>
          <a:bodyPr>
            <a:normAutofit/>
          </a:bodyPr>
          <a:lstStyle/>
          <a:p>
            <a:r>
              <a:rPr lang="en-US" dirty="0"/>
              <a:t>Poor Mental Health Can Have Negative Impacts on Gut Health and Gut Microbiota</a:t>
            </a:r>
          </a:p>
        </p:txBody>
      </p:sp>
    </p:spTree>
    <p:extLst>
      <p:ext uri="{BB962C8B-B14F-4D97-AF65-F5344CB8AC3E}">
        <p14:creationId xmlns:p14="http://schemas.microsoft.com/office/powerpoint/2010/main" val="2379273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Brain and human head icon Brain and human head icon brain stock illustrations">
            <a:extLst>
              <a:ext uri="{FF2B5EF4-FFF2-40B4-BE49-F238E27FC236}">
                <a16:creationId xmlns:a16="http://schemas.microsoft.com/office/drawing/2014/main" id="{5F3B7ED1-947A-44AF-B287-9B6D7FC69A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EB8DF4C5-3503-46D0-9712-CFE77D80AF55}"/>
              </a:ext>
            </a:extLst>
          </p:cNvPr>
          <p:cNvSpPr txBox="1"/>
          <p:nvPr/>
        </p:nvSpPr>
        <p:spPr>
          <a:xfrm>
            <a:off x="7329149" y="4864148"/>
            <a:ext cx="2511393" cy="1200329"/>
          </a:xfrm>
          <a:prstGeom prst="rect">
            <a:avLst/>
          </a:prstGeom>
          <a:noFill/>
        </p:spPr>
        <p:txBody>
          <a:bodyPr wrap="none" rtlCol="0">
            <a:spAutoFit/>
          </a:bodyPr>
          <a:lstStyle/>
          <a:p>
            <a:r>
              <a:rPr lang="en-US" sz="2400" b="1" dirty="0">
                <a:solidFill>
                  <a:srgbClr val="FA6402"/>
                </a:solidFill>
              </a:rPr>
              <a:t>Modulation:</a:t>
            </a:r>
          </a:p>
          <a:p>
            <a:pPr marL="342900" indent="-342900">
              <a:buFont typeface="Arial" panose="020B0604020202020204" pitchFamily="34" charset="0"/>
              <a:buChar char="•"/>
            </a:pPr>
            <a:r>
              <a:rPr lang="en-US" sz="2400" dirty="0"/>
              <a:t>Immune system</a:t>
            </a:r>
          </a:p>
          <a:p>
            <a:pPr marL="342900" indent="-342900">
              <a:buFont typeface="Arial" panose="020B0604020202020204" pitchFamily="34" charset="0"/>
              <a:buChar char="•"/>
            </a:pPr>
            <a:r>
              <a:rPr lang="en-US" sz="2400" dirty="0"/>
              <a:t>Stress response</a:t>
            </a:r>
          </a:p>
        </p:txBody>
      </p:sp>
      <p:sp>
        <p:nvSpPr>
          <p:cNvPr id="3" name="TextBox 2">
            <a:extLst>
              <a:ext uri="{FF2B5EF4-FFF2-40B4-BE49-F238E27FC236}">
                <a16:creationId xmlns:a16="http://schemas.microsoft.com/office/drawing/2014/main" id="{13F33F01-7C3B-42EC-B621-D5D15E9DCEB6}"/>
              </a:ext>
            </a:extLst>
          </p:cNvPr>
          <p:cNvSpPr txBox="1"/>
          <p:nvPr/>
        </p:nvSpPr>
        <p:spPr>
          <a:xfrm>
            <a:off x="484963" y="4513157"/>
            <a:ext cx="3942041" cy="1569660"/>
          </a:xfrm>
          <a:prstGeom prst="rect">
            <a:avLst/>
          </a:prstGeom>
          <a:noFill/>
        </p:spPr>
        <p:txBody>
          <a:bodyPr wrap="none" rtlCol="0">
            <a:spAutoFit/>
          </a:bodyPr>
          <a:lstStyle/>
          <a:p>
            <a:r>
              <a:rPr lang="en-US" sz="2400" b="1" dirty="0">
                <a:solidFill>
                  <a:srgbClr val="FA6402"/>
                </a:solidFill>
              </a:rPr>
              <a:t>Production:</a:t>
            </a:r>
          </a:p>
          <a:p>
            <a:pPr marL="342900" indent="-342900">
              <a:buFont typeface="Arial" panose="020B0604020202020204" pitchFamily="34" charset="0"/>
              <a:buChar char="•"/>
            </a:pPr>
            <a:r>
              <a:rPr lang="en-US" sz="2400" dirty="0"/>
              <a:t>Neurotransmitters</a:t>
            </a:r>
          </a:p>
          <a:p>
            <a:pPr marL="342900" indent="-342900">
              <a:buFont typeface="Arial" panose="020B0604020202020204" pitchFamily="34" charset="0"/>
              <a:buChar char="•"/>
            </a:pPr>
            <a:r>
              <a:rPr lang="en-US" sz="2400" dirty="0"/>
              <a:t>Short-chain fatty acids</a:t>
            </a:r>
          </a:p>
          <a:p>
            <a:r>
              <a:rPr lang="en-US" sz="2400" b="1" dirty="0">
                <a:solidFill>
                  <a:srgbClr val="FA6402"/>
                </a:solidFill>
              </a:rPr>
              <a:t>Maintain:</a:t>
            </a:r>
            <a:r>
              <a:rPr lang="en-US" sz="2400" dirty="0"/>
              <a:t> gut barrier integrity</a:t>
            </a:r>
          </a:p>
        </p:txBody>
      </p:sp>
      <p:sp>
        <p:nvSpPr>
          <p:cNvPr id="22" name="Arrow: Curved Up 21">
            <a:extLst>
              <a:ext uri="{FF2B5EF4-FFF2-40B4-BE49-F238E27FC236}">
                <a16:creationId xmlns:a16="http://schemas.microsoft.com/office/drawing/2014/main" id="{5F3FB91F-640D-4311-9074-0FE732E442DA}"/>
              </a:ext>
              <a:ext uri="{C183D7F6-B498-43B3-948B-1728B52AA6E4}">
                <adec:decorative xmlns:adec="http://schemas.microsoft.com/office/drawing/2017/decorative" val="1"/>
              </a:ext>
            </a:extLst>
          </p:cNvPr>
          <p:cNvSpPr/>
          <p:nvPr/>
        </p:nvSpPr>
        <p:spPr>
          <a:xfrm>
            <a:off x="2358217" y="3795330"/>
            <a:ext cx="6226629" cy="900164"/>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8095807" y="1767435"/>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84445F05-8A8C-4737-A70D-BF7B31282B16}"/>
              </a:ext>
            </a:extLst>
          </p:cNvPr>
          <p:cNvSpPr txBox="1"/>
          <p:nvPr/>
        </p:nvSpPr>
        <p:spPr>
          <a:xfrm>
            <a:off x="8118632" y="2319957"/>
            <a:ext cx="1962943" cy="830997"/>
          </a:xfrm>
          <a:prstGeom prst="rect">
            <a:avLst/>
          </a:prstGeom>
          <a:noFill/>
        </p:spPr>
        <p:txBody>
          <a:bodyPr wrap="square" rtlCol="0">
            <a:spAutoFit/>
          </a:bodyPr>
          <a:lstStyle/>
          <a:p>
            <a:pPr algn="ctr"/>
            <a:r>
              <a:rPr lang="en-US" sz="2400" b="1" dirty="0">
                <a:solidFill>
                  <a:srgbClr val="FA6402"/>
                </a:solidFill>
              </a:rPr>
              <a:t>↓</a:t>
            </a:r>
            <a:r>
              <a:rPr lang="en-US" sz="2400" dirty="0"/>
              <a:t>Brain </a:t>
            </a:r>
          </a:p>
          <a:p>
            <a:pPr algn="ctr"/>
            <a:r>
              <a:rPr lang="en-US" sz="2400" dirty="0"/>
              <a:t>Health</a:t>
            </a:r>
          </a:p>
        </p:txBody>
      </p:sp>
      <p:cxnSp>
        <p:nvCxnSpPr>
          <p:cNvPr id="17" name="Straight Arrow Connector 16">
            <a:extLst>
              <a:ext uri="{FF2B5EF4-FFF2-40B4-BE49-F238E27FC236}">
                <a16:creationId xmlns:a16="http://schemas.microsoft.com/office/drawing/2014/main" id="{1484B2DC-D0BF-48E5-B55F-784E4CFB9813}"/>
              </a:ext>
              <a:ext uri="{C183D7F6-B498-43B3-948B-1728B52AA6E4}">
                <adec:decorative xmlns:adec="http://schemas.microsoft.com/office/drawing/2017/decorative" val="1"/>
              </a:ext>
            </a:extLst>
          </p:cNvPr>
          <p:cNvCxnSpPr>
            <a:cxnSpLocks/>
          </p:cNvCxnSpPr>
          <p:nvPr/>
        </p:nvCxnSpPr>
        <p:spPr>
          <a:xfrm>
            <a:off x="6912088" y="2897559"/>
            <a:ext cx="91239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A4FC757-FE71-451A-85AF-07871FF8C50F}"/>
              </a:ext>
              <a:ext uri="{C183D7F6-B498-43B3-948B-1728B52AA6E4}">
                <adec:decorative xmlns:adec="http://schemas.microsoft.com/office/drawing/2017/decorative" val="1"/>
              </a:ext>
            </a:extLst>
          </p:cNvPr>
          <p:cNvCxnSpPr>
            <a:cxnSpLocks/>
          </p:cNvCxnSpPr>
          <p:nvPr/>
        </p:nvCxnSpPr>
        <p:spPr>
          <a:xfrm flipH="1">
            <a:off x="6889264" y="2649979"/>
            <a:ext cx="912395" cy="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4508474" y="1716819"/>
            <a:ext cx="2157879" cy="21313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4777548" y="2367008"/>
            <a:ext cx="1634383" cy="830997"/>
          </a:xfrm>
          <a:prstGeom prst="rect">
            <a:avLst/>
          </a:prstGeom>
          <a:noFill/>
        </p:spPr>
        <p:txBody>
          <a:bodyPr wrap="square" rtlCol="0">
            <a:spAutoFit/>
          </a:bodyPr>
          <a:lstStyle/>
          <a:p>
            <a:pPr algn="ctr"/>
            <a:r>
              <a:rPr lang="en-US" sz="2400" dirty="0"/>
              <a:t>Gut-Brain Axis</a:t>
            </a:r>
          </a:p>
        </p:txBody>
      </p:sp>
      <p:cxnSp>
        <p:nvCxnSpPr>
          <p:cNvPr id="23" name="Straight Arrow Connector 22">
            <a:extLst>
              <a:ext uri="{FF2B5EF4-FFF2-40B4-BE49-F238E27FC236}">
                <a16:creationId xmlns:a16="http://schemas.microsoft.com/office/drawing/2014/main" id="{5561DB15-E6F8-46EC-891F-18F746272B0F}"/>
              </a:ext>
              <a:ext uri="{C183D7F6-B498-43B3-948B-1728B52AA6E4}">
                <adec:decorative xmlns:adec="http://schemas.microsoft.com/office/drawing/2017/decorative" val="1"/>
              </a:ext>
            </a:extLst>
          </p:cNvPr>
          <p:cNvCxnSpPr>
            <a:cxnSpLocks/>
          </p:cNvCxnSpPr>
          <p:nvPr/>
        </p:nvCxnSpPr>
        <p:spPr>
          <a:xfrm>
            <a:off x="3110773" y="2915904"/>
            <a:ext cx="1113904" cy="315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F78C6A3-4F48-4A6A-97E2-B9B6D101D40B}"/>
              </a:ext>
              <a:ext uri="{C183D7F6-B498-43B3-948B-1728B52AA6E4}">
                <adec:decorative xmlns:adec="http://schemas.microsoft.com/office/drawing/2017/decorative" val="1"/>
              </a:ext>
            </a:extLst>
          </p:cNvPr>
          <p:cNvCxnSpPr>
            <a:cxnSpLocks/>
          </p:cNvCxnSpPr>
          <p:nvPr/>
        </p:nvCxnSpPr>
        <p:spPr>
          <a:xfrm flipH="1">
            <a:off x="3017253" y="2649979"/>
            <a:ext cx="1152004" cy="5841"/>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699990" y="1801090"/>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FE127A07-7519-4C10-B089-81F36A4FFA51}"/>
              </a:ext>
            </a:extLst>
          </p:cNvPr>
          <p:cNvSpPr txBox="1"/>
          <p:nvPr/>
        </p:nvSpPr>
        <p:spPr>
          <a:xfrm>
            <a:off x="865559" y="2321867"/>
            <a:ext cx="1965510" cy="1200329"/>
          </a:xfrm>
          <a:prstGeom prst="rect">
            <a:avLst/>
          </a:prstGeom>
          <a:noFill/>
        </p:spPr>
        <p:txBody>
          <a:bodyPr wrap="square" rtlCol="0">
            <a:spAutoFit/>
          </a:bodyPr>
          <a:lstStyle/>
          <a:p>
            <a:r>
              <a:rPr lang="en-US" sz="2400" dirty="0"/>
              <a:t>Healthy Gut &amp; Healthy Gut Microbiota</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552132" y="350019"/>
            <a:ext cx="11087734" cy="1325563"/>
          </a:xfrm>
        </p:spPr>
        <p:txBody>
          <a:bodyPr>
            <a:normAutofit/>
          </a:bodyPr>
          <a:lstStyle/>
          <a:p>
            <a:r>
              <a:rPr lang="en-US" dirty="0"/>
              <a:t>Healthy Gut Microbiota Can Positively Impact on Mental Health</a:t>
            </a:r>
          </a:p>
        </p:txBody>
      </p:sp>
    </p:spTree>
    <p:extLst>
      <p:ext uri="{BB962C8B-B14F-4D97-AF65-F5344CB8AC3E}">
        <p14:creationId xmlns:p14="http://schemas.microsoft.com/office/powerpoint/2010/main" val="1674583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63811830-7784-4B3A-AC90-A2F38B191C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95302" y="1116669"/>
            <a:ext cx="11489174" cy="4994813"/>
          </a:xfrm>
        </p:spPr>
        <p:txBody>
          <a:bodyPr>
            <a:normAutofit/>
          </a:bodyPr>
          <a:lstStyle/>
          <a:p>
            <a:pPr marL="171461" indent="-171450"/>
            <a:r>
              <a:rPr lang="en-US" dirty="0"/>
              <a:t>Variety of gut microbes require a variety of plant fibers (prebiotics)</a:t>
            </a:r>
          </a:p>
          <a:p>
            <a:pPr marL="171450" indent="-171450"/>
            <a:r>
              <a:rPr lang="en-US" dirty="0"/>
              <a:t>Dietary patterns that promote favorable gut microbiota composition and diversity are:</a:t>
            </a:r>
          </a:p>
          <a:p>
            <a:pPr marL="457200" lvl="1" indent="0">
              <a:buNone/>
            </a:pPr>
            <a:r>
              <a:rPr lang="en-US" b="1" dirty="0">
                <a:solidFill>
                  <a:srgbClr val="FF8100"/>
                </a:solidFill>
              </a:rPr>
              <a:t>↑ </a:t>
            </a:r>
            <a:r>
              <a:rPr lang="en-US" dirty="0"/>
              <a:t>Fruits</a:t>
            </a:r>
          </a:p>
          <a:p>
            <a:pPr marL="457200" lvl="1" indent="0">
              <a:buNone/>
            </a:pPr>
            <a:r>
              <a:rPr lang="en-US" b="1" dirty="0">
                <a:solidFill>
                  <a:srgbClr val="FF8100"/>
                </a:solidFill>
              </a:rPr>
              <a:t>↑</a:t>
            </a:r>
            <a:r>
              <a:rPr lang="en-US" dirty="0"/>
              <a:t> Vegetables</a:t>
            </a:r>
          </a:p>
          <a:p>
            <a:pPr marL="457200" lvl="1" indent="0">
              <a:buNone/>
            </a:pPr>
            <a:r>
              <a:rPr lang="en-US" b="1" dirty="0">
                <a:solidFill>
                  <a:srgbClr val="FF8100"/>
                </a:solidFill>
              </a:rPr>
              <a:t>↑ </a:t>
            </a:r>
            <a:r>
              <a:rPr lang="en-US" dirty="0"/>
              <a:t>Whole-grains</a:t>
            </a:r>
          </a:p>
          <a:p>
            <a:pPr marL="457200" lvl="1" indent="0">
              <a:buNone/>
            </a:pPr>
            <a:r>
              <a:rPr lang="en-US" b="1" dirty="0">
                <a:solidFill>
                  <a:srgbClr val="FF8100"/>
                </a:solidFill>
              </a:rPr>
              <a:t>↑ </a:t>
            </a:r>
            <a:r>
              <a:rPr lang="en-US" dirty="0"/>
              <a:t>Beans, peas and lentils</a:t>
            </a:r>
          </a:p>
          <a:p>
            <a:pPr marL="457200" lvl="1" indent="0">
              <a:buNone/>
            </a:pPr>
            <a:r>
              <a:rPr lang="en-US" b="1" dirty="0">
                <a:solidFill>
                  <a:srgbClr val="FF8100"/>
                </a:solidFill>
              </a:rPr>
              <a:t>↑ </a:t>
            </a:r>
            <a:r>
              <a:rPr lang="en-US" dirty="0"/>
              <a:t>Nuts and seeds</a:t>
            </a:r>
          </a:p>
          <a:p>
            <a:pPr marL="457200" lvl="1" indent="0">
              <a:buNone/>
            </a:pPr>
            <a:r>
              <a:rPr lang="en-US" b="1" dirty="0">
                <a:solidFill>
                  <a:srgbClr val="FF8100"/>
                </a:solidFill>
              </a:rPr>
              <a:t>↓ </a:t>
            </a:r>
            <a:r>
              <a:rPr lang="en-US" dirty="0"/>
              <a:t>Saturated fat and added sugar</a:t>
            </a:r>
          </a:p>
          <a:p>
            <a:pPr lvl="2"/>
            <a:r>
              <a:rPr lang="en-US" dirty="0"/>
              <a:t>Diets high in saturated fat and added sugar can disrupt gut composition                          and diversity and increase gut permeability</a:t>
            </a:r>
          </a:p>
          <a:p>
            <a:pPr lvl="2"/>
            <a:endParaRPr lang="en-US" sz="2800" dirty="0">
              <a:solidFill>
                <a:srgbClr val="FF0000"/>
              </a:solidFill>
            </a:endParaRPr>
          </a:p>
        </p:txBody>
      </p:sp>
      <p:sp>
        <p:nvSpPr>
          <p:cNvPr id="2" name="Title 1"/>
          <p:cNvSpPr>
            <a:spLocks noGrp="1"/>
          </p:cNvSpPr>
          <p:nvPr>
            <p:ph type="title"/>
          </p:nvPr>
        </p:nvSpPr>
        <p:spPr>
          <a:xfrm>
            <a:off x="495302" y="0"/>
            <a:ext cx="11489175" cy="1325563"/>
          </a:xfrm>
        </p:spPr>
        <p:txBody>
          <a:bodyPr>
            <a:normAutofit/>
          </a:bodyPr>
          <a:lstStyle/>
          <a:p>
            <a:r>
              <a:rPr lang="en-US" dirty="0"/>
              <a:t>Nutrition Can Impact The Gut Microbiota</a:t>
            </a:r>
            <a:endParaRPr lang="en-US" dirty="0">
              <a:highlight>
                <a:srgbClr val="FFFF00"/>
              </a:highlight>
            </a:endParaRPr>
          </a:p>
        </p:txBody>
      </p:sp>
    </p:spTree>
    <p:extLst>
      <p:ext uri="{BB962C8B-B14F-4D97-AF65-F5344CB8AC3E}">
        <p14:creationId xmlns:p14="http://schemas.microsoft.com/office/powerpoint/2010/main" val="22511321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2986AA19-4D07-46D1-9D9E-829135A01A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66933" y="1825625"/>
            <a:ext cx="11206263" cy="4351339"/>
          </a:xfrm>
        </p:spPr>
        <p:txBody>
          <a:bodyPr>
            <a:normAutofit/>
          </a:bodyPr>
          <a:lstStyle/>
          <a:p>
            <a:pPr marL="171442" indent="-171442">
              <a:lnSpc>
                <a:spcPct val="100000"/>
              </a:lnSpc>
              <a:spcBef>
                <a:spcPts val="0"/>
              </a:spcBef>
            </a:pPr>
            <a:r>
              <a:rPr lang="en-US" dirty="0"/>
              <a:t>Probiotics are live bacteria that consumed in adequate amounts, provide health benefits</a:t>
            </a:r>
          </a:p>
          <a:p>
            <a:pPr marL="628619" lvl="1" indent="-171442">
              <a:lnSpc>
                <a:spcPct val="100000"/>
              </a:lnSpc>
              <a:spcBef>
                <a:spcPts val="0"/>
              </a:spcBef>
            </a:pPr>
            <a:r>
              <a:rPr lang="en-US" dirty="0"/>
              <a:t>Probiotics may help maintain or restore a healthy gut microbiota</a:t>
            </a:r>
          </a:p>
          <a:p>
            <a:pPr marL="171442" indent="-171442">
              <a:lnSpc>
                <a:spcPct val="100000"/>
              </a:lnSpc>
              <a:spcBef>
                <a:spcPts val="0"/>
              </a:spcBef>
            </a:pPr>
            <a:r>
              <a:rPr lang="en-US" dirty="0"/>
              <a:t>Probiotic bacteria are found in fermented foods:</a:t>
            </a:r>
          </a:p>
          <a:p>
            <a:pPr marL="628642" lvl="1" indent="-171442">
              <a:lnSpc>
                <a:spcPct val="100000"/>
              </a:lnSpc>
              <a:spcBef>
                <a:spcPts val="0"/>
              </a:spcBef>
            </a:pPr>
            <a:r>
              <a:rPr lang="en-US" dirty="0"/>
              <a:t>Yogurt, buttermilk , some cheeses, kefir</a:t>
            </a:r>
          </a:p>
          <a:p>
            <a:pPr marL="628642" lvl="1" indent="-171442">
              <a:lnSpc>
                <a:spcPct val="100000"/>
              </a:lnSpc>
              <a:spcBef>
                <a:spcPts val="0"/>
              </a:spcBef>
            </a:pPr>
            <a:r>
              <a:rPr lang="en-US" dirty="0"/>
              <a:t>Sauerkraut, kimchi, tempeh, miso, kombucha</a:t>
            </a:r>
          </a:p>
          <a:p>
            <a:pPr marL="171442" indent="-171442">
              <a:lnSpc>
                <a:spcPct val="100000"/>
              </a:lnSpc>
              <a:spcBef>
                <a:spcPts val="0"/>
              </a:spcBef>
            </a:pPr>
            <a:r>
              <a:rPr lang="en-US" dirty="0"/>
              <a:t>Probiotics is an emerging area of research</a:t>
            </a:r>
          </a:p>
          <a:p>
            <a:pPr marL="628619" lvl="1" indent="-171442">
              <a:lnSpc>
                <a:spcPct val="100000"/>
              </a:lnSpc>
              <a:spcBef>
                <a:spcPts val="0"/>
              </a:spcBef>
            </a:pPr>
            <a:r>
              <a:rPr lang="en-US" dirty="0"/>
              <a:t>Not sure what makes up a “healthy  gut”</a:t>
            </a:r>
          </a:p>
          <a:p>
            <a:pPr marL="171442" indent="-171442">
              <a:lnSpc>
                <a:spcPct val="100000"/>
              </a:lnSpc>
              <a:spcBef>
                <a:spcPts val="0"/>
              </a:spcBef>
            </a:pPr>
            <a:endParaRPr lang="en-US" dirty="0"/>
          </a:p>
        </p:txBody>
      </p:sp>
      <p:sp>
        <p:nvSpPr>
          <p:cNvPr id="2" name="Title 1"/>
          <p:cNvSpPr>
            <a:spLocks noGrp="1"/>
          </p:cNvSpPr>
          <p:nvPr>
            <p:ph type="title"/>
          </p:nvPr>
        </p:nvSpPr>
        <p:spPr>
          <a:xfrm>
            <a:off x="214009" y="365127"/>
            <a:ext cx="11731557" cy="1325563"/>
          </a:xfrm>
        </p:spPr>
        <p:txBody>
          <a:bodyPr/>
          <a:lstStyle/>
          <a:p>
            <a:r>
              <a:rPr lang="en-US" dirty="0"/>
              <a:t>Nutrition Can Impact The Gut Microbiota Cont.</a:t>
            </a:r>
          </a:p>
        </p:txBody>
      </p:sp>
    </p:spTree>
    <p:extLst>
      <p:ext uri="{BB962C8B-B14F-4D97-AF65-F5344CB8AC3E}">
        <p14:creationId xmlns:p14="http://schemas.microsoft.com/office/powerpoint/2010/main" val="3423408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54E0AFC6-C0C8-4878-B4A2-E451AD9BFD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E532D3C5-47A0-4606-97E4-F4CC9A220519}"/>
              </a:ext>
            </a:extLst>
          </p:cNvPr>
          <p:cNvSpPr>
            <a:spLocks noGrp="1"/>
          </p:cNvSpPr>
          <p:nvPr>
            <p:ph idx="1"/>
          </p:nvPr>
        </p:nvSpPr>
        <p:spPr>
          <a:xfrm>
            <a:off x="481584" y="1825625"/>
            <a:ext cx="11228832" cy="4351339"/>
          </a:xfrm>
        </p:spPr>
        <p:txBody>
          <a:bodyPr/>
          <a:lstStyle/>
          <a:p>
            <a:r>
              <a:rPr lang="en-US" dirty="0"/>
              <a:t>Increase microbial diversity</a:t>
            </a:r>
          </a:p>
          <a:p>
            <a:r>
              <a:rPr lang="en-US" dirty="0"/>
              <a:t>Improve gut barrier</a:t>
            </a:r>
          </a:p>
          <a:p>
            <a:r>
              <a:rPr lang="en-US" dirty="0"/>
              <a:t>Modulate inflammation</a:t>
            </a:r>
          </a:p>
          <a:p>
            <a:r>
              <a:rPr lang="en-US" dirty="0"/>
              <a:t>Increase beneficial short-chain-fatty-acid producing microbes</a:t>
            </a:r>
          </a:p>
          <a:p>
            <a:r>
              <a:rPr lang="en-US" dirty="0"/>
              <a:t>Decrease gut transit time</a:t>
            </a:r>
          </a:p>
          <a:p>
            <a:r>
              <a:rPr lang="en-US" dirty="0"/>
              <a:t>Improve mood and lowers stress, which through the gut-brain-axis can benefit the gut microbiota </a:t>
            </a:r>
          </a:p>
        </p:txBody>
      </p:sp>
      <p:sp>
        <p:nvSpPr>
          <p:cNvPr id="2" name="Title 1">
            <a:extLst>
              <a:ext uri="{FF2B5EF4-FFF2-40B4-BE49-F238E27FC236}">
                <a16:creationId xmlns:a16="http://schemas.microsoft.com/office/drawing/2014/main" id="{0A5BED69-FD2D-46C2-9BAA-9B668C42643B}"/>
              </a:ext>
            </a:extLst>
          </p:cNvPr>
          <p:cNvSpPr>
            <a:spLocks noGrp="1"/>
          </p:cNvSpPr>
          <p:nvPr>
            <p:ph type="title"/>
          </p:nvPr>
        </p:nvSpPr>
        <p:spPr>
          <a:xfrm>
            <a:off x="512064" y="365127"/>
            <a:ext cx="11228832" cy="1325563"/>
          </a:xfrm>
        </p:spPr>
        <p:txBody>
          <a:bodyPr/>
          <a:lstStyle/>
          <a:p>
            <a:r>
              <a:rPr lang="en-US" dirty="0"/>
              <a:t>Regular Physical Activity Can Have Beneficial Impacts On The Gut Microbiota</a:t>
            </a:r>
          </a:p>
        </p:txBody>
      </p:sp>
    </p:spTree>
    <p:extLst>
      <p:ext uri="{BB962C8B-B14F-4D97-AF65-F5344CB8AC3E}">
        <p14:creationId xmlns:p14="http://schemas.microsoft.com/office/powerpoint/2010/main" val="26433699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7E67E4BD-F2A2-454B-B86A-9DE4FBAF7C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14339" name="Content Placeholder 2"/>
          <p:cNvSpPr>
            <a:spLocks noGrp="1"/>
          </p:cNvSpPr>
          <p:nvPr>
            <p:ph sz="quarter" idx="1"/>
          </p:nvPr>
        </p:nvSpPr>
        <p:spPr>
          <a:xfrm>
            <a:off x="446567" y="1825625"/>
            <a:ext cx="11462935" cy="4351338"/>
          </a:xfrm>
        </p:spPr>
        <p:txBody>
          <a:bodyPr>
            <a:normAutofit/>
          </a:bodyPr>
          <a:lstStyle/>
          <a:p>
            <a:pPr>
              <a:spcBef>
                <a:spcPts val="0"/>
              </a:spcBef>
              <a:defRPr/>
            </a:pPr>
            <a:r>
              <a:rPr lang="en-US" dirty="0">
                <a:cs typeface="Times New Roman" pitchFamily="18" charset="0"/>
              </a:rPr>
              <a:t>Maintain a healthy body weight</a:t>
            </a:r>
          </a:p>
          <a:p>
            <a:pPr>
              <a:spcBef>
                <a:spcPts val="0"/>
              </a:spcBef>
              <a:defRPr/>
            </a:pPr>
            <a:r>
              <a:rPr lang="en-US" dirty="0">
                <a:cs typeface="Times New Roman" pitchFamily="18" charset="0"/>
              </a:rPr>
              <a:t>Follow a healthy dietary pattern</a:t>
            </a:r>
          </a:p>
          <a:p>
            <a:pPr lvl="1">
              <a:spcBef>
                <a:spcPts val="0"/>
              </a:spcBef>
              <a:defRPr/>
            </a:pPr>
            <a:r>
              <a:rPr lang="en-US" dirty="0"/>
              <a:t>Make half your plate fruits and vegetables</a:t>
            </a:r>
          </a:p>
          <a:p>
            <a:pPr lvl="1">
              <a:spcBef>
                <a:spcPts val="0"/>
              </a:spcBef>
              <a:defRPr/>
            </a:pPr>
            <a:r>
              <a:rPr lang="en-US" dirty="0"/>
              <a:t>Make at least half your grains whole grains</a:t>
            </a:r>
          </a:p>
          <a:p>
            <a:pPr lvl="1">
              <a:spcBef>
                <a:spcPts val="0"/>
              </a:spcBef>
              <a:defRPr/>
            </a:pPr>
            <a:r>
              <a:rPr lang="en-US" dirty="0"/>
              <a:t>Move to low-fat or fat-free milk or yogurt</a:t>
            </a:r>
          </a:p>
          <a:p>
            <a:pPr lvl="1">
              <a:spcBef>
                <a:spcPts val="0"/>
              </a:spcBef>
              <a:defRPr/>
            </a:pPr>
            <a:r>
              <a:rPr lang="en-US" dirty="0"/>
              <a:t>Vary your protein routine</a:t>
            </a:r>
          </a:p>
          <a:p>
            <a:pPr lvl="1">
              <a:spcBef>
                <a:spcPts val="0"/>
              </a:spcBef>
              <a:defRPr/>
            </a:pPr>
            <a:r>
              <a:rPr lang="en-US" dirty="0"/>
              <a:t>Choose foods &amp; beverages lower in saturated fats, added sugar &amp; sodium</a:t>
            </a:r>
          </a:p>
          <a:p>
            <a:r>
              <a:rPr lang="en-US" dirty="0">
                <a:cs typeface="Times New Roman" pitchFamily="18" charset="0"/>
              </a:rPr>
              <a:t>Engage in regular physically activity</a:t>
            </a:r>
          </a:p>
          <a:p>
            <a:pPr marL="0" indent="0">
              <a:buNone/>
            </a:pPr>
            <a:endParaRPr lang="en-US" altLang="en-US" dirty="0"/>
          </a:p>
          <a:p>
            <a:pPr marL="0" indent="0">
              <a:buNone/>
              <a:defRPr/>
            </a:pPr>
            <a:endParaRPr lang="en-US" dirty="0"/>
          </a:p>
        </p:txBody>
      </p:sp>
      <p:sp>
        <p:nvSpPr>
          <p:cNvPr id="37890" name="Title 1"/>
          <p:cNvSpPr>
            <a:spLocks noGrp="1"/>
          </p:cNvSpPr>
          <p:nvPr>
            <p:ph type="title"/>
          </p:nvPr>
        </p:nvSpPr>
        <p:spPr>
          <a:xfrm>
            <a:off x="446567" y="245204"/>
            <a:ext cx="11249247" cy="1325563"/>
          </a:xfrm>
        </p:spPr>
        <p:txBody>
          <a:bodyPr/>
          <a:lstStyle/>
          <a:p>
            <a:r>
              <a:rPr lang="en-US" altLang="en-US" dirty="0"/>
              <a:t>Summary: Nutrition and Physical Activity Behaviors to Promote Brain Health</a:t>
            </a:r>
          </a:p>
        </p:txBody>
      </p:sp>
    </p:spTree>
    <p:extLst>
      <p:ext uri="{BB962C8B-B14F-4D97-AF65-F5344CB8AC3E}">
        <p14:creationId xmlns:p14="http://schemas.microsoft.com/office/powerpoint/2010/main" val="39536362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32B862-A4D2-88E3-2EF5-33CC1E32B727}"/>
              </a:ext>
            </a:extLst>
          </p:cNvPr>
          <p:cNvSpPr>
            <a:spLocks noGrp="1"/>
          </p:cNvSpPr>
          <p:nvPr>
            <p:ph type="title" idx="4294967295"/>
          </p:nvPr>
        </p:nvSpPr>
        <p:spPr>
          <a:xfrm>
            <a:off x="838200" y="-1325563"/>
            <a:ext cx="10515600" cy="1325563"/>
          </a:xfrm>
        </p:spPr>
        <p:txBody>
          <a:bodyPr vert="horz" lIns="91440" tIns="45720" rIns="91440" bIns="45720" rtlCol="0" anchor="b">
            <a:normAutofit/>
          </a:bodyPr>
          <a:lstStyle/>
          <a:p>
            <a:r>
              <a:rPr lang="en-US" dirty="0"/>
              <a:t>Non-discrimination statement</a:t>
            </a:r>
          </a:p>
        </p:txBody>
      </p:sp>
    </p:spTree>
    <p:extLst>
      <p:ext uri="{BB962C8B-B14F-4D97-AF65-F5344CB8AC3E}">
        <p14:creationId xmlns:p14="http://schemas.microsoft.com/office/powerpoint/2010/main" val="7122761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4C1AAF74-EBF7-494A-B4F9-6E064BEE64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a:bodyPr>
          <a:lstStyle/>
          <a:p>
            <a:pPr marL="457200" lvl="1" indent="0" algn="ctr">
              <a:buNone/>
            </a:pPr>
            <a:r>
              <a:rPr lang="en-US" sz="4000" b="1" dirty="0">
                <a:solidFill>
                  <a:srgbClr val="FA6402"/>
                </a:solidFill>
              </a:rPr>
              <a:t>Thank You for Coming!</a:t>
            </a:r>
          </a:p>
        </p:txBody>
      </p:sp>
      <p:sp>
        <p:nvSpPr>
          <p:cNvPr id="2" name="Title 1"/>
          <p:cNvSpPr>
            <a:spLocks noGrp="1"/>
          </p:cNvSpPr>
          <p:nvPr>
            <p:ph type="title"/>
          </p:nvPr>
        </p:nvSpPr>
        <p:spPr/>
        <p:txBody>
          <a:bodyPr/>
          <a:lstStyle/>
          <a:p>
            <a:r>
              <a:rPr lang="en-US" b="1" dirty="0">
                <a:solidFill>
                  <a:srgbClr val="FA6402"/>
                </a:solidFill>
              </a:rPr>
              <a:t>Questions?</a:t>
            </a:r>
          </a:p>
        </p:txBody>
      </p:sp>
    </p:spTree>
    <p:extLst>
      <p:ext uri="{BB962C8B-B14F-4D97-AF65-F5344CB8AC3E}">
        <p14:creationId xmlns:p14="http://schemas.microsoft.com/office/powerpoint/2010/main" val="1371681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33945"/>
            <a:ext cx="10515600" cy="4743018"/>
          </a:xfrm>
        </p:spPr>
        <p:txBody>
          <a:bodyPr>
            <a:normAutofit fontScale="92500" lnSpcReduction="10000"/>
          </a:bodyPr>
          <a:lstStyle/>
          <a:p>
            <a:pPr>
              <a:defRPr/>
            </a:pPr>
            <a:r>
              <a:rPr lang="en-US" altLang="en-US" dirty="0"/>
              <a:t>Whitney, E., &amp; </a:t>
            </a:r>
            <a:r>
              <a:rPr lang="en-US" altLang="en-US" dirty="0" err="1"/>
              <a:t>Rolfes</a:t>
            </a:r>
            <a:r>
              <a:rPr lang="en-US" altLang="en-US" dirty="0"/>
              <a:t>, S.R. (2023). Diet and Health. In: Understanding Nutrition, 16th ed. Belmont, CA: Wadsworth</a:t>
            </a:r>
          </a:p>
          <a:p>
            <a:pPr>
              <a:defRPr/>
            </a:pPr>
            <a:r>
              <a:rPr lang="en-US" altLang="en-US" sz="3000" dirty="0"/>
              <a:t>U. S. Department of Agriculture. ChooseMyPlate.gov. Accessed at: </a:t>
            </a:r>
            <a:r>
              <a:rPr lang="en-US" altLang="en-US" sz="3000" u="sng" dirty="0">
                <a:hlinkClick r:id="rId3"/>
              </a:rPr>
              <a:t>www.choosemyplate.gov</a:t>
            </a:r>
            <a:endParaRPr lang="en-US" altLang="en-US" sz="3000" u="sng" dirty="0"/>
          </a:p>
          <a:p>
            <a:pPr>
              <a:defRPr/>
            </a:pPr>
            <a:r>
              <a:rPr lang="en-US" altLang="en-US" sz="3000" dirty="0"/>
              <a:t>U.S. Department of Health and Human Services and U.S.  Department of Agriculture. 2015-2020 Dietary Guidelines for Americans. 8</a:t>
            </a:r>
            <a:r>
              <a:rPr lang="en-US" altLang="en-US" sz="3000" baseline="30000" dirty="0"/>
              <a:t>th</a:t>
            </a:r>
            <a:r>
              <a:rPr lang="en-US" altLang="en-US" sz="3000" dirty="0"/>
              <a:t> Edition. Accessed at: </a:t>
            </a:r>
            <a:r>
              <a:rPr lang="en-US" altLang="en-US" sz="3000" dirty="0">
                <a:hlinkClick r:id="rId4"/>
              </a:rPr>
              <a:t>http://health.gov/dietaryguidelines/2015/default.asp</a:t>
            </a:r>
            <a:endParaRPr lang="en-US" altLang="en-US" sz="3000" dirty="0"/>
          </a:p>
          <a:p>
            <a:pPr>
              <a:defRPr/>
            </a:pPr>
            <a:r>
              <a:rPr lang="en-US" altLang="en-US" sz="3000" dirty="0"/>
              <a:t>U.S. Department of Health and Human Services. Physical Activity Guidelines for Americans. 2</a:t>
            </a:r>
            <a:r>
              <a:rPr lang="en-US" altLang="en-US" sz="3000" baseline="30000" dirty="0"/>
              <a:t>nd</a:t>
            </a:r>
            <a:r>
              <a:rPr lang="en-US" altLang="en-US" sz="3000" dirty="0"/>
              <a:t> Edition. Accessed at: </a:t>
            </a:r>
            <a:r>
              <a:rPr lang="en-US" altLang="en-US" sz="3000" dirty="0">
                <a:hlinkClick r:id="rId5"/>
              </a:rPr>
              <a:t>https://health.gov/paguidelines/second-edition/pdf/Physical_Activity_Guidelines_2nd_edition.pdf</a:t>
            </a:r>
            <a:endParaRPr lang="en-US" altLang="en-US" sz="3000" dirty="0"/>
          </a:p>
          <a:p>
            <a:pPr>
              <a:defRPr/>
            </a:pPr>
            <a:endParaRPr lang="en-US" altLang="en-US" dirty="0"/>
          </a:p>
        </p:txBody>
      </p:sp>
      <p:sp>
        <p:nvSpPr>
          <p:cNvPr id="2" name="Title 1"/>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579277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Brain and human head icon Brain and human head icon brain stock illustrations.">
            <a:extLst>
              <a:ext uri="{FF2B5EF4-FFF2-40B4-BE49-F238E27FC236}">
                <a16:creationId xmlns:a16="http://schemas.microsoft.com/office/drawing/2014/main" id="{8582E8DF-4545-4DE4-AD4E-F6C3AAF8C2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D361685-16FA-4E39-B90A-0AF19326DCE6}"/>
              </a:ext>
            </a:extLst>
          </p:cNvPr>
          <p:cNvSpPr txBox="1"/>
          <p:nvPr/>
        </p:nvSpPr>
        <p:spPr>
          <a:xfrm>
            <a:off x="6096000" y="2204872"/>
            <a:ext cx="5653123" cy="2677656"/>
          </a:xfrm>
          <a:prstGeom prst="rect">
            <a:avLst/>
          </a:prstGeom>
          <a:noFill/>
        </p:spPr>
        <p:txBody>
          <a:bodyPr wrap="square" rtlCol="0">
            <a:spAutoFit/>
          </a:bodyPr>
          <a:lstStyle/>
          <a:p>
            <a:pPr marL="342900" indent="-342900">
              <a:buFont typeface="Arial" panose="020B0604020202020204" pitchFamily="34" charset="0"/>
              <a:buChar char="•"/>
            </a:pPr>
            <a:r>
              <a:rPr lang="en-US" sz="2400" b="1" dirty="0">
                <a:solidFill>
                  <a:srgbClr val="FA6402"/>
                </a:solidFill>
              </a:rPr>
              <a:t>Support brain growth and development</a:t>
            </a:r>
          </a:p>
          <a:p>
            <a:pPr marL="342900" indent="-342900">
              <a:buFont typeface="Arial" panose="020B0604020202020204" pitchFamily="34" charset="0"/>
              <a:buChar char="•"/>
            </a:pPr>
            <a:r>
              <a:rPr lang="en-US" sz="2400" b="1" dirty="0">
                <a:solidFill>
                  <a:srgbClr val="FA6402"/>
                </a:solidFill>
              </a:rPr>
              <a:t>Increase neurogenesis</a:t>
            </a:r>
          </a:p>
          <a:p>
            <a:pPr marL="342900" indent="-342900">
              <a:buFont typeface="Arial" panose="020B0604020202020204" pitchFamily="34" charset="0"/>
              <a:buChar char="•"/>
            </a:pPr>
            <a:r>
              <a:rPr lang="en-US" sz="2400" b="1" dirty="0">
                <a:solidFill>
                  <a:srgbClr val="FA6402"/>
                </a:solidFill>
              </a:rPr>
              <a:t>Increase brain volume</a:t>
            </a:r>
          </a:p>
          <a:p>
            <a:pPr marL="342900" indent="-342900">
              <a:buFont typeface="Arial" panose="020B0604020202020204" pitchFamily="34" charset="0"/>
              <a:buChar char="•"/>
            </a:pPr>
            <a:r>
              <a:rPr lang="en-US" sz="2400" b="1" dirty="0">
                <a:solidFill>
                  <a:srgbClr val="FA6402"/>
                </a:solidFill>
              </a:rPr>
              <a:t>Improve neuroplasticity</a:t>
            </a:r>
          </a:p>
          <a:p>
            <a:pPr marL="342900" indent="-342900">
              <a:buFont typeface="Arial" panose="020B0604020202020204" pitchFamily="34" charset="0"/>
              <a:buChar char="•"/>
            </a:pPr>
            <a:r>
              <a:rPr lang="en-US" sz="2400" b="1" dirty="0">
                <a:solidFill>
                  <a:srgbClr val="FA6402"/>
                </a:solidFill>
              </a:rPr>
              <a:t>Improve processing speed</a:t>
            </a:r>
          </a:p>
          <a:p>
            <a:pPr marL="342900" indent="-342900">
              <a:buFont typeface="Arial" panose="020B0604020202020204" pitchFamily="34" charset="0"/>
              <a:buChar char="•"/>
            </a:pPr>
            <a:r>
              <a:rPr lang="en-US" sz="2400" b="1" dirty="0">
                <a:solidFill>
                  <a:srgbClr val="FA6402"/>
                </a:solidFill>
              </a:rPr>
              <a:t>Reduce inflammation</a:t>
            </a:r>
          </a:p>
          <a:p>
            <a:pPr marL="342900" indent="-342900">
              <a:buFont typeface="Arial" panose="020B0604020202020204" pitchFamily="34" charset="0"/>
              <a:buChar char="•"/>
            </a:pPr>
            <a:r>
              <a:rPr lang="en-US" sz="2400" b="1" dirty="0">
                <a:solidFill>
                  <a:srgbClr val="FA6402"/>
                </a:solidFill>
              </a:rPr>
              <a:t>Reduce cellular damage</a:t>
            </a: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3848208" y="2380141"/>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D27AFF5-3799-4005-AE0A-0FD295B9E628}"/>
              </a:ext>
            </a:extLst>
          </p:cNvPr>
          <p:cNvSpPr txBox="1"/>
          <p:nvPr/>
        </p:nvSpPr>
        <p:spPr>
          <a:xfrm>
            <a:off x="4282171" y="2965874"/>
            <a:ext cx="1289952" cy="830997"/>
          </a:xfrm>
          <a:prstGeom prst="rect">
            <a:avLst/>
          </a:prstGeom>
          <a:noFill/>
        </p:spPr>
        <p:txBody>
          <a:bodyPr wrap="square" rtlCol="0">
            <a:spAutoFit/>
          </a:bodyPr>
          <a:lstStyle/>
          <a:p>
            <a:pPr algn="ctr"/>
            <a:r>
              <a:rPr lang="en-US" sz="2400" b="1" dirty="0">
                <a:solidFill>
                  <a:srgbClr val="FF8100"/>
                </a:solidFill>
              </a:rPr>
              <a:t> </a:t>
            </a:r>
            <a:r>
              <a:rPr lang="en-US" sz="2400" b="1" dirty="0">
                <a:solidFill>
                  <a:srgbClr val="FA6402"/>
                </a:solidFill>
              </a:rPr>
              <a:t>↑</a:t>
            </a:r>
            <a:r>
              <a:rPr lang="en-US" sz="2400" b="1" dirty="0">
                <a:solidFill>
                  <a:srgbClr val="FF8100"/>
                </a:solidFill>
              </a:rPr>
              <a:t> </a:t>
            </a:r>
            <a:r>
              <a:rPr lang="en-US" sz="2400" dirty="0"/>
              <a:t>Brain Health</a:t>
            </a:r>
          </a:p>
        </p:txBody>
      </p:sp>
      <p:cxnSp>
        <p:nvCxnSpPr>
          <p:cNvPr id="22" name="Straight Arrow Connector 21" descr="An orange arrow pointing to the right.">
            <a:extLst>
              <a:ext uri="{FF2B5EF4-FFF2-40B4-BE49-F238E27FC236}">
                <a16:creationId xmlns:a16="http://schemas.microsoft.com/office/drawing/2014/main" id="{A5E6A719-8DEA-42A2-BFC7-CE7EF6C6DF62}"/>
              </a:ext>
            </a:extLst>
          </p:cNvPr>
          <p:cNvCxnSpPr>
            <a:cxnSpLocks/>
          </p:cNvCxnSpPr>
          <p:nvPr/>
        </p:nvCxnSpPr>
        <p:spPr>
          <a:xfrm>
            <a:off x="3148868" y="3429000"/>
            <a:ext cx="528154"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819803" y="2332513"/>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E8977565-7648-4CE5-8B62-1B805AE73F19}"/>
              </a:ext>
            </a:extLst>
          </p:cNvPr>
          <p:cNvSpPr txBox="1"/>
          <p:nvPr/>
        </p:nvSpPr>
        <p:spPr>
          <a:xfrm>
            <a:off x="1105160" y="2781207"/>
            <a:ext cx="2089504" cy="1200329"/>
          </a:xfrm>
          <a:prstGeom prst="rect">
            <a:avLst/>
          </a:prstGeom>
          <a:noFill/>
        </p:spPr>
        <p:txBody>
          <a:bodyPr wrap="square" rtlCol="0">
            <a:spAutoFit/>
          </a:bodyPr>
          <a:lstStyle/>
          <a:p>
            <a:r>
              <a:rPr lang="en-US" sz="2400" b="1" dirty="0">
                <a:solidFill>
                  <a:srgbClr val="FA6402"/>
                </a:solidFill>
              </a:rPr>
              <a:t>↑</a:t>
            </a:r>
            <a:r>
              <a:rPr lang="en-US" sz="2400" dirty="0"/>
              <a:t>Nutrition</a:t>
            </a:r>
          </a:p>
          <a:p>
            <a:r>
              <a:rPr lang="en-US" sz="2400" b="1" dirty="0">
                <a:solidFill>
                  <a:srgbClr val="FA6402"/>
                </a:solidFill>
              </a:rPr>
              <a:t>↑</a:t>
            </a:r>
            <a:r>
              <a:rPr lang="en-US" sz="2400" b="1" dirty="0">
                <a:solidFill>
                  <a:srgbClr val="FF8100"/>
                </a:solidFill>
              </a:rPr>
              <a:t> </a:t>
            </a:r>
            <a:r>
              <a:rPr lang="en-US" sz="2400" dirty="0"/>
              <a:t>Physical</a:t>
            </a:r>
          </a:p>
          <a:p>
            <a:r>
              <a:rPr lang="en-US" sz="2400" dirty="0"/>
              <a:t>     Activity</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Specifically, Adequate Nutrition and Physical Activity Can Positively Impact Brain Health</a:t>
            </a:r>
            <a:endParaRPr lang="en-US" sz="3600" dirty="0"/>
          </a:p>
        </p:txBody>
      </p:sp>
    </p:spTree>
    <p:extLst>
      <p:ext uri="{BB962C8B-B14F-4D97-AF65-F5344CB8AC3E}">
        <p14:creationId xmlns:p14="http://schemas.microsoft.com/office/powerpoint/2010/main" val="322663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Brain and human head icon Brain and human head icon brain stock illustrations">
            <a:extLst>
              <a:ext uri="{FF2B5EF4-FFF2-40B4-BE49-F238E27FC236}">
                <a16:creationId xmlns:a16="http://schemas.microsoft.com/office/drawing/2014/main" id="{8E454078-394F-4936-B12D-F3B69C5BE2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Right Brace 2">
            <a:extLst>
              <a:ext uri="{FF2B5EF4-FFF2-40B4-BE49-F238E27FC236}">
                <a16:creationId xmlns:a16="http://schemas.microsoft.com/office/drawing/2014/main" id="{5CA10421-1115-46D3-8FF2-E9D0BBE30174}"/>
              </a:ext>
              <a:ext uri="{C183D7F6-B498-43B3-948B-1728B52AA6E4}">
                <adec:decorative xmlns:adec="http://schemas.microsoft.com/office/drawing/2017/decorative" val="1"/>
              </a:ext>
            </a:extLst>
          </p:cNvPr>
          <p:cNvSpPr/>
          <p:nvPr/>
        </p:nvSpPr>
        <p:spPr>
          <a:xfrm>
            <a:off x="9623513" y="3820627"/>
            <a:ext cx="409257" cy="1892185"/>
          </a:xfrm>
          <a:prstGeom prst="rightBrace">
            <a:avLst/>
          </a:prstGeom>
          <a:ln w="57150">
            <a:solidFill>
              <a:srgbClr val="EE72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TextBox 24">
            <a:extLst>
              <a:ext uri="{FF2B5EF4-FFF2-40B4-BE49-F238E27FC236}">
                <a16:creationId xmlns:a16="http://schemas.microsoft.com/office/drawing/2014/main" id="{8B43A247-D83C-4640-8EC9-281F151E6E3B}"/>
              </a:ext>
            </a:extLst>
          </p:cNvPr>
          <p:cNvSpPr txBox="1"/>
          <p:nvPr/>
        </p:nvSpPr>
        <p:spPr>
          <a:xfrm>
            <a:off x="10338227" y="3965269"/>
            <a:ext cx="1853773" cy="1446550"/>
          </a:xfrm>
          <a:prstGeom prst="rect">
            <a:avLst/>
          </a:prstGeom>
          <a:noFill/>
          <a:ln>
            <a:noFill/>
          </a:ln>
        </p:spPr>
        <p:txBody>
          <a:bodyPr wrap="square" rtlCol="0">
            <a:spAutoFit/>
          </a:bodyPr>
          <a:lstStyle/>
          <a:p>
            <a:r>
              <a:rPr lang="en-US" sz="2200" b="1" dirty="0">
                <a:solidFill>
                  <a:srgbClr val="FA6402"/>
                </a:solidFill>
              </a:rPr>
              <a:t>All Have An Underlying Inflammatory Process</a:t>
            </a:r>
            <a:endParaRPr lang="en-US" sz="2200" dirty="0">
              <a:solidFill>
                <a:srgbClr val="FA6402"/>
              </a:solidFill>
            </a:endParaRPr>
          </a:p>
        </p:txBody>
      </p:sp>
      <p:sp>
        <p:nvSpPr>
          <p:cNvPr id="21" name="TextBox 20">
            <a:extLst>
              <a:ext uri="{FF2B5EF4-FFF2-40B4-BE49-F238E27FC236}">
                <a16:creationId xmlns:a16="http://schemas.microsoft.com/office/drawing/2014/main" id="{A574F9FF-8168-44C4-9D28-DC02363D7A64}"/>
              </a:ext>
            </a:extLst>
          </p:cNvPr>
          <p:cNvSpPr txBox="1"/>
          <p:nvPr/>
        </p:nvSpPr>
        <p:spPr>
          <a:xfrm>
            <a:off x="6140259" y="3841383"/>
            <a:ext cx="3399494" cy="2246769"/>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US" sz="2000" dirty="0"/>
              <a:t>Obesity</a:t>
            </a:r>
          </a:p>
          <a:p>
            <a:pPr marL="285750" indent="-285750">
              <a:buFont typeface="Arial" panose="020B0604020202020204" pitchFamily="34" charset="0"/>
              <a:buChar char="•"/>
            </a:pPr>
            <a:r>
              <a:rPr lang="en-US" sz="2000" dirty="0"/>
              <a:t>Type 2 diabetes</a:t>
            </a:r>
          </a:p>
          <a:p>
            <a:pPr marL="285750" indent="-285750">
              <a:buFont typeface="Arial" panose="020B0604020202020204" pitchFamily="34" charset="0"/>
              <a:buChar char="•"/>
            </a:pPr>
            <a:r>
              <a:rPr lang="en-US" sz="2000" dirty="0"/>
              <a:t>Cardiovascular disease</a:t>
            </a:r>
          </a:p>
          <a:p>
            <a:pPr marL="800100" lvl="1" indent="-342900">
              <a:buFont typeface="Arial" panose="020B0604020202020204" pitchFamily="34" charset="0"/>
              <a:buChar char="•"/>
            </a:pPr>
            <a:r>
              <a:rPr lang="en-US" sz="2000" dirty="0"/>
              <a:t>Heart disease</a:t>
            </a:r>
          </a:p>
          <a:p>
            <a:pPr marL="800100" lvl="1" indent="-342900">
              <a:buFont typeface="Arial" panose="020B0604020202020204" pitchFamily="34" charset="0"/>
              <a:buChar char="•"/>
            </a:pPr>
            <a:r>
              <a:rPr lang="en-US" sz="2000" dirty="0"/>
              <a:t>High blood  pressure</a:t>
            </a:r>
          </a:p>
          <a:p>
            <a:pPr marL="800100" lvl="1" indent="-342900">
              <a:buFont typeface="Arial" panose="020B0604020202020204" pitchFamily="34" charset="0"/>
              <a:buChar char="•"/>
            </a:pPr>
            <a:r>
              <a:rPr lang="en-US" sz="2000" dirty="0"/>
              <a:t>Stroke</a:t>
            </a:r>
          </a:p>
          <a:p>
            <a:pPr marL="342900" indent="-342900">
              <a:buFont typeface="Arial" panose="020B0604020202020204" pitchFamily="34" charset="0"/>
              <a:buChar char="•"/>
            </a:pPr>
            <a:r>
              <a:rPr lang="en-US" sz="2000" dirty="0"/>
              <a:t>Certain cancers</a:t>
            </a:r>
          </a:p>
        </p:txBody>
      </p:sp>
      <p:sp>
        <p:nvSpPr>
          <p:cNvPr id="24" name="Up Arrow 4" descr="Orange arrow pointing up.">
            <a:extLst>
              <a:ext uri="{FF2B5EF4-FFF2-40B4-BE49-F238E27FC236}">
                <a16:creationId xmlns:a16="http://schemas.microsoft.com/office/drawing/2014/main" id="{55EC1742-D613-4200-93FC-FCB8A82CC3A4}"/>
              </a:ext>
            </a:extLst>
          </p:cNvPr>
          <p:cNvSpPr/>
          <p:nvPr/>
        </p:nvSpPr>
        <p:spPr>
          <a:xfrm>
            <a:off x="5833585" y="3841383"/>
            <a:ext cx="208479" cy="925337"/>
          </a:xfrm>
          <a:prstGeom prst="upArrow">
            <a:avLst/>
          </a:prstGeom>
          <a:solidFill>
            <a:srgbClr val="FA64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97DB85B0-AC1B-4FBA-8B9A-F60D5A8C6F6C}"/>
              </a:ext>
            </a:extLst>
          </p:cNvPr>
          <p:cNvSpPr txBox="1"/>
          <p:nvPr/>
        </p:nvSpPr>
        <p:spPr>
          <a:xfrm>
            <a:off x="6140402" y="1663185"/>
            <a:ext cx="3431919" cy="1985159"/>
          </a:xfrm>
          <a:prstGeom prst="rect">
            <a:avLst/>
          </a:prstGeom>
          <a:noFill/>
          <a:ln>
            <a:solidFill>
              <a:schemeClr val="tx1"/>
            </a:solidFill>
          </a:ln>
        </p:spPr>
        <p:txBody>
          <a:bodyPr wrap="square" rtlCol="0">
            <a:spAutoFit/>
          </a:bodyPr>
          <a:lstStyle/>
          <a:p>
            <a:pPr marL="285750" indent="-285750">
              <a:buFont typeface="Arial" panose="020B0604020202020204" pitchFamily="34" charset="0"/>
              <a:buChar char="•"/>
            </a:pPr>
            <a:r>
              <a:rPr lang="en-US" sz="2000" dirty="0"/>
              <a:t>Brain health</a:t>
            </a:r>
          </a:p>
          <a:p>
            <a:pPr marL="285750" indent="-285750">
              <a:buFont typeface="Arial" panose="020B0604020202020204" pitchFamily="34" charset="0"/>
              <a:buChar char="•"/>
            </a:pPr>
            <a:r>
              <a:rPr lang="en-US" sz="2000" dirty="0"/>
              <a:t>Heart health</a:t>
            </a:r>
          </a:p>
          <a:p>
            <a:pPr marL="285750" indent="-285750">
              <a:buFont typeface="Arial" panose="020B0604020202020204" pitchFamily="34" charset="0"/>
              <a:buChar char="•"/>
            </a:pPr>
            <a:r>
              <a:rPr lang="en-US" sz="2000" dirty="0"/>
              <a:t>Gastrointestinal health</a:t>
            </a:r>
          </a:p>
          <a:p>
            <a:pPr marL="285750" indent="-285750">
              <a:buFont typeface="Arial" panose="020B0604020202020204" pitchFamily="34" charset="0"/>
              <a:buChar char="•"/>
            </a:pPr>
            <a:r>
              <a:rPr lang="en-US" sz="2000" dirty="0"/>
              <a:t>Lean muscle mass</a:t>
            </a:r>
          </a:p>
          <a:p>
            <a:pPr marL="285750" indent="-285750">
              <a:buFont typeface="Arial" panose="020B0604020202020204" pitchFamily="34" charset="0"/>
              <a:buChar char="•"/>
            </a:pPr>
            <a:r>
              <a:rPr lang="en-US" sz="2000" dirty="0"/>
              <a:t>Bone density</a:t>
            </a:r>
          </a:p>
          <a:p>
            <a:pPr marL="285750" indent="-285750">
              <a:buFont typeface="Arial" panose="020B0604020202020204" pitchFamily="34" charset="0"/>
              <a:buChar char="•"/>
            </a:pPr>
            <a:r>
              <a:rPr lang="en-US" sz="2000" dirty="0"/>
              <a:t>Immune functio</a:t>
            </a:r>
            <a:r>
              <a:rPr lang="en-US" sz="2300" dirty="0"/>
              <a:t>n</a:t>
            </a:r>
          </a:p>
        </p:txBody>
      </p:sp>
      <p:sp>
        <p:nvSpPr>
          <p:cNvPr id="23" name="Up Arrow 4" descr="Orange arrow pointing down.">
            <a:extLst>
              <a:ext uri="{FF2B5EF4-FFF2-40B4-BE49-F238E27FC236}">
                <a16:creationId xmlns:a16="http://schemas.microsoft.com/office/drawing/2014/main" id="{7C066CEF-7286-48BA-AFA5-A97FC330A77B}"/>
              </a:ext>
            </a:extLst>
          </p:cNvPr>
          <p:cNvSpPr/>
          <p:nvPr/>
        </p:nvSpPr>
        <p:spPr>
          <a:xfrm rot="10800000">
            <a:off x="5769520" y="1674010"/>
            <a:ext cx="251161" cy="944863"/>
          </a:xfrm>
          <a:prstGeom prst="upArrow">
            <a:avLst/>
          </a:prstGeom>
          <a:solidFill>
            <a:srgbClr val="FA640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3541740" y="2261518"/>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3805545" y="3010386"/>
            <a:ext cx="1634383" cy="830997"/>
          </a:xfrm>
          <a:prstGeom prst="rect">
            <a:avLst/>
          </a:prstGeom>
          <a:noFill/>
        </p:spPr>
        <p:txBody>
          <a:bodyPr wrap="square" rtlCol="0">
            <a:spAutoFit/>
          </a:bodyPr>
          <a:lstStyle/>
          <a:p>
            <a:pPr algn="ctr"/>
            <a:r>
              <a:rPr lang="en-US" sz="2400" b="1" dirty="0">
                <a:solidFill>
                  <a:srgbClr val="FA6402"/>
                </a:solidFill>
              </a:rPr>
              <a:t>↓</a:t>
            </a:r>
            <a:r>
              <a:rPr lang="en-US" sz="2400" b="1" dirty="0">
                <a:solidFill>
                  <a:srgbClr val="FF8100"/>
                </a:solidFill>
              </a:rPr>
              <a:t> </a:t>
            </a:r>
            <a:r>
              <a:rPr lang="en-US" sz="2400" dirty="0"/>
              <a:t>Physical Health</a:t>
            </a:r>
          </a:p>
        </p:txBody>
      </p:sp>
      <p:cxnSp>
        <p:nvCxnSpPr>
          <p:cNvPr id="22" name="Straight Arrow Connector 21" descr="Orange arrow pointing to the right.">
            <a:extLst>
              <a:ext uri="{FF2B5EF4-FFF2-40B4-BE49-F238E27FC236}">
                <a16:creationId xmlns:a16="http://schemas.microsoft.com/office/drawing/2014/main" id="{A5E6A719-8DEA-42A2-BFC7-CE7EF6C6DF62}"/>
              </a:ext>
            </a:extLst>
          </p:cNvPr>
          <p:cNvCxnSpPr>
            <a:cxnSpLocks/>
          </p:cNvCxnSpPr>
          <p:nvPr/>
        </p:nvCxnSpPr>
        <p:spPr>
          <a:xfrm>
            <a:off x="2895587" y="3343851"/>
            <a:ext cx="533740"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2EB42ED8-04CF-4D7E-804F-02B976ABF30D}"/>
              </a:ext>
              <a:ext uri="{C183D7F6-B498-43B3-948B-1728B52AA6E4}">
                <adec:decorative xmlns:adec="http://schemas.microsoft.com/office/drawing/2017/decorative" val="1"/>
              </a:ext>
            </a:extLst>
          </p:cNvPr>
          <p:cNvSpPr/>
          <p:nvPr/>
        </p:nvSpPr>
        <p:spPr>
          <a:xfrm>
            <a:off x="625295" y="221434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051A9336-37B2-4672-8A81-F03C51F9DD9C}"/>
              </a:ext>
            </a:extLst>
          </p:cNvPr>
          <p:cNvSpPr txBox="1"/>
          <p:nvPr/>
        </p:nvSpPr>
        <p:spPr>
          <a:xfrm>
            <a:off x="895485" y="2370306"/>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A6402"/>
                </a:solidFill>
              </a:rPr>
              <a:t>↓</a:t>
            </a:r>
            <a:r>
              <a:rPr lang="en-US" sz="2400" dirty="0"/>
              <a:t>Nutrition</a:t>
            </a:r>
          </a:p>
          <a:p>
            <a:r>
              <a:rPr lang="en-US" sz="2400" b="1" dirty="0">
                <a:solidFill>
                  <a:srgbClr val="FA6402"/>
                </a:solidFill>
              </a:rPr>
              <a:t>↓</a:t>
            </a:r>
            <a:r>
              <a:rPr lang="en-US" sz="2400" dirty="0"/>
              <a:t> Physical</a:t>
            </a:r>
          </a:p>
          <a:p>
            <a:r>
              <a:rPr lang="en-US" sz="2400" dirty="0"/>
              <a:t>     Activity</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Conversely, Poor Nutrition and Low Physical Activity Can Negatively Impact Physical Health</a:t>
            </a:r>
          </a:p>
        </p:txBody>
      </p:sp>
    </p:spTree>
    <p:extLst>
      <p:ext uri="{BB962C8B-B14F-4D97-AF65-F5344CB8AC3E}">
        <p14:creationId xmlns:p14="http://schemas.microsoft.com/office/powerpoint/2010/main" val="340767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Brain and human head icon Brain and human head icon brain stock illustrations">
            <a:extLst>
              <a:ext uri="{FF2B5EF4-FFF2-40B4-BE49-F238E27FC236}">
                <a16:creationId xmlns:a16="http://schemas.microsoft.com/office/drawing/2014/main" id="{8E454078-394F-4936-B12D-F3B69C5BE2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p:cNvSpPr txBox="1"/>
          <p:nvPr/>
        </p:nvSpPr>
        <p:spPr>
          <a:xfrm>
            <a:off x="9567727" y="2907605"/>
            <a:ext cx="1634383" cy="830997"/>
          </a:xfrm>
          <a:prstGeom prst="rect">
            <a:avLst/>
          </a:prstGeom>
          <a:noFill/>
        </p:spPr>
        <p:txBody>
          <a:bodyPr wrap="square" rtlCol="0">
            <a:spAutoFit/>
          </a:bodyPr>
          <a:lstStyle/>
          <a:p>
            <a:pPr algn="ctr"/>
            <a:r>
              <a:rPr lang="en-US" sz="2400" b="1" dirty="0">
                <a:solidFill>
                  <a:srgbClr val="FA6402"/>
                </a:solidFill>
              </a:rPr>
              <a:t>↓</a:t>
            </a:r>
            <a:r>
              <a:rPr lang="en-US" sz="2400" b="1" dirty="0">
                <a:solidFill>
                  <a:srgbClr val="FF8100"/>
                </a:solidFill>
              </a:rPr>
              <a:t> </a:t>
            </a:r>
            <a:r>
              <a:rPr lang="en-US" sz="2400" dirty="0"/>
              <a:t>Physical Health</a:t>
            </a: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9283066" y="2274245"/>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Arrow Connector 21" descr="Orange arrow pointing to the right.">
            <a:extLst>
              <a:ext uri="{FF2B5EF4-FFF2-40B4-BE49-F238E27FC236}">
                <a16:creationId xmlns:a16="http://schemas.microsoft.com/office/drawing/2014/main" id="{A5E6A719-8DEA-42A2-BFC7-CE7EF6C6DF62}"/>
              </a:ext>
            </a:extLst>
          </p:cNvPr>
          <p:cNvCxnSpPr>
            <a:cxnSpLocks/>
          </p:cNvCxnSpPr>
          <p:nvPr/>
        </p:nvCxnSpPr>
        <p:spPr>
          <a:xfrm flipV="1">
            <a:off x="8787439" y="3244943"/>
            <a:ext cx="383796" cy="1811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740863" y="3028954"/>
            <a:ext cx="2089504" cy="461665"/>
          </a:xfrm>
          <a:prstGeom prst="rect">
            <a:avLst/>
          </a:prstGeom>
          <a:noFill/>
        </p:spPr>
        <p:txBody>
          <a:bodyPr wrap="square" rtlCol="0">
            <a:spAutoFit/>
          </a:bodyPr>
          <a:lstStyle/>
          <a:p>
            <a:r>
              <a:rPr lang="en-US" sz="2400" b="1" dirty="0">
                <a:solidFill>
                  <a:srgbClr val="FA6402"/>
                </a:solidFill>
              </a:rPr>
              <a:t>↓</a:t>
            </a:r>
            <a:r>
              <a:rPr lang="en-US" sz="2400" dirty="0"/>
              <a:t>Nutrition</a:t>
            </a:r>
          </a:p>
        </p:txBody>
      </p:sp>
      <p:sp>
        <p:nvSpPr>
          <p:cNvPr id="14" name="Oval 13">
            <a:extLst>
              <a:ext uri="{FF2B5EF4-FFF2-40B4-BE49-F238E27FC236}">
                <a16:creationId xmlns:a16="http://schemas.microsoft.com/office/drawing/2014/main" id="{2EB42ED8-04CF-4D7E-804F-02B976ABF30D}"/>
              </a:ext>
              <a:ext uri="{C183D7F6-B498-43B3-948B-1728B52AA6E4}">
                <adec:decorative xmlns:adec="http://schemas.microsoft.com/office/drawing/2017/decorative" val="1"/>
              </a:ext>
            </a:extLst>
          </p:cNvPr>
          <p:cNvSpPr/>
          <p:nvPr/>
        </p:nvSpPr>
        <p:spPr>
          <a:xfrm>
            <a:off x="6546309" y="2214194"/>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Arrow Connector 32" descr="Orange arrow pointing to the right.">
            <a:extLst>
              <a:ext uri="{FF2B5EF4-FFF2-40B4-BE49-F238E27FC236}">
                <a16:creationId xmlns:a16="http://schemas.microsoft.com/office/drawing/2014/main" id="{DA8DDE09-8DE1-44A4-B058-10E04B202DFA}"/>
              </a:ext>
            </a:extLst>
          </p:cNvPr>
          <p:cNvCxnSpPr>
            <a:cxnSpLocks/>
          </p:cNvCxnSpPr>
          <p:nvPr/>
        </p:nvCxnSpPr>
        <p:spPr>
          <a:xfrm>
            <a:off x="5862478" y="3490619"/>
            <a:ext cx="50264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5314765-DA90-4013-AEAD-BA99078C2BA1}"/>
              </a:ext>
            </a:extLst>
          </p:cNvPr>
          <p:cNvSpPr txBox="1"/>
          <p:nvPr/>
        </p:nvSpPr>
        <p:spPr>
          <a:xfrm>
            <a:off x="3316715" y="3429000"/>
            <a:ext cx="2366055" cy="1938992"/>
          </a:xfrm>
          <a:prstGeom prst="rect">
            <a:avLst/>
          </a:prstGeom>
          <a:noFill/>
          <a:ln>
            <a:solidFill>
              <a:schemeClr val="tx1"/>
            </a:solidFill>
          </a:ln>
        </p:spPr>
        <p:txBody>
          <a:bodyPr wrap="square" rtlCol="0">
            <a:spAutoFit/>
          </a:bodyPr>
          <a:lstStyle/>
          <a:p>
            <a:r>
              <a:rPr lang="en-US" sz="2400" b="1" dirty="0">
                <a:solidFill>
                  <a:srgbClr val="EE7200"/>
                </a:solidFill>
              </a:rPr>
              <a:t> </a:t>
            </a:r>
            <a:r>
              <a:rPr lang="en-US" sz="2400" b="1" dirty="0">
                <a:solidFill>
                  <a:srgbClr val="FA6402"/>
                </a:solidFill>
              </a:rPr>
              <a:t>Food Insecurity</a:t>
            </a:r>
          </a:p>
          <a:p>
            <a:r>
              <a:rPr lang="en-US" sz="2400" b="1" dirty="0">
                <a:solidFill>
                  <a:srgbClr val="EE7200"/>
                </a:solidFill>
              </a:rPr>
              <a:t> </a:t>
            </a:r>
            <a:r>
              <a:rPr lang="en-US" sz="2400" dirty="0"/>
              <a:t>Availability</a:t>
            </a:r>
          </a:p>
          <a:p>
            <a:r>
              <a:rPr lang="en-US" sz="2400" dirty="0"/>
              <a:t> Accessibility</a:t>
            </a:r>
          </a:p>
          <a:p>
            <a:r>
              <a:rPr lang="en-US" sz="2400" dirty="0"/>
              <a:t> Affordability</a:t>
            </a:r>
          </a:p>
          <a:p>
            <a:r>
              <a:rPr lang="en-US" sz="2400" dirty="0"/>
              <a:t> Knowledge</a:t>
            </a:r>
          </a:p>
        </p:txBody>
      </p:sp>
      <p:cxnSp>
        <p:nvCxnSpPr>
          <p:cNvPr id="20" name="Straight Arrow Connector 19" descr="Orange arrow pointing to the right.">
            <a:extLst>
              <a:ext uri="{FF2B5EF4-FFF2-40B4-BE49-F238E27FC236}">
                <a16:creationId xmlns:a16="http://schemas.microsoft.com/office/drawing/2014/main" id="{8C3A0690-47EA-47DD-BD51-2A0C4365C1DF}"/>
              </a:ext>
            </a:extLst>
          </p:cNvPr>
          <p:cNvCxnSpPr>
            <a:cxnSpLocks/>
          </p:cNvCxnSpPr>
          <p:nvPr/>
        </p:nvCxnSpPr>
        <p:spPr>
          <a:xfrm>
            <a:off x="5851972" y="2991376"/>
            <a:ext cx="50264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C8D7E61E-C7CC-4778-9AA0-A9931991DE9C}"/>
              </a:ext>
            </a:extLst>
          </p:cNvPr>
          <p:cNvSpPr txBox="1"/>
          <p:nvPr/>
        </p:nvSpPr>
        <p:spPr>
          <a:xfrm>
            <a:off x="478971" y="1445641"/>
            <a:ext cx="5232454" cy="1569660"/>
          </a:xfrm>
          <a:prstGeom prst="rect">
            <a:avLst/>
          </a:prstGeom>
          <a:noFill/>
          <a:ln>
            <a:solidFill>
              <a:schemeClr val="tx1"/>
            </a:solidFill>
          </a:ln>
        </p:spPr>
        <p:txBody>
          <a:bodyPr wrap="square" rtlCol="0">
            <a:spAutoFit/>
          </a:bodyPr>
          <a:lstStyle/>
          <a:p>
            <a:r>
              <a:rPr lang="en-US" sz="2400" b="1" dirty="0">
                <a:solidFill>
                  <a:srgbClr val="FA6402"/>
                </a:solidFill>
              </a:rPr>
              <a:t>Knowledge: </a:t>
            </a:r>
          </a:p>
          <a:p>
            <a:r>
              <a:rPr lang="en-US" sz="2400" dirty="0"/>
              <a:t>What is a healthy diet</a:t>
            </a:r>
          </a:p>
          <a:p>
            <a:r>
              <a:rPr lang="en-US" sz="2400" dirty="0"/>
              <a:t>How to choose healthy foods/beverages</a:t>
            </a:r>
          </a:p>
          <a:p>
            <a:r>
              <a:rPr lang="en-US" sz="2400" dirty="0"/>
              <a:t>How to prepare healthy foods</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Many Factors Can Contribute to Poor Nutrition</a:t>
            </a:r>
          </a:p>
        </p:txBody>
      </p:sp>
    </p:spTree>
    <p:extLst>
      <p:ext uri="{BB962C8B-B14F-4D97-AF65-F5344CB8AC3E}">
        <p14:creationId xmlns:p14="http://schemas.microsoft.com/office/powerpoint/2010/main" val="2306300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descr="Brain and human head icon Brain and human head icon brain stock illustrations">
            <a:extLst>
              <a:ext uri="{FF2B5EF4-FFF2-40B4-BE49-F238E27FC236}">
                <a16:creationId xmlns:a16="http://schemas.microsoft.com/office/drawing/2014/main" id="{636820DD-0D05-4062-BB57-0BB87C51DF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70BA8D97-D248-4539-B965-87778B74D523}"/>
              </a:ext>
            </a:extLst>
          </p:cNvPr>
          <p:cNvSpPr txBox="1"/>
          <p:nvPr/>
        </p:nvSpPr>
        <p:spPr>
          <a:xfrm>
            <a:off x="8804961" y="4743132"/>
            <a:ext cx="2396388" cy="1200329"/>
          </a:xfrm>
          <a:prstGeom prst="rect">
            <a:avLst/>
          </a:prstGeom>
          <a:noFill/>
        </p:spPr>
        <p:txBody>
          <a:bodyPr wrap="square" rtlCol="0">
            <a:spAutoFit/>
          </a:bodyPr>
          <a:lstStyle/>
          <a:p>
            <a:r>
              <a:rPr lang="en-US" sz="2400" b="1" dirty="0">
                <a:solidFill>
                  <a:srgbClr val="FA6402"/>
                </a:solidFill>
              </a:rPr>
              <a:t>Increases Risk of </a:t>
            </a:r>
          </a:p>
          <a:p>
            <a:pPr marL="342900" indent="-342900">
              <a:buFont typeface="Arial" panose="020B0604020202020204" pitchFamily="34" charset="0"/>
              <a:buChar char="•"/>
            </a:pPr>
            <a:r>
              <a:rPr lang="en-US" sz="2400" dirty="0"/>
              <a:t>Depression</a:t>
            </a:r>
          </a:p>
          <a:p>
            <a:pPr marL="342900" indent="-342900">
              <a:buFont typeface="Arial" panose="020B0604020202020204" pitchFamily="34" charset="0"/>
              <a:buChar char="•"/>
            </a:pPr>
            <a:r>
              <a:rPr lang="en-US" sz="2400" dirty="0"/>
              <a:t>Anxiety</a:t>
            </a: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9043470" y="2483152"/>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2153D34-524F-4C6E-8FDD-817FC7EFF7F0}"/>
              </a:ext>
            </a:extLst>
          </p:cNvPr>
          <p:cNvSpPr txBox="1"/>
          <p:nvPr/>
        </p:nvSpPr>
        <p:spPr>
          <a:xfrm>
            <a:off x="9058488" y="3100346"/>
            <a:ext cx="1962943" cy="830997"/>
          </a:xfrm>
          <a:prstGeom prst="rect">
            <a:avLst/>
          </a:prstGeom>
          <a:noFill/>
        </p:spPr>
        <p:txBody>
          <a:bodyPr wrap="square" rtlCol="0">
            <a:spAutoFit/>
          </a:bodyPr>
          <a:lstStyle/>
          <a:p>
            <a:pPr algn="ctr"/>
            <a:r>
              <a:rPr lang="en-US" sz="2400" b="1" dirty="0">
                <a:solidFill>
                  <a:srgbClr val="FA6402"/>
                </a:solidFill>
              </a:rPr>
              <a:t>↓</a:t>
            </a:r>
            <a:r>
              <a:rPr lang="en-US" sz="2400" dirty="0"/>
              <a:t>Mental</a:t>
            </a:r>
          </a:p>
          <a:p>
            <a:pPr algn="ctr"/>
            <a:r>
              <a:rPr lang="en-US" sz="2400" dirty="0"/>
              <a:t>Health</a:t>
            </a:r>
          </a:p>
        </p:txBody>
      </p:sp>
      <p:cxnSp>
        <p:nvCxnSpPr>
          <p:cNvPr id="28" name="Straight Arrow Connector 27" descr="Orange arrow pointing to the right.">
            <a:extLst>
              <a:ext uri="{FF2B5EF4-FFF2-40B4-BE49-F238E27FC236}">
                <a16:creationId xmlns:a16="http://schemas.microsoft.com/office/drawing/2014/main" id="{D73F1CBC-B887-4322-B11F-67E0B4EC893F}"/>
              </a:ext>
            </a:extLst>
          </p:cNvPr>
          <p:cNvCxnSpPr>
            <a:cxnSpLocks/>
          </p:cNvCxnSpPr>
          <p:nvPr/>
        </p:nvCxnSpPr>
        <p:spPr>
          <a:xfrm flipV="1">
            <a:off x="8478109" y="3559583"/>
            <a:ext cx="479761" cy="12493"/>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725A2474-B84E-48AA-88E7-141154AF19C2}"/>
              </a:ext>
              <a:ext uri="{C183D7F6-B498-43B3-948B-1728B52AA6E4}">
                <adec:decorative xmlns:adec="http://schemas.microsoft.com/office/drawing/2017/decorative" val="1"/>
              </a:ext>
            </a:extLst>
          </p:cNvPr>
          <p:cNvSpPr/>
          <p:nvPr/>
        </p:nvSpPr>
        <p:spPr>
          <a:xfrm>
            <a:off x="6163254" y="2515838"/>
            <a:ext cx="2157879" cy="21050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a:t>
            </a:r>
          </a:p>
        </p:txBody>
      </p:sp>
      <p:sp>
        <p:nvSpPr>
          <p:cNvPr id="29" name="TextBox 28">
            <a:extLst>
              <a:ext uri="{FF2B5EF4-FFF2-40B4-BE49-F238E27FC236}">
                <a16:creationId xmlns:a16="http://schemas.microsoft.com/office/drawing/2014/main" id="{5151EE79-9A48-4F60-A4D8-2D197ED9765C}"/>
              </a:ext>
            </a:extLst>
          </p:cNvPr>
          <p:cNvSpPr txBox="1"/>
          <p:nvPr/>
        </p:nvSpPr>
        <p:spPr>
          <a:xfrm>
            <a:off x="6260721" y="2794278"/>
            <a:ext cx="1962943" cy="1938992"/>
          </a:xfrm>
          <a:prstGeom prst="rect">
            <a:avLst/>
          </a:prstGeom>
          <a:noFill/>
        </p:spPr>
        <p:txBody>
          <a:bodyPr wrap="square" rtlCol="0">
            <a:spAutoFit/>
          </a:bodyPr>
          <a:lstStyle/>
          <a:p>
            <a:pPr algn="ctr"/>
            <a:r>
              <a:rPr lang="en-US" sz="2400" b="1" dirty="0">
                <a:solidFill>
                  <a:srgbClr val="EE7200"/>
                </a:solidFill>
              </a:rPr>
              <a:t>Cost Medication</a:t>
            </a:r>
          </a:p>
          <a:p>
            <a:pPr algn="ctr"/>
            <a:r>
              <a:rPr lang="en-US" sz="2400" b="1" dirty="0" err="1">
                <a:solidFill>
                  <a:srgbClr val="EE7200"/>
                </a:solidFill>
              </a:rPr>
              <a:t>Lifes</a:t>
            </a:r>
            <a:r>
              <a:rPr lang="en-US" sz="2400" b="1" dirty="0">
                <a:solidFill>
                  <a:srgbClr val="EE7200"/>
                </a:solidFill>
              </a:rPr>
              <a:t> Changes</a:t>
            </a:r>
          </a:p>
          <a:p>
            <a:pPr algn="ctr"/>
            <a:r>
              <a:rPr lang="en-US" sz="2400" b="1" dirty="0">
                <a:solidFill>
                  <a:srgbClr val="EE7200"/>
                </a:solidFill>
              </a:rPr>
              <a:t>Stress</a:t>
            </a:r>
          </a:p>
          <a:p>
            <a:pPr algn="ctr"/>
            <a:endParaRPr lang="en-US" sz="2400" b="1" dirty="0">
              <a:solidFill>
                <a:srgbClr val="EE7200"/>
              </a:solidFill>
            </a:endParaRPr>
          </a:p>
        </p:txBody>
      </p:sp>
      <p:cxnSp>
        <p:nvCxnSpPr>
          <p:cNvPr id="26" name="Straight Arrow Connector 25" descr="Orange arrow pointing to the right.">
            <a:extLst>
              <a:ext uri="{FF2B5EF4-FFF2-40B4-BE49-F238E27FC236}">
                <a16:creationId xmlns:a16="http://schemas.microsoft.com/office/drawing/2014/main" id="{B809C02F-D437-40A6-92D3-C5BAF8441E70}"/>
              </a:ext>
            </a:extLst>
          </p:cNvPr>
          <p:cNvCxnSpPr>
            <a:cxnSpLocks/>
          </p:cNvCxnSpPr>
          <p:nvPr/>
        </p:nvCxnSpPr>
        <p:spPr>
          <a:xfrm flipV="1">
            <a:off x="5571269" y="3572076"/>
            <a:ext cx="479761" cy="12493"/>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3363616" y="2532020"/>
            <a:ext cx="2157879" cy="210509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3577100" y="3115192"/>
            <a:ext cx="1634383" cy="830997"/>
          </a:xfrm>
          <a:prstGeom prst="rect">
            <a:avLst/>
          </a:prstGeom>
          <a:noFill/>
        </p:spPr>
        <p:txBody>
          <a:bodyPr wrap="square" rtlCol="0">
            <a:spAutoFit/>
          </a:bodyPr>
          <a:lstStyle/>
          <a:p>
            <a:pPr algn="ctr"/>
            <a:r>
              <a:rPr lang="en-US" sz="2400" b="1" dirty="0">
                <a:solidFill>
                  <a:srgbClr val="FA6402"/>
                </a:solidFill>
              </a:rPr>
              <a:t>↓</a:t>
            </a:r>
            <a:r>
              <a:rPr lang="en-US" sz="2400" b="1" dirty="0">
                <a:solidFill>
                  <a:srgbClr val="FF8100"/>
                </a:solidFill>
              </a:rPr>
              <a:t> </a:t>
            </a:r>
            <a:r>
              <a:rPr lang="en-US" sz="2400" dirty="0"/>
              <a:t>Physical Health</a:t>
            </a:r>
          </a:p>
        </p:txBody>
      </p:sp>
      <p:cxnSp>
        <p:nvCxnSpPr>
          <p:cNvPr id="22" name="Straight Arrow Connector 21" descr="Orange arrow pointing to the right.">
            <a:extLst>
              <a:ext uri="{FF2B5EF4-FFF2-40B4-BE49-F238E27FC236}">
                <a16:creationId xmlns:a16="http://schemas.microsoft.com/office/drawing/2014/main" id="{A5E6A719-8DEA-42A2-BFC7-CE7EF6C6DF62}"/>
              </a:ext>
            </a:extLst>
          </p:cNvPr>
          <p:cNvCxnSpPr>
            <a:cxnSpLocks/>
          </p:cNvCxnSpPr>
          <p:nvPr/>
        </p:nvCxnSpPr>
        <p:spPr>
          <a:xfrm flipV="1">
            <a:off x="2843428" y="3572076"/>
            <a:ext cx="479761" cy="12493"/>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52913" y="2594482"/>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F8100"/>
                </a:solidFill>
              </a:rPr>
              <a:t>↓</a:t>
            </a:r>
            <a:r>
              <a:rPr lang="en-US" sz="2400" dirty="0"/>
              <a:t>Nutrition</a:t>
            </a:r>
          </a:p>
          <a:p>
            <a:r>
              <a:rPr lang="en-US" sz="2400" b="1" dirty="0">
                <a:solidFill>
                  <a:srgbClr val="FF8100"/>
                </a:solidFill>
              </a:rPr>
              <a:t>↓</a:t>
            </a:r>
            <a:r>
              <a:rPr lang="en-US" sz="2400" dirty="0"/>
              <a:t> Physical</a:t>
            </a:r>
          </a:p>
          <a:p>
            <a:r>
              <a:rPr lang="en-US" sz="2400" dirty="0"/>
              <a:t>     Activity</a:t>
            </a:r>
          </a:p>
        </p:txBody>
      </p: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627562" y="252321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Poor Physical Health Can Impact Mental Health</a:t>
            </a:r>
          </a:p>
        </p:txBody>
      </p:sp>
    </p:spTree>
    <p:extLst>
      <p:ext uri="{BB962C8B-B14F-4D97-AF65-F5344CB8AC3E}">
        <p14:creationId xmlns:p14="http://schemas.microsoft.com/office/powerpoint/2010/main" val="474545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Brain and human head icon Brain and human head icon brain stock illustrations">
            <a:extLst>
              <a:ext uri="{FF2B5EF4-FFF2-40B4-BE49-F238E27FC236}">
                <a16:creationId xmlns:a16="http://schemas.microsoft.com/office/drawing/2014/main" id="{F50843EB-D9F6-4E51-B74B-CAB1E97BB2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7F81A6F9-E4D9-4489-A1B8-815A6BD13C8E}"/>
              </a:ext>
            </a:extLst>
          </p:cNvPr>
          <p:cNvSpPr txBox="1"/>
          <p:nvPr/>
        </p:nvSpPr>
        <p:spPr>
          <a:xfrm>
            <a:off x="9164240" y="4734492"/>
            <a:ext cx="2875360" cy="1200329"/>
          </a:xfrm>
          <a:prstGeom prst="rect">
            <a:avLst/>
          </a:prstGeom>
          <a:noFill/>
        </p:spPr>
        <p:txBody>
          <a:bodyPr wrap="square" rtlCol="0">
            <a:spAutoFit/>
          </a:bodyPr>
          <a:lstStyle/>
          <a:p>
            <a:r>
              <a:rPr lang="en-US" sz="2400" b="1" dirty="0">
                <a:solidFill>
                  <a:srgbClr val="FA6402"/>
                </a:solidFill>
              </a:rPr>
              <a:t>Most Research With</a:t>
            </a:r>
          </a:p>
          <a:p>
            <a:pPr marL="342900" indent="-342900">
              <a:buFont typeface="Arial" panose="020B0604020202020204" pitchFamily="34" charset="0"/>
              <a:buChar char="•"/>
            </a:pPr>
            <a:r>
              <a:rPr lang="en-US" sz="2400" dirty="0"/>
              <a:t>Depression</a:t>
            </a:r>
          </a:p>
          <a:p>
            <a:pPr marL="342900" indent="-342900">
              <a:buFont typeface="Arial" panose="020B0604020202020204" pitchFamily="34" charset="0"/>
              <a:buChar char="•"/>
            </a:pPr>
            <a:r>
              <a:rPr lang="en-US" sz="2400" dirty="0"/>
              <a:t>Anxiety</a:t>
            </a:r>
          </a:p>
        </p:txBody>
      </p:sp>
      <p:sp>
        <p:nvSpPr>
          <p:cNvPr id="14" name="Oval 13">
            <a:extLst>
              <a:ext uri="{FF2B5EF4-FFF2-40B4-BE49-F238E27FC236}">
                <a16:creationId xmlns:a16="http://schemas.microsoft.com/office/drawing/2014/main" id="{970E71AE-4508-4B80-BFEF-9E6DC8DDC79F}"/>
              </a:ext>
              <a:ext uri="{C183D7F6-B498-43B3-948B-1728B52AA6E4}">
                <adec:decorative xmlns:adec="http://schemas.microsoft.com/office/drawing/2017/decorative" val="1"/>
              </a:ext>
            </a:extLst>
          </p:cNvPr>
          <p:cNvSpPr/>
          <p:nvPr/>
        </p:nvSpPr>
        <p:spPr>
          <a:xfrm>
            <a:off x="8625394" y="254328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2153D34-524F-4C6E-8FDD-817FC7EFF7F0}"/>
              </a:ext>
            </a:extLst>
          </p:cNvPr>
          <p:cNvSpPr txBox="1"/>
          <p:nvPr/>
        </p:nvSpPr>
        <p:spPr>
          <a:xfrm>
            <a:off x="8625394" y="3128680"/>
            <a:ext cx="1962943" cy="830997"/>
          </a:xfrm>
          <a:prstGeom prst="rect">
            <a:avLst/>
          </a:prstGeom>
          <a:noFill/>
        </p:spPr>
        <p:txBody>
          <a:bodyPr wrap="square" rtlCol="0">
            <a:spAutoFit/>
          </a:bodyPr>
          <a:lstStyle/>
          <a:p>
            <a:pPr algn="ctr"/>
            <a:r>
              <a:rPr lang="en-US" sz="2400" b="1" dirty="0">
                <a:solidFill>
                  <a:srgbClr val="FA6402"/>
                </a:solidFill>
              </a:rPr>
              <a:t>↓</a:t>
            </a:r>
            <a:r>
              <a:rPr lang="en-US" sz="2400" dirty="0"/>
              <a:t>Mental</a:t>
            </a:r>
          </a:p>
          <a:p>
            <a:pPr algn="ctr"/>
            <a:r>
              <a:rPr lang="en-US" sz="2400" dirty="0"/>
              <a:t>Health</a:t>
            </a:r>
          </a:p>
        </p:txBody>
      </p:sp>
      <p:cxnSp>
        <p:nvCxnSpPr>
          <p:cNvPr id="17" name="Straight Arrow Connector 16" descr="An orange arrow pointing to the right.">
            <a:extLst>
              <a:ext uri="{FF2B5EF4-FFF2-40B4-BE49-F238E27FC236}">
                <a16:creationId xmlns:a16="http://schemas.microsoft.com/office/drawing/2014/main" id="{1484B2DC-D0BF-48E5-B55F-784E4CFB9813}"/>
              </a:ext>
            </a:extLst>
          </p:cNvPr>
          <p:cNvCxnSpPr>
            <a:cxnSpLocks/>
          </p:cNvCxnSpPr>
          <p:nvPr/>
        </p:nvCxnSpPr>
        <p:spPr>
          <a:xfrm>
            <a:off x="7820526" y="3584569"/>
            <a:ext cx="560993"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25" name="Arrow: Curved Up 24">
            <a:extLst>
              <a:ext uri="{FF2B5EF4-FFF2-40B4-BE49-F238E27FC236}">
                <a16:creationId xmlns:a16="http://schemas.microsoft.com/office/drawing/2014/main" id="{805320D9-E49C-487B-9333-4710BE2AA454}"/>
              </a:ext>
              <a:ext uri="{C183D7F6-B498-43B3-948B-1728B52AA6E4}">
                <adec:decorative xmlns:adec="http://schemas.microsoft.com/office/drawing/2017/decorative" val="1"/>
              </a:ext>
            </a:extLst>
          </p:cNvPr>
          <p:cNvSpPr/>
          <p:nvPr/>
        </p:nvSpPr>
        <p:spPr>
          <a:xfrm>
            <a:off x="4186989" y="4334784"/>
            <a:ext cx="4894199" cy="804790"/>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 name="Arrow: Curved Up 27">
            <a:extLst>
              <a:ext uri="{FF2B5EF4-FFF2-40B4-BE49-F238E27FC236}">
                <a16:creationId xmlns:a16="http://schemas.microsoft.com/office/drawing/2014/main" id="{BC0C8A37-8AB6-4B06-8634-CC941EB54C0B}"/>
              </a:ext>
              <a:ext uri="{C183D7F6-B498-43B3-948B-1728B52AA6E4}">
                <adec:decorative xmlns:adec="http://schemas.microsoft.com/office/drawing/2017/decorative" val="1"/>
              </a:ext>
            </a:extLst>
          </p:cNvPr>
          <p:cNvSpPr/>
          <p:nvPr/>
        </p:nvSpPr>
        <p:spPr>
          <a:xfrm>
            <a:off x="2630404" y="4742080"/>
            <a:ext cx="6424257" cy="860410"/>
          </a:xfrm>
          <a:prstGeom prst="curvedUpArrow">
            <a:avLst/>
          </a:prstGeom>
          <a:solidFill>
            <a:srgbClr val="FF81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Oval 26">
            <a:extLst>
              <a:ext uri="{FF2B5EF4-FFF2-40B4-BE49-F238E27FC236}">
                <a16:creationId xmlns:a16="http://schemas.microsoft.com/office/drawing/2014/main" id="{F4A58613-A3BD-42BA-B98F-14C4F9569D0E}"/>
              </a:ext>
              <a:ext uri="{C183D7F6-B498-43B3-948B-1728B52AA6E4}">
                <adec:decorative xmlns:adec="http://schemas.microsoft.com/office/drawing/2017/decorative" val="1"/>
              </a:ext>
            </a:extLst>
          </p:cNvPr>
          <p:cNvSpPr/>
          <p:nvPr/>
        </p:nvSpPr>
        <p:spPr>
          <a:xfrm>
            <a:off x="5466278" y="2549233"/>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5652280" y="3182789"/>
            <a:ext cx="1634383" cy="830997"/>
          </a:xfrm>
          <a:prstGeom prst="rect">
            <a:avLst/>
          </a:prstGeom>
          <a:noFill/>
        </p:spPr>
        <p:txBody>
          <a:bodyPr wrap="square" rtlCol="0">
            <a:spAutoFit/>
          </a:bodyPr>
          <a:lstStyle/>
          <a:p>
            <a:pPr algn="ctr"/>
            <a:r>
              <a:rPr lang="en-US" sz="2400" b="1" dirty="0">
                <a:solidFill>
                  <a:srgbClr val="FA6402"/>
                </a:solidFill>
              </a:rPr>
              <a:t>↓</a:t>
            </a:r>
            <a:r>
              <a:rPr lang="en-US" sz="2400" b="1" dirty="0">
                <a:solidFill>
                  <a:srgbClr val="FF8100"/>
                </a:solidFill>
              </a:rPr>
              <a:t> </a:t>
            </a:r>
            <a:r>
              <a:rPr lang="en-US" sz="2400" dirty="0"/>
              <a:t>Physical Health</a:t>
            </a:r>
          </a:p>
        </p:txBody>
      </p:sp>
      <p:cxnSp>
        <p:nvCxnSpPr>
          <p:cNvPr id="22" name="Straight Arrow Connector 21" descr="An orange arrow pointing to the right.">
            <a:extLst>
              <a:ext uri="{FF2B5EF4-FFF2-40B4-BE49-F238E27FC236}">
                <a16:creationId xmlns:a16="http://schemas.microsoft.com/office/drawing/2014/main" id="{A5E6A719-8DEA-42A2-BFC7-CE7EF6C6DF62}"/>
              </a:ext>
            </a:extLst>
          </p:cNvPr>
          <p:cNvCxnSpPr>
            <a:cxnSpLocks/>
          </p:cNvCxnSpPr>
          <p:nvPr/>
        </p:nvCxnSpPr>
        <p:spPr>
          <a:xfrm>
            <a:off x="4692316" y="3584569"/>
            <a:ext cx="553736" cy="0"/>
          </a:xfrm>
          <a:prstGeom prst="straightConnector1">
            <a:avLst/>
          </a:prstGeom>
          <a:ln w="47625">
            <a:solidFill>
              <a:srgbClr val="FF81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3D99B437-C3DE-436A-A4A0-6E3518FB036E}"/>
              </a:ext>
            </a:extLst>
          </p:cNvPr>
          <p:cNvSpPr txBox="1"/>
          <p:nvPr/>
        </p:nvSpPr>
        <p:spPr>
          <a:xfrm>
            <a:off x="2559273" y="5545631"/>
            <a:ext cx="2396388" cy="461665"/>
          </a:xfrm>
          <a:prstGeom prst="rect">
            <a:avLst/>
          </a:prstGeom>
          <a:noFill/>
        </p:spPr>
        <p:txBody>
          <a:bodyPr wrap="square" rtlCol="0">
            <a:spAutoFit/>
          </a:bodyPr>
          <a:lstStyle/>
          <a:p>
            <a:r>
              <a:rPr lang="en-US" sz="2400" b="1" dirty="0">
                <a:solidFill>
                  <a:srgbClr val="FA6402"/>
                </a:solidFill>
              </a:rPr>
              <a:t>Very stressful</a:t>
            </a:r>
            <a:endParaRPr lang="en-US" sz="2400" dirty="0"/>
          </a:p>
        </p:txBody>
      </p:sp>
      <p:sp>
        <p:nvSpPr>
          <p:cNvPr id="26" name="TextBox 25">
            <a:extLst>
              <a:ext uri="{FF2B5EF4-FFF2-40B4-BE49-F238E27FC236}">
                <a16:creationId xmlns:a16="http://schemas.microsoft.com/office/drawing/2014/main" id="{42B73822-704F-4ABA-A7F5-43F1E2745996}"/>
              </a:ext>
            </a:extLst>
          </p:cNvPr>
          <p:cNvSpPr txBox="1"/>
          <p:nvPr/>
        </p:nvSpPr>
        <p:spPr>
          <a:xfrm>
            <a:off x="264350" y="4268988"/>
            <a:ext cx="2366055" cy="1938992"/>
          </a:xfrm>
          <a:prstGeom prst="rect">
            <a:avLst/>
          </a:prstGeom>
          <a:noFill/>
          <a:ln>
            <a:solidFill>
              <a:schemeClr val="tx1"/>
            </a:solidFill>
          </a:ln>
        </p:spPr>
        <p:txBody>
          <a:bodyPr wrap="square" rtlCol="0">
            <a:spAutoFit/>
          </a:bodyPr>
          <a:lstStyle/>
          <a:p>
            <a:r>
              <a:rPr lang="en-US" sz="2400" b="1" dirty="0">
                <a:solidFill>
                  <a:srgbClr val="EE7200"/>
                </a:solidFill>
              </a:rPr>
              <a:t> Food Insecurity </a:t>
            </a:r>
            <a:r>
              <a:rPr lang="en-US" sz="2400" dirty="0"/>
              <a:t>Availability</a:t>
            </a:r>
          </a:p>
          <a:p>
            <a:r>
              <a:rPr lang="en-US" sz="2400" dirty="0"/>
              <a:t> Accessibility</a:t>
            </a:r>
          </a:p>
          <a:p>
            <a:r>
              <a:rPr lang="en-US" sz="2400" dirty="0"/>
              <a:t> Affordability</a:t>
            </a:r>
          </a:p>
          <a:p>
            <a:r>
              <a:rPr lang="en-US" sz="2400" dirty="0"/>
              <a:t> Knowledge</a:t>
            </a:r>
          </a:p>
        </p:txBody>
      </p:sp>
      <p:sp>
        <p:nvSpPr>
          <p:cNvPr id="20" name="Oval 19">
            <a:extLst>
              <a:ext uri="{FF2B5EF4-FFF2-40B4-BE49-F238E27FC236}">
                <a16:creationId xmlns:a16="http://schemas.microsoft.com/office/drawing/2014/main" id="{770FA38D-1A03-471D-A0B2-0919C2742F17}"/>
              </a:ext>
              <a:ext uri="{C183D7F6-B498-43B3-948B-1728B52AA6E4}">
                <adec:decorative xmlns:adec="http://schemas.microsoft.com/office/drawing/2017/decorative" val="1"/>
              </a:ext>
            </a:extLst>
          </p:cNvPr>
          <p:cNvSpPr/>
          <p:nvPr/>
        </p:nvSpPr>
        <p:spPr>
          <a:xfrm>
            <a:off x="2478731" y="2523217"/>
            <a:ext cx="2157879" cy="209771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06067F75-B316-4F2A-9A7E-B14FA5A905B3}"/>
              </a:ext>
            </a:extLst>
          </p:cNvPr>
          <p:cNvSpPr txBox="1"/>
          <p:nvPr/>
        </p:nvSpPr>
        <p:spPr>
          <a:xfrm>
            <a:off x="2784790" y="2488601"/>
            <a:ext cx="2089504" cy="1569660"/>
          </a:xfrm>
          <a:prstGeom prst="rect">
            <a:avLst/>
          </a:prstGeom>
          <a:noFill/>
        </p:spPr>
        <p:txBody>
          <a:bodyPr wrap="square" rtlCol="0">
            <a:spAutoFit/>
          </a:bodyPr>
          <a:lstStyle/>
          <a:p>
            <a:endParaRPr lang="en-US" sz="2400" b="1" dirty="0">
              <a:solidFill>
                <a:srgbClr val="FF8100"/>
              </a:solidFill>
            </a:endParaRPr>
          </a:p>
          <a:p>
            <a:r>
              <a:rPr lang="en-US" sz="2400" b="1" dirty="0">
                <a:solidFill>
                  <a:srgbClr val="FA6402"/>
                </a:solidFill>
              </a:rPr>
              <a:t>↓</a:t>
            </a:r>
            <a:r>
              <a:rPr lang="en-US" sz="2400" dirty="0"/>
              <a:t>Nutrition</a:t>
            </a:r>
          </a:p>
          <a:p>
            <a:r>
              <a:rPr lang="en-US" sz="2400" b="1" dirty="0">
                <a:solidFill>
                  <a:srgbClr val="FA6402"/>
                </a:solidFill>
              </a:rPr>
              <a:t>↓</a:t>
            </a:r>
            <a:r>
              <a:rPr lang="en-US" sz="2400" dirty="0"/>
              <a:t> Physical</a:t>
            </a:r>
          </a:p>
          <a:p>
            <a:r>
              <a:rPr lang="en-US" sz="2400" dirty="0"/>
              <a:t>     Activity</a:t>
            </a:r>
          </a:p>
        </p:txBody>
      </p:sp>
      <p:sp>
        <p:nvSpPr>
          <p:cNvPr id="69" name="Title 1">
            <a:extLst>
              <a:ext uri="{FF2B5EF4-FFF2-40B4-BE49-F238E27FC236}">
                <a16:creationId xmlns:a16="http://schemas.microsoft.com/office/drawing/2014/main" id="{3256C83D-F7C8-4FB5-9958-343A1F6D1E04}"/>
              </a:ext>
            </a:extLst>
          </p:cNvPr>
          <p:cNvSpPr>
            <a:spLocks noGrp="1"/>
          </p:cNvSpPr>
          <p:nvPr>
            <p:ph type="title"/>
          </p:nvPr>
        </p:nvSpPr>
        <p:spPr>
          <a:xfrm>
            <a:off x="625295" y="350019"/>
            <a:ext cx="11087734" cy="1325563"/>
          </a:xfrm>
        </p:spPr>
        <p:txBody>
          <a:bodyPr>
            <a:normAutofit/>
          </a:bodyPr>
          <a:lstStyle/>
          <a:p>
            <a:r>
              <a:rPr lang="en-US" dirty="0"/>
              <a:t>Additionally, Poor Nutrition and Low Physical Activity Can Also Directly Impact Mental Health</a:t>
            </a:r>
          </a:p>
        </p:txBody>
      </p:sp>
    </p:spTree>
    <p:extLst>
      <p:ext uri="{BB962C8B-B14F-4D97-AF65-F5344CB8AC3E}">
        <p14:creationId xmlns:p14="http://schemas.microsoft.com/office/powerpoint/2010/main" val="3556961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Brain and human head icon Brain and human head icon brain stock illustrations">
            <a:extLst>
              <a:ext uri="{FF2B5EF4-FFF2-40B4-BE49-F238E27FC236}">
                <a16:creationId xmlns:a16="http://schemas.microsoft.com/office/drawing/2014/main" id="{7CA147CF-F028-457D-886D-CA470EA15D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2">
            <a:extLst>
              <a:ext uri="{FF2B5EF4-FFF2-40B4-BE49-F238E27FC236}">
                <a16:creationId xmlns:a16="http://schemas.microsoft.com/office/drawing/2014/main" id="{B3E0649B-DFCF-4C57-9AD0-F9757D4C7327}"/>
              </a:ext>
            </a:extLst>
          </p:cNvPr>
          <p:cNvSpPr txBox="1">
            <a:spLocks/>
          </p:cNvSpPr>
          <p:nvPr/>
        </p:nvSpPr>
        <p:spPr>
          <a:xfrm>
            <a:off x="6781408" y="1710878"/>
            <a:ext cx="529283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3200" b="1" dirty="0">
                <a:solidFill>
                  <a:srgbClr val="FA6402"/>
                </a:solidFill>
              </a:rPr>
              <a:t>Some Mechanisms</a:t>
            </a:r>
          </a:p>
          <a:p>
            <a:pPr lvl="1">
              <a:lnSpc>
                <a:spcPct val="100000"/>
              </a:lnSpc>
              <a:spcBef>
                <a:spcPts val="0"/>
              </a:spcBef>
            </a:pPr>
            <a:r>
              <a:rPr lang="en-US" sz="3000" dirty="0"/>
              <a:t>Brain structure and function</a:t>
            </a:r>
          </a:p>
          <a:p>
            <a:pPr lvl="1">
              <a:lnSpc>
                <a:spcPct val="100000"/>
              </a:lnSpc>
              <a:spcBef>
                <a:spcPts val="0"/>
              </a:spcBef>
            </a:pPr>
            <a:r>
              <a:rPr lang="en-US" sz="3000"/>
              <a:t>Neurotransmitter synthesis/regulation</a:t>
            </a:r>
            <a:endParaRPr lang="en-US" sz="3000" dirty="0"/>
          </a:p>
          <a:p>
            <a:pPr lvl="1">
              <a:lnSpc>
                <a:spcPct val="100000"/>
              </a:lnSpc>
              <a:spcBef>
                <a:spcPts val="0"/>
              </a:spcBef>
            </a:pPr>
            <a:r>
              <a:rPr lang="en-US" sz="3000" dirty="0"/>
              <a:t>Protect against oxidative and inflammatory damage</a:t>
            </a:r>
          </a:p>
          <a:p>
            <a:pPr lvl="1">
              <a:lnSpc>
                <a:spcPct val="100000"/>
              </a:lnSpc>
              <a:spcBef>
                <a:spcPts val="0"/>
              </a:spcBef>
            </a:pPr>
            <a:r>
              <a:rPr lang="en-US" sz="3000" dirty="0"/>
              <a:t>Regulate mood and stress response</a:t>
            </a:r>
          </a:p>
        </p:txBody>
      </p:sp>
      <p:sp>
        <p:nvSpPr>
          <p:cNvPr id="8" name="Content Placeholder 2">
            <a:extLst>
              <a:ext uri="{FF2B5EF4-FFF2-40B4-BE49-F238E27FC236}">
                <a16:creationId xmlns:a16="http://schemas.microsoft.com/office/drawing/2014/main" id="{B3A42415-758F-4A7A-9948-715A6D8A0A56}"/>
              </a:ext>
            </a:extLst>
          </p:cNvPr>
          <p:cNvSpPr txBox="1">
            <a:spLocks/>
          </p:cNvSpPr>
          <p:nvPr/>
        </p:nvSpPr>
        <p:spPr>
          <a:xfrm>
            <a:off x="4125951" y="1710878"/>
            <a:ext cx="2801325" cy="473023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spcBef>
                <a:spcPts val="0"/>
              </a:spcBef>
            </a:pPr>
            <a:r>
              <a:rPr lang="en-US" sz="3000" b="1" dirty="0">
                <a:solidFill>
                  <a:srgbClr val="00B050"/>
                </a:solidFill>
              </a:rPr>
              <a:t>Selenium</a:t>
            </a:r>
          </a:p>
          <a:p>
            <a:pPr>
              <a:lnSpc>
                <a:spcPct val="110000"/>
              </a:lnSpc>
              <a:spcBef>
                <a:spcPts val="0"/>
              </a:spcBef>
            </a:pPr>
            <a:r>
              <a:rPr lang="en-US" sz="3000" b="1" dirty="0">
                <a:solidFill>
                  <a:srgbClr val="00B050"/>
                </a:solidFill>
              </a:rPr>
              <a:t>Magnesium</a:t>
            </a:r>
          </a:p>
          <a:p>
            <a:pPr>
              <a:lnSpc>
                <a:spcPct val="110000"/>
              </a:lnSpc>
              <a:spcBef>
                <a:spcPts val="0"/>
              </a:spcBef>
            </a:pPr>
            <a:r>
              <a:rPr lang="en-US" sz="3000" b="1" dirty="0">
                <a:solidFill>
                  <a:srgbClr val="00B050"/>
                </a:solidFill>
              </a:rPr>
              <a:t>Zinc </a:t>
            </a:r>
          </a:p>
          <a:p>
            <a:pPr>
              <a:lnSpc>
                <a:spcPct val="110000"/>
              </a:lnSpc>
              <a:spcBef>
                <a:spcPts val="0"/>
              </a:spcBef>
            </a:pPr>
            <a:r>
              <a:rPr lang="en-US" sz="3000" b="1" dirty="0">
                <a:solidFill>
                  <a:srgbClr val="00B050"/>
                </a:solidFill>
              </a:rPr>
              <a:t>Iron</a:t>
            </a:r>
          </a:p>
          <a:p>
            <a:pPr>
              <a:lnSpc>
                <a:spcPct val="110000"/>
              </a:lnSpc>
              <a:spcBef>
                <a:spcPts val="0"/>
              </a:spcBef>
            </a:pPr>
            <a:r>
              <a:rPr lang="en-US" sz="3000" b="1" dirty="0">
                <a:solidFill>
                  <a:srgbClr val="00B050"/>
                </a:solidFill>
              </a:rPr>
              <a:t>Iodine</a:t>
            </a:r>
          </a:p>
          <a:p>
            <a:pPr>
              <a:lnSpc>
                <a:spcPct val="110000"/>
              </a:lnSpc>
              <a:spcBef>
                <a:spcPts val="0"/>
              </a:spcBef>
            </a:pPr>
            <a:r>
              <a:rPr lang="en-US" sz="3000" b="1" dirty="0">
                <a:solidFill>
                  <a:srgbClr val="00B050"/>
                </a:solidFill>
              </a:rPr>
              <a:t>Tryptophan </a:t>
            </a:r>
          </a:p>
          <a:p>
            <a:pPr>
              <a:lnSpc>
                <a:spcPct val="110000"/>
              </a:lnSpc>
              <a:spcBef>
                <a:spcPts val="0"/>
              </a:spcBef>
            </a:pPr>
            <a:r>
              <a:rPr lang="en-US" sz="3000" b="1" dirty="0">
                <a:solidFill>
                  <a:srgbClr val="00B050"/>
                </a:solidFill>
              </a:rPr>
              <a:t>Tyrosine</a:t>
            </a:r>
          </a:p>
          <a:p>
            <a:pPr>
              <a:lnSpc>
                <a:spcPct val="110000"/>
              </a:lnSpc>
              <a:spcBef>
                <a:spcPts val="0"/>
              </a:spcBef>
            </a:pPr>
            <a:r>
              <a:rPr lang="en-US" sz="3000" b="1" dirty="0">
                <a:solidFill>
                  <a:srgbClr val="FF8100"/>
                </a:solidFill>
              </a:rPr>
              <a:t>Sugar/Refined Carbohydrates</a:t>
            </a:r>
          </a:p>
          <a:p>
            <a:pPr>
              <a:lnSpc>
                <a:spcPct val="110000"/>
              </a:lnSpc>
              <a:spcBef>
                <a:spcPts val="0"/>
              </a:spcBef>
            </a:pPr>
            <a:r>
              <a:rPr lang="en-US" sz="3000" b="1" dirty="0">
                <a:solidFill>
                  <a:srgbClr val="FF8100"/>
                </a:solidFill>
              </a:rPr>
              <a:t>Saturated Fat</a:t>
            </a:r>
          </a:p>
          <a:p>
            <a:endParaRPr lang="en-US" sz="3200" dirty="0">
              <a:solidFill>
                <a:srgbClr val="FA6402"/>
              </a:solidFill>
            </a:endParaRPr>
          </a:p>
        </p:txBody>
      </p:sp>
      <p:sp>
        <p:nvSpPr>
          <p:cNvPr id="3" name="Content Placeholder 2">
            <a:extLst>
              <a:ext uri="{FF2B5EF4-FFF2-40B4-BE49-F238E27FC236}">
                <a16:creationId xmlns:a16="http://schemas.microsoft.com/office/drawing/2014/main" id="{9EC5D5AE-D923-4C9D-A396-63326B5723B1}"/>
              </a:ext>
            </a:extLst>
          </p:cNvPr>
          <p:cNvSpPr>
            <a:spLocks noGrp="1"/>
          </p:cNvSpPr>
          <p:nvPr>
            <p:ph sz="half" idx="1"/>
          </p:nvPr>
        </p:nvSpPr>
        <p:spPr>
          <a:xfrm>
            <a:off x="476250" y="1690688"/>
            <a:ext cx="4788476" cy="4351338"/>
          </a:xfrm>
        </p:spPr>
        <p:txBody>
          <a:bodyPr>
            <a:noAutofit/>
          </a:bodyPr>
          <a:lstStyle/>
          <a:p>
            <a:pPr>
              <a:lnSpc>
                <a:spcPct val="100000"/>
              </a:lnSpc>
              <a:spcBef>
                <a:spcPts val="0"/>
              </a:spcBef>
            </a:pPr>
            <a:r>
              <a:rPr lang="en-US" b="1" dirty="0">
                <a:solidFill>
                  <a:srgbClr val="00B050"/>
                </a:solidFill>
              </a:rPr>
              <a:t>Omega-3 Fatty Acids</a:t>
            </a:r>
          </a:p>
          <a:p>
            <a:pPr>
              <a:lnSpc>
                <a:spcPct val="100000"/>
              </a:lnSpc>
              <a:spcBef>
                <a:spcPts val="0"/>
              </a:spcBef>
            </a:pPr>
            <a:r>
              <a:rPr lang="en-US" b="1" dirty="0">
                <a:solidFill>
                  <a:srgbClr val="00B050"/>
                </a:solidFill>
              </a:rPr>
              <a:t>Vitamin B6</a:t>
            </a:r>
          </a:p>
          <a:p>
            <a:pPr>
              <a:lnSpc>
                <a:spcPct val="100000"/>
              </a:lnSpc>
              <a:spcBef>
                <a:spcPts val="0"/>
              </a:spcBef>
            </a:pPr>
            <a:r>
              <a:rPr lang="en-US" b="1" dirty="0">
                <a:solidFill>
                  <a:srgbClr val="00B050"/>
                </a:solidFill>
              </a:rPr>
              <a:t>Vitamin B12</a:t>
            </a:r>
          </a:p>
          <a:p>
            <a:pPr>
              <a:lnSpc>
                <a:spcPct val="100000"/>
              </a:lnSpc>
              <a:spcBef>
                <a:spcPts val="0"/>
              </a:spcBef>
            </a:pPr>
            <a:r>
              <a:rPr lang="en-US" b="1" dirty="0">
                <a:solidFill>
                  <a:srgbClr val="00B050"/>
                </a:solidFill>
              </a:rPr>
              <a:t>Folate</a:t>
            </a:r>
          </a:p>
          <a:p>
            <a:pPr>
              <a:lnSpc>
                <a:spcPct val="100000"/>
              </a:lnSpc>
              <a:spcBef>
                <a:spcPts val="0"/>
              </a:spcBef>
            </a:pPr>
            <a:r>
              <a:rPr lang="en-US" b="1" dirty="0">
                <a:solidFill>
                  <a:srgbClr val="00B050"/>
                </a:solidFill>
              </a:rPr>
              <a:t>Vitamin D</a:t>
            </a:r>
          </a:p>
          <a:p>
            <a:pPr>
              <a:lnSpc>
                <a:spcPct val="100000"/>
              </a:lnSpc>
              <a:spcBef>
                <a:spcPts val="0"/>
              </a:spcBef>
            </a:pPr>
            <a:r>
              <a:rPr lang="en-US" b="1" dirty="0">
                <a:solidFill>
                  <a:srgbClr val="00B050"/>
                </a:solidFill>
              </a:rPr>
              <a:t>Vitamin C</a:t>
            </a:r>
          </a:p>
          <a:p>
            <a:pPr>
              <a:lnSpc>
                <a:spcPct val="100000"/>
              </a:lnSpc>
              <a:spcBef>
                <a:spcPts val="0"/>
              </a:spcBef>
            </a:pPr>
            <a:r>
              <a:rPr lang="en-US" b="1" dirty="0">
                <a:solidFill>
                  <a:srgbClr val="00B050"/>
                </a:solidFill>
              </a:rPr>
              <a:t>Vitamin E</a:t>
            </a:r>
          </a:p>
          <a:p>
            <a:pPr>
              <a:lnSpc>
                <a:spcPct val="100000"/>
              </a:lnSpc>
              <a:spcBef>
                <a:spcPts val="0"/>
              </a:spcBef>
            </a:pPr>
            <a:r>
              <a:rPr lang="en-US" b="1" dirty="0">
                <a:solidFill>
                  <a:srgbClr val="00B050"/>
                </a:solidFill>
              </a:rPr>
              <a:t>Thiamin (Vitamin B1)</a:t>
            </a:r>
          </a:p>
          <a:p>
            <a:pPr>
              <a:lnSpc>
                <a:spcPct val="100000"/>
              </a:lnSpc>
              <a:spcBef>
                <a:spcPts val="0"/>
              </a:spcBef>
            </a:pPr>
            <a:r>
              <a:rPr lang="en-US" b="1" dirty="0">
                <a:solidFill>
                  <a:srgbClr val="00B050"/>
                </a:solidFill>
              </a:rPr>
              <a:t>Pantothenic Acid</a:t>
            </a:r>
          </a:p>
          <a:p>
            <a:pPr>
              <a:lnSpc>
                <a:spcPct val="110000"/>
              </a:lnSpc>
              <a:spcBef>
                <a:spcPts val="0"/>
              </a:spcBef>
            </a:pPr>
            <a:r>
              <a:rPr lang="en-US" b="1" dirty="0">
                <a:solidFill>
                  <a:srgbClr val="00B050"/>
                </a:solidFill>
              </a:rPr>
              <a:t>Choline</a:t>
            </a:r>
          </a:p>
        </p:txBody>
      </p:sp>
      <p:sp>
        <p:nvSpPr>
          <p:cNvPr id="2" name="Title 1">
            <a:extLst>
              <a:ext uri="{FF2B5EF4-FFF2-40B4-BE49-F238E27FC236}">
                <a16:creationId xmlns:a16="http://schemas.microsoft.com/office/drawing/2014/main" id="{3256C83D-F7C8-4FB5-9958-343A1F6D1E04}"/>
              </a:ext>
            </a:extLst>
          </p:cNvPr>
          <p:cNvSpPr>
            <a:spLocks noGrp="1"/>
          </p:cNvSpPr>
          <p:nvPr>
            <p:ph type="title"/>
          </p:nvPr>
        </p:nvSpPr>
        <p:spPr>
          <a:xfrm>
            <a:off x="476250" y="365125"/>
            <a:ext cx="11182349" cy="1325563"/>
          </a:xfrm>
        </p:spPr>
        <p:txBody>
          <a:bodyPr/>
          <a:lstStyle/>
          <a:p>
            <a:r>
              <a:rPr lang="en-US" dirty="0"/>
              <a:t>Many Nutrients Can Impact Mental Health: Most Research on Depression and Anxiety</a:t>
            </a:r>
          </a:p>
        </p:txBody>
      </p:sp>
    </p:spTree>
    <p:extLst>
      <p:ext uri="{BB962C8B-B14F-4D97-AF65-F5344CB8AC3E}">
        <p14:creationId xmlns:p14="http://schemas.microsoft.com/office/powerpoint/2010/main" val="3425329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Brain and human head icon Brain and human head icon brain stock illustrations">
            <a:extLst>
              <a:ext uri="{FF2B5EF4-FFF2-40B4-BE49-F238E27FC236}">
                <a16:creationId xmlns:a16="http://schemas.microsoft.com/office/drawing/2014/main" id="{27919949-F470-4902-BE4C-7506D32A2D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87050" y="5411819"/>
            <a:ext cx="1507790" cy="140431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sz="quarter" idx="1"/>
          </p:nvPr>
        </p:nvSpPr>
        <p:spPr>
          <a:xfrm>
            <a:off x="552450" y="1825625"/>
            <a:ext cx="11049000" cy="4351338"/>
          </a:xfrm>
        </p:spPr>
        <p:txBody>
          <a:bodyPr>
            <a:normAutofit/>
          </a:bodyPr>
          <a:lstStyle/>
          <a:p>
            <a:pPr>
              <a:defRPr/>
            </a:pPr>
            <a:r>
              <a:rPr lang="en-US" dirty="0"/>
              <a:t>Regular physical activity can:</a:t>
            </a:r>
          </a:p>
          <a:p>
            <a:pPr lvl="1">
              <a:defRPr/>
            </a:pPr>
            <a:r>
              <a:rPr lang="en-US" b="1" dirty="0">
                <a:solidFill>
                  <a:srgbClr val="FA6402"/>
                </a:solidFill>
              </a:rPr>
              <a:t>Boost mood</a:t>
            </a:r>
          </a:p>
          <a:p>
            <a:pPr lvl="1">
              <a:defRPr/>
            </a:pPr>
            <a:r>
              <a:rPr lang="en-US" b="1" dirty="0">
                <a:solidFill>
                  <a:srgbClr val="FA6402"/>
                </a:solidFill>
              </a:rPr>
              <a:t>Reduce stress</a:t>
            </a:r>
          </a:p>
          <a:p>
            <a:pPr lvl="1">
              <a:defRPr/>
            </a:pPr>
            <a:r>
              <a:rPr lang="en-US" b="1" dirty="0">
                <a:solidFill>
                  <a:srgbClr val="FA6402"/>
                </a:solidFill>
              </a:rPr>
              <a:t>Improve sleep</a:t>
            </a:r>
          </a:p>
          <a:p>
            <a:pPr lvl="1">
              <a:defRPr/>
            </a:pPr>
            <a:r>
              <a:rPr lang="en-US" b="1" dirty="0">
                <a:solidFill>
                  <a:srgbClr val="FA6402"/>
                </a:solidFill>
              </a:rPr>
              <a:t>Reduce symptoms of anxiety and depression</a:t>
            </a:r>
          </a:p>
          <a:p>
            <a:pPr lvl="1">
              <a:defRPr/>
            </a:pPr>
            <a:r>
              <a:rPr lang="en-US" b="1" dirty="0">
                <a:solidFill>
                  <a:srgbClr val="FA6402"/>
                </a:solidFill>
              </a:rPr>
              <a:t>Build resilience and self-esteem</a:t>
            </a:r>
          </a:p>
          <a:p>
            <a:pPr lvl="1">
              <a:defRPr/>
            </a:pPr>
            <a:r>
              <a:rPr lang="en-US" b="1" dirty="0">
                <a:solidFill>
                  <a:srgbClr val="FA6402"/>
                </a:solidFill>
              </a:rPr>
              <a:t>Provide social interaction</a:t>
            </a:r>
          </a:p>
        </p:txBody>
      </p:sp>
      <p:sp>
        <p:nvSpPr>
          <p:cNvPr id="9218" name="Title 1"/>
          <p:cNvSpPr>
            <a:spLocks noGrp="1"/>
          </p:cNvSpPr>
          <p:nvPr>
            <p:ph type="title"/>
          </p:nvPr>
        </p:nvSpPr>
        <p:spPr>
          <a:xfrm>
            <a:off x="552450" y="365125"/>
            <a:ext cx="11049000" cy="1325563"/>
          </a:xfrm>
        </p:spPr>
        <p:txBody>
          <a:bodyPr/>
          <a:lstStyle/>
          <a:p>
            <a:r>
              <a:rPr lang="en-US" altLang="en-US" dirty="0"/>
              <a:t>Physical Activity Can Positively Impact Mental Health</a:t>
            </a:r>
          </a:p>
        </p:txBody>
      </p:sp>
    </p:spTree>
    <p:extLst>
      <p:ext uri="{BB962C8B-B14F-4D97-AF65-F5344CB8AC3E}">
        <p14:creationId xmlns:p14="http://schemas.microsoft.com/office/powerpoint/2010/main" val="987566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9572</TotalTime>
  <Words>4929</Words>
  <Application>Microsoft Office PowerPoint</Application>
  <PresentationFormat>Widescreen</PresentationFormat>
  <Paragraphs>733</Paragraphs>
  <Slides>28</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Times New Roman</vt:lpstr>
      <vt:lpstr>Office Theme</vt:lpstr>
      <vt:lpstr>Feed Your Brain</vt:lpstr>
      <vt:lpstr>Adequate Nutrition and Physical Activity Can Positively Impact Physical Health</vt:lpstr>
      <vt:lpstr>Specifically, Adequate Nutrition and Physical Activity Can Positively Impact Brain Health</vt:lpstr>
      <vt:lpstr>Conversely, Poor Nutrition and Low Physical Activity Can Negatively Impact Physical Health</vt:lpstr>
      <vt:lpstr>Many Factors Can Contribute to Poor Nutrition</vt:lpstr>
      <vt:lpstr>Poor Physical Health Can Impact Mental Health</vt:lpstr>
      <vt:lpstr>Additionally, Poor Nutrition and Low Physical Activity Can Also Directly Impact Mental Health</vt:lpstr>
      <vt:lpstr>Many Nutrients Can Impact Mental Health: Most Research on Depression and Anxiety</vt:lpstr>
      <vt:lpstr>Physical Activity Can Positively Impact Mental Health</vt:lpstr>
      <vt:lpstr>Conversely, Poor Mental Health Can Negatively Impact Nutrition and Physical Activity</vt:lpstr>
      <vt:lpstr>Can Create A Downward Spiral </vt:lpstr>
      <vt:lpstr>Adequate Nutrition and Physical Activity Can Also Positively Impact Cognitive Function</vt:lpstr>
      <vt:lpstr>Conversely Poor Nutrition and Low Physical Activity Can Negatively Impact Cognitive Function</vt:lpstr>
      <vt:lpstr>Dietary Patterns and Brain Health</vt:lpstr>
      <vt:lpstr>Dietary Guidelines for Americans</vt:lpstr>
      <vt:lpstr>Physical Activity Guidelines for Americans: Adult</vt:lpstr>
      <vt:lpstr>Physical Activity Guidelines for Americans: Older Adults</vt:lpstr>
      <vt:lpstr>Gut Microbiome Can Impact Physical Health</vt:lpstr>
      <vt:lpstr>Gut Microbiota Communicates With the Brain Through Bi-Directional Pathway: Gut-Brain Axis</vt:lpstr>
      <vt:lpstr>Poor Mental Health Can Have Negative Impacts on Gut Health and Gut Microbiota</vt:lpstr>
      <vt:lpstr>Healthy Gut Microbiota Can Positively Impact on Mental Health</vt:lpstr>
      <vt:lpstr>Nutrition Can Impact The Gut Microbiota</vt:lpstr>
      <vt:lpstr>Nutrition Can Impact The Gut Microbiota Cont.</vt:lpstr>
      <vt:lpstr>Regular Physical Activity Can Have Beneficial Impacts On The Gut Microbiota</vt:lpstr>
      <vt:lpstr>Summary: Nutrition and Physical Activity Behaviors to Promote Brain Health</vt:lpstr>
      <vt:lpstr>Non-discrimination statement</vt:lpstr>
      <vt:lpstr>Questions?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Scattergood-White, Alyssa</dc:creator>
  <cp:lastModifiedBy>Head, Aliana Head</cp:lastModifiedBy>
  <cp:revision>593</cp:revision>
  <cp:lastPrinted>2025-07-03T17:11:47Z</cp:lastPrinted>
  <dcterms:created xsi:type="dcterms:W3CDTF">2019-07-26T15:08:58Z</dcterms:created>
  <dcterms:modified xsi:type="dcterms:W3CDTF">2025-07-15T19:28:27Z</dcterms:modified>
</cp:coreProperties>
</file>