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80" r:id="rId3"/>
    <p:sldId id="258" r:id="rId4"/>
    <p:sldId id="275" r:id="rId5"/>
    <p:sldId id="273" r:id="rId6"/>
    <p:sldId id="300" r:id="rId7"/>
    <p:sldId id="272" r:id="rId8"/>
    <p:sldId id="277" r:id="rId9"/>
    <p:sldId id="301" r:id="rId10"/>
    <p:sldId id="278" r:id="rId11"/>
    <p:sldId id="297" r:id="rId12"/>
    <p:sldId id="29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C7405-271A-BE21-794F-BB4C108F427C}" v="2" dt="2023-07-12T20:08:27.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0"/>
    <p:restoredTop sz="77557"/>
  </p:normalViewPr>
  <p:slideViewPr>
    <p:cSldViewPr snapToGrid="0">
      <p:cViewPr varScale="1">
        <p:scale>
          <a:sx n="68" d="100"/>
          <a:sy n="68" d="100"/>
        </p:scale>
        <p:origin x="14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6853B0-7D3C-4F55-B3BD-DF0513EE20F9}"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444447DE-6198-4D5D-B023-392827168F9B}">
      <dgm:prSet/>
      <dgm:spPr/>
      <dgm:t>
        <a:bodyPr/>
        <a:lstStyle/>
        <a:p>
          <a:pPr>
            <a:lnSpc>
              <a:spcPct val="100000"/>
            </a:lnSpc>
            <a:defRPr b="1"/>
          </a:pPr>
          <a:r>
            <a:rPr lang="en-US" dirty="0"/>
            <a:t>Well-functioning couples…...</a:t>
          </a:r>
        </a:p>
      </dgm:t>
    </dgm:pt>
    <dgm:pt modelId="{A73CC73D-7BF7-4C1C-847C-E0BED7B543F1}" type="parTrans" cxnId="{0818E024-FED3-424C-B994-4FB8B2975032}">
      <dgm:prSet/>
      <dgm:spPr/>
      <dgm:t>
        <a:bodyPr/>
        <a:lstStyle/>
        <a:p>
          <a:endParaRPr lang="en-US"/>
        </a:p>
      </dgm:t>
    </dgm:pt>
    <dgm:pt modelId="{DC0368EF-AB73-49F7-BFB4-BFA82192DABB}" type="sibTrans" cxnId="{0818E024-FED3-424C-B994-4FB8B2975032}">
      <dgm:prSet/>
      <dgm:spPr/>
      <dgm:t>
        <a:bodyPr/>
        <a:lstStyle/>
        <a:p>
          <a:endParaRPr lang="en-US"/>
        </a:p>
      </dgm:t>
    </dgm:pt>
    <dgm:pt modelId="{5755891B-C02E-49B2-A25C-52BC478EB7B4}">
      <dgm:prSet/>
      <dgm:spPr/>
      <dgm:t>
        <a:bodyPr/>
        <a:lstStyle/>
        <a:p>
          <a:pPr>
            <a:lnSpc>
              <a:spcPct val="100000"/>
            </a:lnSpc>
          </a:pPr>
          <a:endParaRPr lang="en-US" sz="1700" dirty="0"/>
        </a:p>
      </dgm:t>
    </dgm:pt>
    <dgm:pt modelId="{C8F658E0-C2A3-4A7E-BD4F-B9E799B499F4}" type="parTrans" cxnId="{49591D61-B95D-4314-A0C1-EE2694026FDB}">
      <dgm:prSet/>
      <dgm:spPr/>
      <dgm:t>
        <a:bodyPr/>
        <a:lstStyle/>
        <a:p>
          <a:endParaRPr lang="en-US"/>
        </a:p>
      </dgm:t>
    </dgm:pt>
    <dgm:pt modelId="{9A3B2CAE-8F30-40E9-8BE9-8685ACC0AE8F}" type="sibTrans" cxnId="{49591D61-B95D-4314-A0C1-EE2694026FDB}">
      <dgm:prSet/>
      <dgm:spPr/>
      <dgm:t>
        <a:bodyPr/>
        <a:lstStyle/>
        <a:p>
          <a:endParaRPr lang="en-US"/>
        </a:p>
      </dgm:t>
    </dgm:pt>
    <dgm:pt modelId="{E4F216AD-A486-4F0C-AA51-A9276AB61783}">
      <dgm:prSet custT="1"/>
      <dgm:spPr/>
      <dgm:t>
        <a:bodyPr/>
        <a:lstStyle/>
        <a:p>
          <a:pPr>
            <a:lnSpc>
              <a:spcPct val="100000"/>
            </a:lnSpc>
          </a:pPr>
          <a:r>
            <a:rPr lang="en-US" sz="3200" dirty="0"/>
            <a:t>Connect thoughtfully/intentionally</a:t>
          </a:r>
        </a:p>
        <a:p>
          <a:pPr>
            <a:lnSpc>
              <a:spcPct val="100000"/>
            </a:lnSpc>
          </a:pPr>
          <a:r>
            <a:rPr lang="en-US" sz="3200" dirty="0"/>
            <a:t>Negotiate flexible roles and rules</a:t>
          </a:r>
        </a:p>
      </dgm:t>
    </dgm:pt>
    <dgm:pt modelId="{315B9297-E879-4BC7-91B4-A20FA4752A7B}" type="parTrans" cxnId="{4B9AF844-6FA4-4C05-A841-D7C0A1AFC032}">
      <dgm:prSet/>
      <dgm:spPr/>
      <dgm:t>
        <a:bodyPr/>
        <a:lstStyle/>
        <a:p>
          <a:endParaRPr lang="en-US"/>
        </a:p>
      </dgm:t>
    </dgm:pt>
    <dgm:pt modelId="{3B29BBF8-03E7-4E81-8829-A135FA3AAEF0}" type="sibTrans" cxnId="{4B9AF844-6FA4-4C05-A841-D7C0A1AFC032}">
      <dgm:prSet/>
      <dgm:spPr/>
      <dgm:t>
        <a:bodyPr/>
        <a:lstStyle/>
        <a:p>
          <a:endParaRPr lang="en-US"/>
        </a:p>
      </dgm:t>
    </dgm:pt>
    <dgm:pt modelId="{F4A5E7D2-AC74-47E8-96B4-F9CF597C9970}">
      <dgm:prSet custT="1"/>
      <dgm:spPr/>
      <dgm:t>
        <a:bodyPr/>
        <a:lstStyle/>
        <a:p>
          <a:pPr>
            <a:lnSpc>
              <a:spcPct val="100000"/>
            </a:lnSpc>
          </a:pPr>
          <a:r>
            <a:rPr lang="en-US" sz="3200" dirty="0"/>
            <a:t>Fight fairly (rather than trying to get our partner to see that we are right)</a:t>
          </a:r>
        </a:p>
      </dgm:t>
    </dgm:pt>
    <dgm:pt modelId="{69CEC33F-DAAC-434B-853A-7F483E853886}" type="parTrans" cxnId="{48370C29-A8EA-48BC-912E-198900FD0D4C}">
      <dgm:prSet/>
      <dgm:spPr/>
      <dgm:t>
        <a:bodyPr/>
        <a:lstStyle/>
        <a:p>
          <a:endParaRPr lang="en-US"/>
        </a:p>
      </dgm:t>
    </dgm:pt>
    <dgm:pt modelId="{98CA248D-142A-49E7-95CE-19FF7A638C09}" type="sibTrans" cxnId="{48370C29-A8EA-48BC-912E-198900FD0D4C}">
      <dgm:prSet/>
      <dgm:spPr/>
      <dgm:t>
        <a:bodyPr/>
        <a:lstStyle/>
        <a:p>
          <a:endParaRPr lang="en-US"/>
        </a:p>
      </dgm:t>
    </dgm:pt>
    <dgm:pt modelId="{C6ECDB34-4BBF-4BA3-8730-802256C243B0}">
      <dgm:prSet custT="1"/>
      <dgm:spPr/>
      <dgm:t>
        <a:bodyPr/>
        <a:lstStyle/>
        <a:p>
          <a:pPr>
            <a:lnSpc>
              <a:spcPct val="100000"/>
            </a:lnSpc>
          </a:pPr>
          <a:r>
            <a:rPr lang="en-US" sz="3200" dirty="0"/>
            <a:t>Maintain </a:t>
          </a:r>
          <a:r>
            <a:rPr lang="en-US" sz="3200" b="1" u="sng" dirty="0"/>
            <a:t>interdependence</a:t>
          </a:r>
          <a:endParaRPr lang="en-US" sz="3200" dirty="0"/>
        </a:p>
      </dgm:t>
    </dgm:pt>
    <dgm:pt modelId="{C29AEBE5-BA72-42ED-91F4-9B0CEC02E65B}" type="sibTrans" cxnId="{30C8F1B3-AC01-4E06-B2E1-3DC6D390CFAB}">
      <dgm:prSet/>
      <dgm:spPr/>
      <dgm:t>
        <a:bodyPr/>
        <a:lstStyle/>
        <a:p>
          <a:endParaRPr lang="en-US"/>
        </a:p>
      </dgm:t>
    </dgm:pt>
    <dgm:pt modelId="{7E41F2E5-7917-4C0C-8B8F-A12160BC1ACB}" type="parTrans" cxnId="{30C8F1B3-AC01-4E06-B2E1-3DC6D390CFAB}">
      <dgm:prSet/>
      <dgm:spPr/>
      <dgm:t>
        <a:bodyPr/>
        <a:lstStyle/>
        <a:p>
          <a:endParaRPr lang="en-US"/>
        </a:p>
      </dgm:t>
    </dgm:pt>
    <dgm:pt modelId="{43D661CA-F0ED-4EC7-B3E0-20AC10DCC7A7}" type="pres">
      <dgm:prSet presAssocID="{0D6853B0-7D3C-4F55-B3BD-DF0513EE20F9}" presName="root" presStyleCnt="0">
        <dgm:presLayoutVars>
          <dgm:dir/>
          <dgm:resizeHandles val="exact"/>
        </dgm:presLayoutVars>
      </dgm:prSet>
      <dgm:spPr/>
    </dgm:pt>
    <dgm:pt modelId="{F1837A4F-98F0-48DD-ABFA-2E543818AC65}" type="pres">
      <dgm:prSet presAssocID="{444447DE-6198-4D5D-B023-392827168F9B}" presName="compNode" presStyleCnt="0"/>
      <dgm:spPr/>
    </dgm:pt>
    <dgm:pt modelId="{27DB1D6D-7548-4777-B9BE-85316A80B101}" type="pres">
      <dgm:prSet presAssocID="{444447DE-6198-4D5D-B023-392827168F9B}" presName="iconRect" presStyleLbl="node1" presStyleIdx="0" presStyleCnt="1" custScaleX="175154" custScaleY="182032" custLinFactX="111108" custLinFactNeighborX="200000" custLinFactNeighborY="-1965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dding Rings"/>
        </a:ext>
      </dgm:extLst>
    </dgm:pt>
    <dgm:pt modelId="{58DBF00D-0E98-42A3-864B-41F8D205B141}" type="pres">
      <dgm:prSet presAssocID="{444447DE-6198-4D5D-B023-392827168F9B}" presName="iconSpace" presStyleCnt="0"/>
      <dgm:spPr/>
    </dgm:pt>
    <dgm:pt modelId="{76D7179E-6A16-4897-90C6-873B2EE79DC0}" type="pres">
      <dgm:prSet presAssocID="{444447DE-6198-4D5D-B023-392827168F9B}" presName="parTx" presStyleLbl="revTx" presStyleIdx="0" presStyleCnt="2" custScaleX="208487" custScaleY="158147" custLinFactY="-156296" custLinFactNeighborX="-7112" custLinFactNeighborY="-200000">
        <dgm:presLayoutVars>
          <dgm:chMax val="0"/>
          <dgm:chPref val="0"/>
        </dgm:presLayoutVars>
      </dgm:prSet>
      <dgm:spPr/>
    </dgm:pt>
    <dgm:pt modelId="{0C49E8FF-A63C-456C-BA3F-E85E0D8D9BB9}" type="pres">
      <dgm:prSet presAssocID="{444447DE-6198-4D5D-B023-392827168F9B}" presName="txSpace" presStyleCnt="0"/>
      <dgm:spPr/>
    </dgm:pt>
    <dgm:pt modelId="{F200F0E6-B27E-4F4A-881D-F107501F22A9}" type="pres">
      <dgm:prSet presAssocID="{444447DE-6198-4D5D-B023-392827168F9B}" presName="desTx" presStyleLbl="revTx" presStyleIdx="1" presStyleCnt="2" custScaleX="167773" custScaleY="2000000" custLinFactY="-1495470" custLinFactNeighborX="-15948" custLinFactNeighborY="-1500000">
        <dgm:presLayoutVars/>
      </dgm:prSet>
      <dgm:spPr/>
    </dgm:pt>
  </dgm:ptLst>
  <dgm:cxnLst>
    <dgm:cxn modelId="{0818E024-FED3-424C-B994-4FB8B2975032}" srcId="{0D6853B0-7D3C-4F55-B3BD-DF0513EE20F9}" destId="{444447DE-6198-4D5D-B023-392827168F9B}" srcOrd="0" destOrd="0" parTransId="{A73CC73D-7BF7-4C1C-847C-E0BED7B543F1}" sibTransId="{DC0368EF-AB73-49F7-BFB4-BFA82192DABB}"/>
    <dgm:cxn modelId="{4419EC27-657B-464C-AB78-8E09DE4E4A71}" type="presOf" srcId="{0D6853B0-7D3C-4F55-B3BD-DF0513EE20F9}" destId="{43D661CA-F0ED-4EC7-B3E0-20AC10DCC7A7}" srcOrd="0" destOrd="0" presId="urn:microsoft.com/office/officeart/2018/2/layout/IconLabelDescriptionList"/>
    <dgm:cxn modelId="{48370C29-A8EA-48BC-912E-198900FD0D4C}" srcId="{444447DE-6198-4D5D-B023-392827168F9B}" destId="{F4A5E7D2-AC74-47E8-96B4-F9CF597C9970}" srcOrd="3" destOrd="0" parTransId="{69CEC33F-DAAC-434B-853A-7F483E853886}" sibTransId="{98CA248D-142A-49E7-95CE-19FF7A638C09}"/>
    <dgm:cxn modelId="{7618065E-F9BF-499F-BA2E-99D865CE0FEA}" type="presOf" srcId="{F4A5E7D2-AC74-47E8-96B4-F9CF597C9970}" destId="{F200F0E6-B27E-4F4A-881D-F107501F22A9}" srcOrd="0" destOrd="3" presId="urn:microsoft.com/office/officeart/2018/2/layout/IconLabelDescriptionList"/>
    <dgm:cxn modelId="{BE4DDE60-BEC6-43E3-914E-28C07374A448}" type="presOf" srcId="{C6ECDB34-4BBF-4BA3-8730-802256C243B0}" destId="{F200F0E6-B27E-4F4A-881D-F107501F22A9}" srcOrd="0" destOrd="1" presId="urn:microsoft.com/office/officeart/2018/2/layout/IconLabelDescriptionList"/>
    <dgm:cxn modelId="{49591D61-B95D-4314-A0C1-EE2694026FDB}" srcId="{444447DE-6198-4D5D-B023-392827168F9B}" destId="{5755891B-C02E-49B2-A25C-52BC478EB7B4}" srcOrd="0" destOrd="0" parTransId="{C8F658E0-C2A3-4A7E-BD4F-B9E799B499F4}" sibTransId="{9A3B2CAE-8F30-40E9-8BE9-8685ACC0AE8F}"/>
    <dgm:cxn modelId="{230DEE42-4516-4E6F-9283-A1CB161D361F}" type="presOf" srcId="{E4F216AD-A486-4F0C-AA51-A9276AB61783}" destId="{F200F0E6-B27E-4F4A-881D-F107501F22A9}" srcOrd="0" destOrd="2" presId="urn:microsoft.com/office/officeart/2018/2/layout/IconLabelDescriptionList"/>
    <dgm:cxn modelId="{4B9AF844-6FA4-4C05-A841-D7C0A1AFC032}" srcId="{444447DE-6198-4D5D-B023-392827168F9B}" destId="{E4F216AD-A486-4F0C-AA51-A9276AB61783}" srcOrd="2" destOrd="0" parTransId="{315B9297-E879-4BC7-91B4-A20FA4752A7B}" sibTransId="{3B29BBF8-03E7-4E81-8829-A135FA3AAEF0}"/>
    <dgm:cxn modelId="{30C8F1B3-AC01-4E06-B2E1-3DC6D390CFAB}" srcId="{444447DE-6198-4D5D-B023-392827168F9B}" destId="{C6ECDB34-4BBF-4BA3-8730-802256C243B0}" srcOrd="1" destOrd="0" parTransId="{7E41F2E5-7917-4C0C-8B8F-A12160BC1ACB}" sibTransId="{C29AEBE5-BA72-42ED-91F4-9B0CEC02E65B}"/>
    <dgm:cxn modelId="{59BE02B4-4662-4FD7-9126-779FCC02CF18}" type="presOf" srcId="{5755891B-C02E-49B2-A25C-52BC478EB7B4}" destId="{F200F0E6-B27E-4F4A-881D-F107501F22A9}" srcOrd="0" destOrd="0" presId="urn:microsoft.com/office/officeart/2018/2/layout/IconLabelDescriptionList"/>
    <dgm:cxn modelId="{877919EA-5D96-44E7-9817-BEC9A963C1F1}" type="presOf" srcId="{444447DE-6198-4D5D-B023-392827168F9B}" destId="{76D7179E-6A16-4897-90C6-873B2EE79DC0}" srcOrd="0" destOrd="0" presId="urn:microsoft.com/office/officeart/2018/2/layout/IconLabelDescriptionList"/>
    <dgm:cxn modelId="{60E69729-38A3-4DA2-B254-D0A31E0F7B15}" type="presParOf" srcId="{43D661CA-F0ED-4EC7-B3E0-20AC10DCC7A7}" destId="{F1837A4F-98F0-48DD-ABFA-2E543818AC65}" srcOrd="0" destOrd="0" presId="urn:microsoft.com/office/officeart/2018/2/layout/IconLabelDescriptionList"/>
    <dgm:cxn modelId="{28DC1B70-4AB9-44DA-BD47-9B5CA633CAE4}" type="presParOf" srcId="{F1837A4F-98F0-48DD-ABFA-2E543818AC65}" destId="{27DB1D6D-7548-4777-B9BE-85316A80B101}" srcOrd="0" destOrd="0" presId="urn:microsoft.com/office/officeart/2018/2/layout/IconLabelDescriptionList"/>
    <dgm:cxn modelId="{26487037-3F01-4AB9-8C5B-3E1B2E652041}" type="presParOf" srcId="{F1837A4F-98F0-48DD-ABFA-2E543818AC65}" destId="{58DBF00D-0E98-42A3-864B-41F8D205B141}" srcOrd="1" destOrd="0" presId="urn:microsoft.com/office/officeart/2018/2/layout/IconLabelDescriptionList"/>
    <dgm:cxn modelId="{40463FF1-BBB0-4D92-8CC1-D199FA1ECF00}" type="presParOf" srcId="{F1837A4F-98F0-48DD-ABFA-2E543818AC65}" destId="{76D7179E-6A16-4897-90C6-873B2EE79DC0}" srcOrd="2" destOrd="0" presId="urn:microsoft.com/office/officeart/2018/2/layout/IconLabelDescriptionList"/>
    <dgm:cxn modelId="{0C05FE1C-3302-4C2A-9FA9-4A701DF04A4D}" type="presParOf" srcId="{F1837A4F-98F0-48DD-ABFA-2E543818AC65}" destId="{0C49E8FF-A63C-456C-BA3F-E85E0D8D9BB9}" srcOrd="3" destOrd="0" presId="urn:microsoft.com/office/officeart/2018/2/layout/IconLabelDescriptionList"/>
    <dgm:cxn modelId="{2FCAF4E4-0B54-4402-B66F-2730A5D7C18C}" type="presParOf" srcId="{F1837A4F-98F0-48DD-ABFA-2E543818AC65}" destId="{F200F0E6-B27E-4F4A-881D-F107501F22A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5EF38-DE78-4B16-8E60-2829F1917453}"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AA587666-8F90-4A44-BAA9-13B666853829}">
      <dgm:prSet/>
      <dgm:spPr>
        <a:solidFill>
          <a:schemeClr val="accent6">
            <a:lumMod val="50000"/>
          </a:schemeClr>
        </a:solidFill>
      </dgm:spPr>
      <dgm:t>
        <a:bodyPr/>
        <a:lstStyle/>
        <a:p>
          <a:r>
            <a:rPr lang="en-US"/>
            <a:t>Flexible Parenting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3AE01F3-6B94-4F9B-9525-2BB3CA6C2FD2}" type="parTrans" cxnId="{612DD606-0C6A-497E-8AD7-E1D936ABBE24}">
      <dgm:prSet/>
      <dgm:spPr/>
      <dgm:t>
        <a:bodyPr/>
        <a:lstStyle/>
        <a:p>
          <a:endParaRPr lang="en-US"/>
        </a:p>
      </dgm:t>
    </dgm:pt>
    <dgm:pt modelId="{E4A57C48-31AC-4B5A-A530-B4F85148BA26}" type="sibTrans" cxnId="{612DD606-0C6A-497E-8AD7-E1D936ABBE24}">
      <dgm:prSet/>
      <dgm:spPr/>
      <dgm:t>
        <a:bodyPr/>
        <a:lstStyle/>
        <a:p>
          <a:endParaRPr lang="en-US"/>
        </a:p>
      </dgm:t>
    </dgm:pt>
    <dgm:pt modelId="{E1655E76-BFA6-40F4-9BFB-2E401F0B1095}">
      <dgm:prSet/>
      <dgm:spPr>
        <a:solidFill>
          <a:schemeClr val="bg1">
            <a:lumMod val="85000"/>
            <a:alpha val="90000"/>
          </a:schemeClr>
        </a:solidFill>
      </dgm:spPr>
      <dgm:t>
        <a:bodyPr/>
        <a:lstStyle/>
        <a:p>
          <a:r>
            <a:rPr lang="en-US"/>
            <a:t>Warmth balanced with structure</a:t>
          </a:r>
        </a:p>
      </dgm:t>
    </dgm:pt>
    <dgm:pt modelId="{9E1F1731-9A5C-4A0D-B1AB-D60AE8924556}" type="parTrans" cxnId="{4334E928-457C-4C53-B734-10F9BCDF7599}">
      <dgm:prSet/>
      <dgm:spPr/>
      <dgm:t>
        <a:bodyPr/>
        <a:lstStyle/>
        <a:p>
          <a:endParaRPr lang="en-US"/>
        </a:p>
      </dgm:t>
    </dgm:pt>
    <dgm:pt modelId="{6FF72F90-641E-4577-88A8-2E0E6448C206}" type="sibTrans" cxnId="{4334E928-457C-4C53-B734-10F9BCDF7599}">
      <dgm:prSet/>
      <dgm:spPr/>
      <dgm:t>
        <a:bodyPr/>
        <a:lstStyle/>
        <a:p>
          <a:endParaRPr lang="en-US"/>
        </a:p>
      </dgm:t>
    </dgm:pt>
    <dgm:pt modelId="{C69F3882-2964-4A5E-98EF-73360AC1BC90}">
      <dgm:prSet/>
      <dgm:spPr>
        <a:solidFill>
          <a:srgbClr val="0070C0"/>
        </a:solidFill>
      </dgm:spPr>
      <dgm:t>
        <a:bodyPr/>
        <a:lstStyle/>
        <a:p>
          <a:r>
            <a:rPr lang="en-US" dirty="0"/>
            <a:t>Emotion Guides </a:t>
          </a:r>
        </a:p>
      </dgm:t>
    </dgm:pt>
    <dgm:pt modelId="{B072B054-C420-4291-AE0B-EBE158758011}" type="parTrans" cxnId="{28749735-7777-4227-BF12-39F86601D351}">
      <dgm:prSet/>
      <dgm:spPr/>
      <dgm:t>
        <a:bodyPr/>
        <a:lstStyle/>
        <a:p>
          <a:endParaRPr lang="en-US"/>
        </a:p>
      </dgm:t>
    </dgm:pt>
    <dgm:pt modelId="{B2A0DDAC-B2A2-48F0-8CF3-74B132505E03}" type="sibTrans" cxnId="{28749735-7777-4227-BF12-39F86601D351}">
      <dgm:prSet/>
      <dgm:spPr/>
      <dgm:t>
        <a:bodyPr/>
        <a:lstStyle/>
        <a:p>
          <a:endParaRPr lang="en-US"/>
        </a:p>
      </dgm:t>
    </dgm:pt>
    <dgm:pt modelId="{72EF47A3-9DAF-4320-9961-D2EA3CEF87D3}">
      <dgm:prSet/>
      <dgm:spPr>
        <a:solidFill>
          <a:schemeClr val="bg1">
            <a:lumMod val="85000"/>
            <a:alpha val="90000"/>
          </a:schemeClr>
        </a:solidFill>
      </dgm:spPr>
      <dgm:t>
        <a:bodyPr/>
        <a:lstStyle/>
        <a:p>
          <a:r>
            <a:rPr lang="en-US" dirty="0"/>
            <a:t>Active involvement as guides on understanding emotions and guiding behaviors </a:t>
          </a:r>
        </a:p>
      </dgm:t>
    </dgm:pt>
    <dgm:pt modelId="{9BE9F9C2-BACC-4081-BDF2-781AD109D25F}" type="parTrans" cxnId="{88F137E6-671F-4E97-B007-D66C238B9078}">
      <dgm:prSet/>
      <dgm:spPr/>
      <dgm:t>
        <a:bodyPr/>
        <a:lstStyle/>
        <a:p>
          <a:endParaRPr lang="en-US"/>
        </a:p>
      </dgm:t>
    </dgm:pt>
    <dgm:pt modelId="{A7804F36-50BF-4D51-A569-0CDCC14727D6}" type="sibTrans" cxnId="{88F137E6-671F-4E97-B007-D66C238B9078}">
      <dgm:prSet/>
      <dgm:spPr/>
      <dgm:t>
        <a:bodyPr/>
        <a:lstStyle/>
        <a:p>
          <a:endParaRPr lang="en-US"/>
        </a:p>
      </dgm:t>
    </dgm:pt>
    <dgm:pt modelId="{43EC66C3-1D94-46E1-8695-880ABA128DCE}">
      <dgm:prSet/>
      <dgm:spPr>
        <a:solidFill>
          <a:srgbClr val="002060"/>
        </a:solidFill>
      </dgm:spPr>
      <dgm:t>
        <a:bodyPr/>
        <a:lstStyle/>
        <a:p>
          <a:r>
            <a:rPr lang="en-US" dirty="0"/>
            <a:t>Facilitating Child’s Use of Voice </a:t>
          </a:r>
        </a:p>
      </dgm:t>
    </dgm:pt>
    <dgm:pt modelId="{F1259D83-821F-4DFA-8D90-C07828CA7DF4}" type="parTrans" cxnId="{15777CB4-B2EE-4ABB-94F6-98F2919FEF23}">
      <dgm:prSet/>
      <dgm:spPr/>
      <dgm:t>
        <a:bodyPr/>
        <a:lstStyle/>
        <a:p>
          <a:endParaRPr lang="en-US"/>
        </a:p>
      </dgm:t>
    </dgm:pt>
    <dgm:pt modelId="{A263C6AC-8E58-4520-9981-04179064F49A}" type="sibTrans" cxnId="{15777CB4-B2EE-4ABB-94F6-98F2919FEF23}">
      <dgm:prSet/>
      <dgm:spPr/>
      <dgm:t>
        <a:bodyPr/>
        <a:lstStyle/>
        <a:p>
          <a:endParaRPr lang="en-US"/>
        </a:p>
      </dgm:t>
    </dgm:pt>
    <dgm:pt modelId="{A0635264-83D2-4470-84FC-0AF1130F5D41}">
      <dgm:prSet/>
      <dgm:spPr>
        <a:solidFill>
          <a:schemeClr val="bg1">
            <a:lumMod val="85000"/>
            <a:alpha val="90000"/>
          </a:schemeClr>
        </a:solidFill>
      </dgm:spPr>
      <dgm:t>
        <a:bodyPr/>
        <a:lstStyle/>
        <a:p>
          <a:r>
            <a:rPr lang="en-US"/>
            <a:t>Help children find the </a:t>
          </a:r>
          <a:r>
            <a:rPr lang="en-US" i="1" u="sng"/>
            <a:t>language</a:t>
          </a:r>
          <a:r>
            <a:rPr lang="en-US"/>
            <a:t>, </a:t>
          </a:r>
          <a:r>
            <a:rPr lang="en-US" i="1" u="sng"/>
            <a:t>safety</a:t>
          </a:r>
          <a:r>
            <a:rPr lang="en-US"/>
            <a:t>, and </a:t>
          </a:r>
          <a:r>
            <a:rPr lang="en-US" i="1" u="sng"/>
            <a:t>space</a:t>
          </a:r>
          <a:r>
            <a:rPr lang="en-US"/>
            <a:t> to use their voice </a:t>
          </a:r>
        </a:p>
      </dgm:t>
    </dgm:pt>
    <dgm:pt modelId="{81B63745-E905-4B85-BCB8-E40E53068F4F}" type="parTrans" cxnId="{FEAA9DB7-76C8-45AA-BBEA-D7F339B7CCF2}">
      <dgm:prSet/>
      <dgm:spPr/>
      <dgm:t>
        <a:bodyPr/>
        <a:lstStyle/>
        <a:p>
          <a:endParaRPr lang="en-US"/>
        </a:p>
      </dgm:t>
    </dgm:pt>
    <dgm:pt modelId="{D5D615BA-B5F8-4537-8A02-D2DA5BA40D4B}" type="sibTrans" cxnId="{FEAA9DB7-76C8-45AA-BBEA-D7F339B7CCF2}">
      <dgm:prSet/>
      <dgm:spPr/>
      <dgm:t>
        <a:bodyPr/>
        <a:lstStyle/>
        <a:p>
          <a:endParaRPr lang="en-US"/>
        </a:p>
      </dgm:t>
    </dgm:pt>
    <dgm:pt modelId="{5AFDFBF1-4BAC-43B3-B713-D7163F73EEAF}">
      <dgm:prSet/>
      <dgm:spPr>
        <a:solidFill>
          <a:srgbClr val="7030A0"/>
        </a:solidFill>
      </dgm:spPr>
      <dgm:t>
        <a:bodyPr/>
        <a:lstStyle/>
        <a:p>
          <a:r>
            <a:rPr lang="en-US"/>
            <a:t>Consistency Over Grandiosity </a:t>
          </a:r>
        </a:p>
      </dgm:t>
    </dgm:pt>
    <dgm:pt modelId="{7046D715-E1D7-4AF6-93C3-F81AEDD4FB2D}" type="parTrans" cxnId="{F57601A4-6D89-494E-8192-B64AB0CABBD2}">
      <dgm:prSet/>
      <dgm:spPr/>
      <dgm:t>
        <a:bodyPr/>
        <a:lstStyle/>
        <a:p>
          <a:endParaRPr lang="en-US"/>
        </a:p>
      </dgm:t>
    </dgm:pt>
    <dgm:pt modelId="{8A22252F-E140-40DE-8E98-F1884FB69F8D}" type="sibTrans" cxnId="{F57601A4-6D89-494E-8192-B64AB0CABBD2}">
      <dgm:prSet/>
      <dgm:spPr/>
      <dgm:t>
        <a:bodyPr/>
        <a:lstStyle/>
        <a:p>
          <a:endParaRPr lang="en-US"/>
        </a:p>
      </dgm:t>
    </dgm:pt>
    <dgm:pt modelId="{5B0D5297-D8E3-49AA-8B13-887F88EC5EC8}">
      <dgm:prSet/>
      <dgm:spPr/>
      <dgm:t>
        <a:bodyPr/>
        <a:lstStyle/>
        <a:p>
          <a:r>
            <a:rPr lang="en-US"/>
            <a:t>We spell “love” with TIME</a:t>
          </a:r>
        </a:p>
      </dgm:t>
    </dgm:pt>
    <dgm:pt modelId="{7B5427CB-B8BE-45D3-90C7-C8D1347266BF}" type="parTrans" cxnId="{276407AB-737F-44FA-AABC-22B520C2C026}">
      <dgm:prSet/>
      <dgm:spPr/>
      <dgm:t>
        <a:bodyPr/>
        <a:lstStyle/>
        <a:p>
          <a:endParaRPr lang="en-US"/>
        </a:p>
      </dgm:t>
    </dgm:pt>
    <dgm:pt modelId="{948DF936-780A-45B9-A731-349EF8449D0B}" type="sibTrans" cxnId="{276407AB-737F-44FA-AABC-22B520C2C026}">
      <dgm:prSet/>
      <dgm:spPr/>
      <dgm:t>
        <a:bodyPr/>
        <a:lstStyle/>
        <a:p>
          <a:endParaRPr lang="en-US"/>
        </a:p>
      </dgm:t>
    </dgm:pt>
    <dgm:pt modelId="{DE59E6B7-36B1-9E49-8378-EFA5E73A86E0}">
      <dgm:prSet/>
      <dgm:spPr>
        <a:solidFill>
          <a:schemeClr val="bg1">
            <a:lumMod val="85000"/>
            <a:alpha val="90000"/>
          </a:schemeClr>
        </a:solidFill>
      </dgm:spPr>
      <dgm:t>
        <a:bodyPr/>
        <a:lstStyle/>
        <a:p>
          <a:r>
            <a:rPr lang="en-US"/>
            <a:t>Parenting that adapts as children grow</a:t>
          </a:r>
        </a:p>
      </dgm:t>
    </dgm:pt>
    <dgm:pt modelId="{1B46C8F8-5E1B-444B-B5A0-1DC71A30D73E}" type="parTrans" cxnId="{C64BF453-F2D9-8249-AF2B-B411D7D1FA2F}">
      <dgm:prSet/>
      <dgm:spPr/>
      <dgm:t>
        <a:bodyPr/>
        <a:lstStyle/>
        <a:p>
          <a:endParaRPr lang="en-US"/>
        </a:p>
      </dgm:t>
    </dgm:pt>
    <dgm:pt modelId="{317325CF-08BC-8341-B695-06580A1F8490}" type="sibTrans" cxnId="{C64BF453-F2D9-8249-AF2B-B411D7D1FA2F}">
      <dgm:prSet/>
      <dgm:spPr/>
      <dgm:t>
        <a:bodyPr/>
        <a:lstStyle/>
        <a:p>
          <a:endParaRPr lang="en-US"/>
        </a:p>
      </dgm:t>
    </dgm:pt>
    <dgm:pt modelId="{B17DBFA0-24E8-FC4B-9291-BCFCEC63CAB9}">
      <dgm:prSet/>
      <dgm:spPr/>
      <dgm:t>
        <a:bodyPr/>
        <a:lstStyle/>
        <a:p>
          <a:r>
            <a:rPr lang="en-US"/>
            <a:t>Everyday consistency does more than grand gestures</a:t>
          </a:r>
        </a:p>
      </dgm:t>
    </dgm:pt>
    <dgm:pt modelId="{1D95A708-ED99-FB4D-97EA-23A614BADCBE}" type="parTrans" cxnId="{DE35EDF9-1062-0B48-A16E-22412C797812}">
      <dgm:prSet/>
      <dgm:spPr/>
      <dgm:t>
        <a:bodyPr/>
        <a:lstStyle/>
        <a:p>
          <a:endParaRPr lang="en-US"/>
        </a:p>
      </dgm:t>
    </dgm:pt>
    <dgm:pt modelId="{495B32B2-1418-564C-8FF1-3EDB4C001639}" type="sibTrans" cxnId="{DE35EDF9-1062-0B48-A16E-22412C797812}">
      <dgm:prSet/>
      <dgm:spPr/>
      <dgm:t>
        <a:bodyPr/>
        <a:lstStyle/>
        <a:p>
          <a:endParaRPr lang="en-US"/>
        </a:p>
      </dgm:t>
    </dgm:pt>
    <dgm:pt modelId="{8F44EA33-2564-1442-8BFF-C065A3D6CD6E}" type="pres">
      <dgm:prSet presAssocID="{E8A5EF38-DE78-4B16-8E60-2829F1917453}" presName="Name0" presStyleCnt="0">
        <dgm:presLayoutVars>
          <dgm:dir/>
          <dgm:animLvl val="lvl"/>
          <dgm:resizeHandles val="exact"/>
        </dgm:presLayoutVars>
      </dgm:prSet>
      <dgm:spPr/>
    </dgm:pt>
    <dgm:pt modelId="{81728149-521C-FA43-B263-1CB4C4FE2831}" type="pres">
      <dgm:prSet presAssocID="{AA587666-8F90-4A44-BAA9-13B666853829}" presName="linNode" presStyleCnt="0"/>
      <dgm:spPr/>
    </dgm:pt>
    <dgm:pt modelId="{9F83B076-264E-5D45-9425-37BBCB1CD0F1}" type="pres">
      <dgm:prSet presAssocID="{AA587666-8F90-4A44-BAA9-13B666853829}" presName="parentText" presStyleLbl="node1" presStyleIdx="0" presStyleCnt="4">
        <dgm:presLayoutVars>
          <dgm:chMax val="1"/>
          <dgm:bulletEnabled val="1"/>
        </dgm:presLayoutVars>
      </dgm:prSet>
      <dgm:spPr/>
    </dgm:pt>
    <dgm:pt modelId="{F517736C-D1A5-5A4F-BA7E-6884A664EF82}" type="pres">
      <dgm:prSet presAssocID="{AA587666-8F90-4A44-BAA9-13B666853829}" presName="descendantText" presStyleLbl="alignAccFollowNode1" presStyleIdx="0" presStyleCnt="4">
        <dgm:presLayoutVars>
          <dgm:bulletEnabled val="1"/>
        </dgm:presLayoutVars>
      </dgm:prSet>
      <dgm:spPr/>
    </dgm:pt>
    <dgm:pt modelId="{31B1F731-AF52-F64A-BB36-C81CD3ACC865}" type="pres">
      <dgm:prSet presAssocID="{E4A57C48-31AC-4B5A-A530-B4F85148BA26}" presName="sp" presStyleCnt="0"/>
      <dgm:spPr/>
    </dgm:pt>
    <dgm:pt modelId="{E68EE28F-5070-114B-88EB-D033653120C9}" type="pres">
      <dgm:prSet presAssocID="{C69F3882-2964-4A5E-98EF-73360AC1BC90}" presName="linNode" presStyleCnt="0"/>
      <dgm:spPr/>
    </dgm:pt>
    <dgm:pt modelId="{FDB879D9-4DB7-CA4A-8321-0558C5BCC60D}" type="pres">
      <dgm:prSet presAssocID="{C69F3882-2964-4A5E-98EF-73360AC1BC90}" presName="parentText" presStyleLbl="node1" presStyleIdx="1" presStyleCnt="4">
        <dgm:presLayoutVars>
          <dgm:chMax val="1"/>
          <dgm:bulletEnabled val="1"/>
        </dgm:presLayoutVars>
      </dgm:prSet>
      <dgm:spPr/>
    </dgm:pt>
    <dgm:pt modelId="{61E0D2D8-EE9A-9B45-A0BA-00EE4680025C}" type="pres">
      <dgm:prSet presAssocID="{C69F3882-2964-4A5E-98EF-73360AC1BC90}" presName="descendantText" presStyleLbl="alignAccFollowNode1" presStyleIdx="1" presStyleCnt="4">
        <dgm:presLayoutVars>
          <dgm:bulletEnabled val="1"/>
        </dgm:presLayoutVars>
      </dgm:prSet>
      <dgm:spPr/>
    </dgm:pt>
    <dgm:pt modelId="{C808F6CB-0839-9345-AD05-CD492198CD6E}" type="pres">
      <dgm:prSet presAssocID="{B2A0DDAC-B2A2-48F0-8CF3-74B132505E03}" presName="sp" presStyleCnt="0"/>
      <dgm:spPr/>
    </dgm:pt>
    <dgm:pt modelId="{099EA832-450D-BD42-995A-9273B995C6A9}" type="pres">
      <dgm:prSet presAssocID="{43EC66C3-1D94-46E1-8695-880ABA128DCE}" presName="linNode" presStyleCnt="0"/>
      <dgm:spPr/>
    </dgm:pt>
    <dgm:pt modelId="{85E1A03B-D66B-D145-9C60-840FAF776FE6}" type="pres">
      <dgm:prSet presAssocID="{43EC66C3-1D94-46E1-8695-880ABA128DCE}" presName="parentText" presStyleLbl="node1" presStyleIdx="2" presStyleCnt="4">
        <dgm:presLayoutVars>
          <dgm:chMax val="1"/>
          <dgm:bulletEnabled val="1"/>
        </dgm:presLayoutVars>
      </dgm:prSet>
      <dgm:spPr/>
    </dgm:pt>
    <dgm:pt modelId="{83888F56-C30A-EA4A-A343-8B07D04B7327}" type="pres">
      <dgm:prSet presAssocID="{43EC66C3-1D94-46E1-8695-880ABA128DCE}" presName="descendantText" presStyleLbl="alignAccFollowNode1" presStyleIdx="2" presStyleCnt="4">
        <dgm:presLayoutVars>
          <dgm:bulletEnabled val="1"/>
        </dgm:presLayoutVars>
      </dgm:prSet>
      <dgm:spPr/>
    </dgm:pt>
    <dgm:pt modelId="{40BD932E-7B7B-AF48-8AB8-7DF91897001B}" type="pres">
      <dgm:prSet presAssocID="{A263C6AC-8E58-4520-9981-04179064F49A}" presName="sp" presStyleCnt="0"/>
      <dgm:spPr/>
    </dgm:pt>
    <dgm:pt modelId="{2C411C95-FFB4-C242-B077-8FB4453656F0}" type="pres">
      <dgm:prSet presAssocID="{5AFDFBF1-4BAC-43B3-B713-D7163F73EEAF}" presName="linNode" presStyleCnt="0"/>
      <dgm:spPr/>
    </dgm:pt>
    <dgm:pt modelId="{06F8A7C5-FA90-9744-BEC5-05AD1FDA60B0}" type="pres">
      <dgm:prSet presAssocID="{5AFDFBF1-4BAC-43B3-B713-D7163F73EEAF}" presName="parentText" presStyleLbl="node1" presStyleIdx="3" presStyleCnt="4">
        <dgm:presLayoutVars>
          <dgm:chMax val="1"/>
          <dgm:bulletEnabled val="1"/>
        </dgm:presLayoutVars>
      </dgm:prSet>
      <dgm:spPr/>
    </dgm:pt>
    <dgm:pt modelId="{55FE99AE-2784-F648-84DE-860C81E03722}" type="pres">
      <dgm:prSet presAssocID="{5AFDFBF1-4BAC-43B3-B713-D7163F73EEAF}" presName="descendantText" presStyleLbl="alignAccFollowNode1" presStyleIdx="3" presStyleCnt="4">
        <dgm:presLayoutVars>
          <dgm:bulletEnabled val="1"/>
        </dgm:presLayoutVars>
      </dgm:prSet>
      <dgm:spPr/>
    </dgm:pt>
  </dgm:ptLst>
  <dgm:cxnLst>
    <dgm:cxn modelId="{612DD606-0C6A-497E-8AD7-E1D936ABBE24}" srcId="{E8A5EF38-DE78-4B16-8E60-2829F1917453}" destId="{AA587666-8F90-4A44-BAA9-13B666853829}" srcOrd="0" destOrd="0" parTransId="{F3AE01F3-6B94-4F9B-9525-2BB3CA6C2FD2}" sibTransId="{E4A57C48-31AC-4B5A-A530-B4F85148BA26}"/>
    <dgm:cxn modelId="{04310F1A-482B-1442-BBD1-F5565CE976B9}" type="presOf" srcId="{5B0D5297-D8E3-49AA-8B13-887F88EC5EC8}" destId="{55FE99AE-2784-F648-84DE-860C81E03722}" srcOrd="0" destOrd="0" presId="urn:microsoft.com/office/officeart/2005/8/layout/vList5"/>
    <dgm:cxn modelId="{4334E928-457C-4C53-B734-10F9BCDF7599}" srcId="{AA587666-8F90-4A44-BAA9-13B666853829}" destId="{E1655E76-BFA6-40F4-9BFB-2E401F0B1095}" srcOrd="0" destOrd="0" parTransId="{9E1F1731-9A5C-4A0D-B1AB-D60AE8924556}" sibTransId="{6FF72F90-641E-4577-88A8-2E0E6448C206}"/>
    <dgm:cxn modelId="{28749735-7777-4227-BF12-39F86601D351}" srcId="{E8A5EF38-DE78-4B16-8E60-2829F1917453}" destId="{C69F3882-2964-4A5E-98EF-73360AC1BC90}" srcOrd="1" destOrd="0" parTransId="{B072B054-C420-4291-AE0B-EBE158758011}" sibTransId="{B2A0DDAC-B2A2-48F0-8CF3-74B132505E03}"/>
    <dgm:cxn modelId="{2E99C464-C41C-1248-9424-D445EAF33123}" type="presOf" srcId="{A0635264-83D2-4470-84FC-0AF1130F5D41}" destId="{83888F56-C30A-EA4A-A343-8B07D04B7327}" srcOrd="0" destOrd="0" presId="urn:microsoft.com/office/officeart/2005/8/layout/vList5"/>
    <dgm:cxn modelId="{BECFCF4B-70E4-4B49-9ED3-34686522CC17}" type="presOf" srcId="{E1655E76-BFA6-40F4-9BFB-2E401F0B1095}" destId="{F517736C-D1A5-5A4F-BA7E-6884A664EF82}" srcOrd="0" destOrd="0" presId="urn:microsoft.com/office/officeart/2005/8/layout/vList5"/>
    <dgm:cxn modelId="{C64BF453-F2D9-8249-AF2B-B411D7D1FA2F}" srcId="{AA587666-8F90-4A44-BAA9-13B666853829}" destId="{DE59E6B7-36B1-9E49-8378-EFA5E73A86E0}" srcOrd="1" destOrd="0" parTransId="{1B46C8F8-5E1B-444B-B5A0-1DC71A30D73E}" sibTransId="{317325CF-08BC-8341-B695-06580A1F8490}"/>
    <dgm:cxn modelId="{F1C3BF79-4D3E-1A4A-B981-580B5543B2F3}" type="presOf" srcId="{72EF47A3-9DAF-4320-9961-D2EA3CEF87D3}" destId="{61E0D2D8-EE9A-9B45-A0BA-00EE4680025C}" srcOrd="0" destOrd="0" presId="urn:microsoft.com/office/officeart/2005/8/layout/vList5"/>
    <dgm:cxn modelId="{06C4998D-4D78-1F46-A8BB-0F6E4FA371B5}" type="presOf" srcId="{43EC66C3-1D94-46E1-8695-880ABA128DCE}" destId="{85E1A03B-D66B-D145-9C60-840FAF776FE6}" srcOrd="0" destOrd="0" presId="urn:microsoft.com/office/officeart/2005/8/layout/vList5"/>
    <dgm:cxn modelId="{F57601A4-6D89-494E-8192-B64AB0CABBD2}" srcId="{E8A5EF38-DE78-4B16-8E60-2829F1917453}" destId="{5AFDFBF1-4BAC-43B3-B713-D7163F73EEAF}" srcOrd="3" destOrd="0" parTransId="{7046D715-E1D7-4AF6-93C3-F81AEDD4FB2D}" sibTransId="{8A22252F-E140-40DE-8E98-F1884FB69F8D}"/>
    <dgm:cxn modelId="{276407AB-737F-44FA-AABC-22B520C2C026}" srcId="{5AFDFBF1-4BAC-43B3-B713-D7163F73EEAF}" destId="{5B0D5297-D8E3-49AA-8B13-887F88EC5EC8}" srcOrd="0" destOrd="0" parTransId="{7B5427CB-B8BE-45D3-90C7-C8D1347266BF}" sibTransId="{948DF936-780A-45B9-A731-349EF8449D0B}"/>
    <dgm:cxn modelId="{15777CB4-B2EE-4ABB-94F6-98F2919FEF23}" srcId="{E8A5EF38-DE78-4B16-8E60-2829F1917453}" destId="{43EC66C3-1D94-46E1-8695-880ABA128DCE}" srcOrd="2" destOrd="0" parTransId="{F1259D83-821F-4DFA-8D90-C07828CA7DF4}" sibTransId="{A263C6AC-8E58-4520-9981-04179064F49A}"/>
    <dgm:cxn modelId="{3D54B7B6-3858-F344-88F9-B5B9EE7ED660}" type="presOf" srcId="{DE59E6B7-36B1-9E49-8378-EFA5E73A86E0}" destId="{F517736C-D1A5-5A4F-BA7E-6884A664EF82}" srcOrd="0" destOrd="1" presId="urn:microsoft.com/office/officeart/2005/8/layout/vList5"/>
    <dgm:cxn modelId="{4EECF1B6-FE40-EC48-A100-272864FA8D8B}" type="presOf" srcId="{AA587666-8F90-4A44-BAA9-13B666853829}" destId="{9F83B076-264E-5D45-9425-37BBCB1CD0F1}" srcOrd="0" destOrd="0" presId="urn:microsoft.com/office/officeart/2005/8/layout/vList5"/>
    <dgm:cxn modelId="{FEAA9DB7-76C8-45AA-BBEA-D7F339B7CCF2}" srcId="{43EC66C3-1D94-46E1-8695-880ABA128DCE}" destId="{A0635264-83D2-4470-84FC-0AF1130F5D41}" srcOrd="0" destOrd="0" parTransId="{81B63745-E905-4B85-BCB8-E40E53068F4F}" sibTransId="{D5D615BA-B5F8-4537-8A02-D2DA5BA40D4B}"/>
    <dgm:cxn modelId="{EC4F79B9-C62A-C246-8B11-DC29CBFD2EF1}" type="presOf" srcId="{B17DBFA0-24E8-FC4B-9291-BCFCEC63CAB9}" destId="{55FE99AE-2784-F648-84DE-860C81E03722}" srcOrd="0" destOrd="1" presId="urn:microsoft.com/office/officeart/2005/8/layout/vList5"/>
    <dgm:cxn modelId="{B5CEDFBB-4737-2A43-99A2-108CAF3D817A}" type="presOf" srcId="{C69F3882-2964-4A5E-98EF-73360AC1BC90}" destId="{FDB879D9-4DB7-CA4A-8321-0558C5BCC60D}" srcOrd="0" destOrd="0" presId="urn:microsoft.com/office/officeart/2005/8/layout/vList5"/>
    <dgm:cxn modelId="{891983BF-BB3E-D74D-8882-8B7FAD60E1FC}" type="presOf" srcId="{E8A5EF38-DE78-4B16-8E60-2829F1917453}" destId="{8F44EA33-2564-1442-8BFF-C065A3D6CD6E}" srcOrd="0" destOrd="0" presId="urn:microsoft.com/office/officeart/2005/8/layout/vList5"/>
    <dgm:cxn modelId="{88F137E6-671F-4E97-B007-D66C238B9078}" srcId="{C69F3882-2964-4A5E-98EF-73360AC1BC90}" destId="{72EF47A3-9DAF-4320-9961-D2EA3CEF87D3}" srcOrd="0" destOrd="0" parTransId="{9BE9F9C2-BACC-4081-BDF2-781AD109D25F}" sibTransId="{A7804F36-50BF-4D51-A569-0CDCC14727D6}"/>
    <dgm:cxn modelId="{E0A296F7-3DD3-9946-99BB-C44C2966A845}" type="presOf" srcId="{5AFDFBF1-4BAC-43B3-B713-D7163F73EEAF}" destId="{06F8A7C5-FA90-9744-BEC5-05AD1FDA60B0}" srcOrd="0" destOrd="0" presId="urn:microsoft.com/office/officeart/2005/8/layout/vList5"/>
    <dgm:cxn modelId="{DE35EDF9-1062-0B48-A16E-22412C797812}" srcId="{5AFDFBF1-4BAC-43B3-B713-D7163F73EEAF}" destId="{B17DBFA0-24E8-FC4B-9291-BCFCEC63CAB9}" srcOrd="1" destOrd="0" parTransId="{1D95A708-ED99-FB4D-97EA-23A614BADCBE}" sibTransId="{495B32B2-1418-564C-8FF1-3EDB4C001639}"/>
    <dgm:cxn modelId="{4BB02883-4107-4241-BBDA-AD89F70B7BDA}" type="presParOf" srcId="{8F44EA33-2564-1442-8BFF-C065A3D6CD6E}" destId="{81728149-521C-FA43-B263-1CB4C4FE2831}" srcOrd="0" destOrd="0" presId="urn:microsoft.com/office/officeart/2005/8/layout/vList5"/>
    <dgm:cxn modelId="{567E91C7-7E8B-FB47-9F79-8094BEDB1E44}" type="presParOf" srcId="{81728149-521C-FA43-B263-1CB4C4FE2831}" destId="{9F83B076-264E-5D45-9425-37BBCB1CD0F1}" srcOrd="0" destOrd="0" presId="urn:microsoft.com/office/officeart/2005/8/layout/vList5"/>
    <dgm:cxn modelId="{A1DC1CC8-CD97-BD4F-B34C-E7DBDD715A8A}" type="presParOf" srcId="{81728149-521C-FA43-B263-1CB4C4FE2831}" destId="{F517736C-D1A5-5A4F-BA7E-6884A664EF82}" srcOrd="1" destOrd="0" presId="urn:microsoft.com/office/officeart/2005/8/layout/vList5"/>
    <dgm:cxn modelId="{9D2EC91A-816A-F642-BEF0-FE04C0908688}" type="presParOf" srcId="{8F44EA33-2564-1442-8BFF-C065A3D6CD6E}" destId="{31B1F731-AF52-F64A-BB36-C81CD3ACC865}" srcOrd="1" destOrd="0" presId="urn:microsoft.com/office/officeart/2005/8/layout/vList5"/>
    <dgm:cxn modelId="{178A8956-1501-C446-9EC2-61499CEEF9EF}" type="presParOf" srcId="{8F44EA33-2564-1442-8BFF-C065A3D6CD6E}" destId="{E68EE28F-5070-114B-88EB-D033653120C9}" srcOrd="2" destOrd="0" presId="urn:microsoft.com/office/officeart/2005/8/layout/vList5"/>
    <dgm:cxn modelId="{F9DD34A4-4ABC-E843-9FD7-4140616F57CF}" type="presParOf" srcId="{E68EE28F-5070-114B-88EB-D033653120C9}" destId="{FDB879D9-4DB7-CA4A-8321-0558C5BCC60D}" srcOrd="0" destOrd="0" presId="urn:microsoft.com/office/officeart/2005/8/layout/vList5"/>
    <dgm:cxn modelId="{A7EC3E60-12FE-7D46-87C0-0FFFE431E61A}" type="presParOf" srcId="{E68EE28F-5070-114B-88EB-D033653120C9}" destId="{61E0D2D8-EE9A-9B45-A0BA-00EE4680025C}" srcOrd="1" destOrd="0" presId="urn:microsoft.com/office/officeart/2005/8/layout/vList5"/>
    <dgm:cxn modelId="{20AAC248-BCD8-F645-B37B-60DD8F10BA49}" type="presParOf" srcId="{8F44EA33-2564-1442-8BFF-C065A3D6CD6E}" destId="{C808F6CB-0839-9345-AD05-CD492198CD6E}" srcOrd="3" destOrd="0" presId="urn:microsoft.com/office/officeart/2005/8/layout/vList5"/>
    <dgm:cxn modelId="{5144183F-6041-A74A-BEB3-1FDA16C2EB69}" type="presParOf" srcId="{8F44EA33-2564-1442-8BFF-C065A3D6CD6E}" destId="{099EA832-450D-BD42-995A-9273B995C6A9}" srcOrd="4" destOrd="0" presId="urn:microsoft.com/office/officeart/2005/8/layout/vList5"/>
    <dgm:cxn modelId="{638958B3-5B9E-C148-B190-40CEEEBB054C}" type="presParOf" srcId="{099EA832-450D-BD42-995A-9273B995C6A9}" destId="{85E1A03B-D66B-D145-9C60-840FAF776FE6}" srcOrd="0" destOrd="0" presId="urn:microsoft.com/office/officeart/2005/8/layout/vList5"/>
    <dgm:cxn modelId="{74445077-FCBA-7B42-8D28-7B02C76400EB}" type="presParOf" srcId="{099EA832-450D-BD42-995A-9273B995C6A9}" destId="{83888F56-C30A-EA4A-A343-8B07D04B7327}" srcOrd="1" destOrd="0" presId="urn:microsoft.com/office/officeart/2005/8/layout/vList5"/>
    <dgm:cxn modelId="{22F7E475-B300-1A4F-9D26-211F2048A4D1}" type="presParOf" srcId="{8F44EA33-2564-1442-8BFF-C065A3D6CD6E}" destId="{40BD932E-7B7B-AF48-8AB8-7DF91897001B}" srcOrd="5" destOrd="0" presId="urn:microsoft.com/office/officeart/2005/8/layout/vList5"/>
    <dgm:cxn modelId="{6C22625A-244B-E440-A6F8-28D21E8103F0}" type="presParOf" srcId="{8F44EA33-2564-1442-8BFF-C065A3D6CD6E}" destId="{2C411C95-FFB4-C242-B077-8FB4453656F0}" srcOrd="6" destOrd="0" presId="urn:microsoft.com/office/officeart/2005/8/layout/vList5"/>
    <dgm:cxn modelId="{200D6F26-D6E5-3C49-BC54-49EF1172EDD1}" type="presParOf" srcId="{2C411C95-FFB4-C242-B077-8FB4453656F0}" destId="{06F8A7C5-FA90-9744-BEC5-05AD1FDA60B0}" srcOrd="0" destOrd="0" presId="urn:microsoft.com/office/officeart/2005/8/layout/vList5"/>
    <dgm:cxn modelId="{03D1A911-7AB1-2847-B537-71B7FC69E367}" type="presParOf" srcId="{2C411C95-FFB4-C242-B077-8FB4453656F0}" destId="{55FE99AE-2784-F648-84DE-860C81E0372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B1D6D-7548-4777-B9BE-85316A80B101}">
      <dsp:nvSpPr>
        <dsp:cNvPr id="0" name=""/>
        <dsp:cNvSpPr/>
      </dsp:nvSpPr>
      <dsp:spPr>
        <a:xfrm>
          <a:off x="7267831" y="524656"/>
          <a:ext cx="2643158" cy="27469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D7179E-6A16-4897-90C6-873B2EE79DC0}">
      <dsp:nvSpPr>
        <dsp:cNvPr id="0" name=""/>
        <dsp:cNvSpPr/>
      </dsp:nvSpPr>
      <dsp:spPr>
        <a:xfrm>
          <a:off x="494733" y="559093"/>
          <a:ext cx="8989055" cy="102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11300">
            <a:lnSpc>
              <a:spcPct val="100000"/>
            </a:lnSpc>
            <a:spcBef>
              <a:spcPct val="0"/>
            </a:spcBef>
            <a:spcAft>
              <a:spcPct val="35000"/>
            </a:spcAft>
            <a:buNone/>
            <a:defRPr b="1"/>
          </a:pPr>
          <a:r>
            <a:rPr lang="en-US" sz="3400" kern="1200" dirty="0"/>
            <a:t>Well-functioning couples…...</a:t>
          </a:r>
        </a:p>
      </dsp:txBody>
      <dsp:txXfrm>
        <a:off x="494733" y="559093"/>
        <a:ext cx="8989055" cy="1022791"/>
      </dsp:txXfrm>
    </dsp:sp>
    <dsp:sp modelId="{F200F0E6-B27E-4F4A-881D-F107501F22A9}">
      <dsp:nvSpPr>
        <dsp:cNvPr id="0" name=""/>
        <dsp:cNvSpPr/>
      </dsp:nvSpPr>
      <dsp:spPr>
        <a:xfrm>
          <a:off x="991469" y="1072094"/>
          <a:ext cx="7233644" cy="1355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sz="1700" kern="1200" dirty="0"/>
        </a:p>
        <a:p>
          <a:pPr marL="0" lvl="0" indent="0" algn="l" defTabSz="1422400">
            <a:lnSpc>
              <a:spcPct val="100000"/>
            </a:lnSpc>
            <a:spcBef>
              <a:spcPct val="0"/>
            </a:spcBef>
            <a:spcAft>
              <a:spcPct val="35000"/>
            </a:spcAft>
            <a:buNone/>
          </a:pPr>
          <a:r>
            <a:rPr lang="en-US" sz="3200" kern="1200" dirty="0"/>
            <a:t>Maintain </a:t>
          </a:r>
          <a:r>
            <a:rPr lang="en-US" sz="3200" b="1" u="sng" kern="1200" dirty="0"/>
            <a:t>interdependence</a:t>
          </a:r>
          <a:endParaRPr lang="en-US" sz="3200" kern="1200" dirty="0"/>
        </a:p>
        <a:p>
          <a:pPr marL="0" lvl="0" indent="0" algn="l" defTabSz="1422400">
            <a:lnSpc>
              <a:spcPct val="100000"/>
            </a:lnSpc>
            <a:spcBef>
              <a:spcPct val="0"/>
            </a:spcBef>
            <a:spcAft>
              <a:spcPct val="35000"/>
            </a:spcAft>
            <a:buNone/>
          </a:pPr>
          <a:r>
            <a:rPr lang="en-US" sz="3200" kern="1200" dirty="0"/>
            <a:t>Connect thoughtfully/intentionally</a:t>
          </a:r>
        </a:p>
        <a:p>
          <a:pPr marL="0" lvl="0" indent="0" algn="l" defTabSz="1422400">
            <a:lnSpc>
              <a:spcPct val="100000"/>
            </a:lnSpc>
            <a:spcBef>
              <a:spcPct val="0"/>
            </a:spcBef>
            <a:spcAft>
              <a:spcPct val="35000"/>
            </a:spcAft>
            <a:buNone/>
          </a:pPr>
          <a:r>
            <a:rPr lang="en-US" sz="3200" kern="1200" dirty="0"/>
            <a:t>Negotiate flexible roles and rules</a:t>
          </a:r>
        </a:p>
        <a:p>
          <a:pPr marL="0" lvl="0" indent="0" algn="l" defTabSz="1422400">
            <a:lnSpc>
              <a:spcPct val="100000"/>
            </a:lnSpc>
            <a:spcBef>
              <a:spcPct val="0"/>
            </a:spcBef>
            <a:spcAft>
              <a:spcPct val="35000"/>
            </a:spcAft>
            <a:buNone/>
          </a:pPr>
          <a:r>
            <a:rPr lang="en-US" sz="3200" kern="1200" dirty="0"/>
            <a:t>Fight fairly (rather than trying to get our partner to see that we are right)</a:t>
          </a:r>
        </a:p>
      </dsp:txBody>
      <dsp:txXfrm>
        <a:off x="991469" y="1072094"/>
        <a:ext cx="7233644" cy="1355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7736C-D1A5-5A4F-BA7E-6884A664EF82}">
      <dsp:nvSpPr>
        <dsp:cNvPr id="0" name=""/>
        <dsp:cNvSpPr/>
      </dsp:nvSpPr>
      <dsp:spPr>
        <a:xfrm rot="5400000">
          <a:off x="6770374" y="-2887723"/>
          <a:ext cx="760467" cy="6729984"/>
        </a:xfrm>
        <a:prstGeom prst="round2SameRect">
          <a:avLst/>
        </a:prstGeom>
        <a:solidFill>
          <a:schemeClr val="bg1">
            <a:lumMod val="85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Warmth balanced with structure</a:t>
          </a:r>
        </a:p>
        <a:p>
          <a:pPr marL="228600" lvl="1" indent="-228600" algn="l" defTabSz="889000">
            <a:lnSpc>
              <a:spcPct val="90000"/>
            </a:lnSpc>
            <a:spcBef>
              <a:spcPct val="0"/>
            </a:spcBef>
            <a:spcAft>
              <a:spcPct val="15000"/>
            </a:spcAft>
            <a:buChar char="•"/>
          </a:pPr>
          <a:r>
            <a:rPr lang="en-US" sz="2000" kern="1200"/>
            <a:t>Parenting that adapts as children grow</a:t>
          </a:r>
        </a:p>
      </dsp:txBody>
      <dsp:txXfrm rot="-5400000">
        <a:off x="3785616" y="134158"/>
        <a:ext cx="6692861" cy="686221"/>
      </dsp:txXfrm>
    </dsp:sp>
    <dsp:sp modelId="{9F83B076-264E-5D45-9425-37BBCB1CD0F1}">
      <dsp:nvSpPr>
        <dsp:cNvPr id="0" name=""/>
        <dsp:cNvSpPr/>
      </dsp:nvSpPr>
      <dsp:spPr>
        <a:xfrm>
          <a:off x="0" y="1976"/>
          <a:ext cx="3785616" cy="950583"/>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Flexible Parenting</a:t>
          </a:r>
        </a:p>
      </dsp:txBody>
      <dsp:txXfrm>
        <a:off x="46404" y="48380"/>
        <a:ext cx="3692808" cy="857775"/>
      </dsp:txXfrm>
    </dsp:sp>
    <dsp:sp modelId="{61E0D2D8-EE9A-9B45-A0BA-00EE4680025C}">
      <dsp:nvSpPr>
        <dsp:cNvPr id="0" name=""/>
        <dsp:cNvSpPr/>
      </dsp:nvSpPr>
      <dsp:spPr>
        <a:xfrm rot="5400000">
          <a:off x="6770374" y="-1889610"/>
          <a:ext cx="760467" cy="6729984"/>
        </a:xfrm>
        <a:prstGeom prst="round2SameRect">
          <a:avLst/>
        </a:prstGeom>
        <a:solidFill>
          <a:schemeClr val="bg1">
            <a:lumMod val="85000"/>
            <a:alpha val="9000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Active involvement as guides on understanding emotions and guiding behaviors </a:t>
          </a:r>
        </a:p>
      </dsp:txBody>
      <dsp:txXfrm rot="-5400000">
        <a:off x="3785616" y="1132271"/>
        <a:ext cx="6692861" cy="686221"/>
      </dsp:txXfrm>
    </dsp:sp>
    <dsp:sp modelId="{FDB879D9-4DB7-CA4A-8321-0558C5BCC60D}">
      <dsp:nvSpPr>
        <dsp:cNvPr id="0" name=""/>
        <dsp:cNvSpPr/>
      </dsp:nvSpPr>
      <dsp:spPr>
        <a:xfrm>
          <a:off x="0" y="1000089"/>
          <a:ext cx="3785616" cy="950583"/>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Emotion Guides </a:t>
          </a:r>
        </a:p>
      </dsp:txBody>
      <dsp:txXfrm>
        <a:off x="46404" y="1046493"/>
        <a:ext cx="3692808" cy="857775"/>
      </dsp:txXfrm>
    </dsp:sp>
    <dsp:sp modelId="{83888F56-C30A-EA4A-A343-8B07D04B7327}">
      <dsp:nvSpPr>
        <dsp:cNvPr id="0" name=""/>
        <dsp:cNvSpPr/>
      </dsp:nvSpPr>
      <dsp:spPr>
        <a:xfrm rot="5400000">
          <a:off x="6770374" y="-891497"/>
          <a:ext cx="760467" cy="6729984"/>
        </a:xfrm>
        <a:prstGeom prst="round2SameRect">
          <a:avLst/>
        </a:prstGeom>
        <a:solidFill>
          <a:schemeClr val="bg1">
            <a:lumMod val="85000"/>
            <a:alpha val="9000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Help children find the </a:t>
          </a:r>
          <a:r>
            <a:rPr lang="en-US" sz="2000" i="1" u="sng" kern="1200"/>
            <a:t>language</a:t>
          </a:r>
          <a:r>
            <a:rPr lang="en-US" sz="2000" kern="1200"/>
            <a:t>, </a:t>
          </a:r>
          <a:r>
            <a:rPr lang="en-US" sz="2000" i="1" u="sng" kern="1200"/>
            <a:t>safety</a:t>
          </a:r>
          <a:r>
            <a:rPr lang="en-US" sz="2000" kern="1200"/>
            <a:t>, and </a:t>
          </a:r>
          <a:r>
            <a:rPr lang="en-US" sz="2000" i="1" u="sng" kern="1200"/>
            <a:t>space</a:t>
          </a:r>
          <a:r>
            <a:rPr lang="en-US" sz="2000" kern="1200"/>
            <a:t> to use their voice </a:t>
          </a:r>
        </a:p>
      </dsp:txBody>
      <dsp:txXfrm rot="-5400000">
        <a:off x="3785616" y="2130384"/>
        <a:ext cx="6692861" cy="686221"/>
      </dsp:txXfrm>
    </dsp:sp>
    <dsp:sp modelId="{85E1A03B-D66B-D145-9C60-840FAF776FE6}">
      <dsp:nvSpPr>
        <dsp:cNvPr id="0" name=""/>
        <dsp:cNvSpPr/>
      </dsp:nvSpPr>
      <dsp:spPr>
        <a:xfrm>
          <a:off x="0" y="1998202"/>
          <a:ext cx="3785616" cy="950583"/>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Facilitating Child’s Use of Voice </a:t>
          </a:r>
        </a:p>
      </dsp:txBody>
      <dsp:txXfrm>
        <a:off x="46404" y="2044606"/>
        <a:ext cx="3692808" cy="857775"/>
      </dsp:txXfrm>
    </dsp:sp>
    <dsp:sp modelId="{55FE99AE-2784-F648-84DE-860C81E03722}">
      <dsp:nvSpPr>
        <dsp:cNvPr id="0" name=""/>
        <dsp:cNvSpPr/>
      </dsp:nvSpPr>
      <dsp:spPr>
        <a:xfrm rot="5400000">
          <a:off x="6770374" y="106615"/>
          <a:ext cx="760467" cy="6729984"/>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We spell “love” with TIME</a:t>
          </a:r>
        </a:p>
        <a:p>
          <a:pPr marL="228600" lvl="1" indent="-228600" algn="l" defTabSz="889000">
            <a:lnSpc>
              <a:spcPct val="90000"/>
            </a:lnSpc>
            <a:spcBef>
              <a:spcPct val="0"/>
            </a:spcBef>
            <a:spcAft>
              <a:spcPct val="15000"/>
            </a:spcAft>
            <a:buChar char="•"/>
          </a:pPr>
          <a:r>
            <a:rPr lang="en-US" sz="2000" kern="1200"/>
            <a:t>Everyday consistency does more than grand gestures</a:t>
          </a:r>
        </a:p>
      </dsp:txBody>
      <dsp:txXfrm rot="-5400000">
        <a:off x="3785616" y="3128497"/>
        <a:ext cx="6692861" cy="686221"/>
      </dsp:txXfrm>
    </dsp:sp>
    <dsp:sp modelId="{06F8A7C5-FA90-9744-BEC5-05AD1FDA60B0}">
      <dsp:nvSpPr>
        <dsp:cNvPr id="0" name=""/>
        <dsp:cNvSpPr/>
      </dsp:nvSpPr>
      <dsp:spPr>
        <a:xfrm>
          <a:off x="0" y="2996315"/>
          <a:ext cx="3785616" cy="950583"/>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Consistency Over Grandiosity </a:t>
          </a:r>
        </a:p>
      </dsp:txBody>
      <dsp:txXfrm>
        <a:off x="46404" y="3042719"/>
        <a:ext cx="3692808" cy="85777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12C8F-7392-7D4B-8E27-92D883356A0A}"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2CE8B-C8BC-1641-9733-C4C0D0D0F964}" type="slidenum">
              <a:rPr lang="en-US" smtClean="0"/>
              <a:t>‹#›</a:t>
            </a:fld>
            <a:endParaRPr lang="en-US"/>
          </a:p>
        </p:txBody>
      </p:sp>
    </p:spTree>
    <p:extLst>
      <p:ext uri="{BB962C8B-B14F-4D97-AF65-F5344CB8AC3E}">
        <p14:creationId xmlns:p14="http://schemas.microsoft.com/office/powerpoint/2010/main" val="137313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8228195/#:~:text=Emotions%20arise%20from%20activations%20of,nucleus%2C%20and%20ventral%20tegmental%20are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ctmindfully.com.au/upimages/The_Reality_Slap_-_Appendix_4_-_Goal_Setting.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3</a:t>
            </a:fld>
            <a:endParaRPr lang="en-US"/>
          </a:p>
        </p:txBody>
      </p:sp>
    </p:spTree>
    <p:extLst>
      <p:ext uri="{BB962C8B-B14F-4D97-AF65-F5344CB8AC3E}">
        <p14:creationId xmlns:p14="http://schemas.microsoft.com/office/powerpoint/2010/main" val="28358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Technical Notes:</a:t>
            </a:r>
          </a:p>
          <a:p>
            <a:endParaRPr lang="en-US" dirty="0">
              <a:cs typeface="Calibri"/>
            </a:endParaRPr>
          </a:p>
          <a:p>
            <a:r>
              <a:rPr lang="en-US" dirty="0">
                <a:cs typeface="Calibri"/>
              </a:rPr>
              <a:t>System examples</a:t>
            </a:r>
            <a:endParaRPr lang="en-US" dirty="0"/>
          </a:p>
          <a:p>
            <a:endParaRPr lang="en-US" dirty="0">
              <a:cs typeface="Calibri"/>
            </a:endParaRPr>
          </a:p>
          <a:p>
            <a:r>
              <a:rPr lang="en-US" dirty="0">
                <a:cs typeface="Calibri"/>
              </a:rPr>
              <a:t>Clock or gears are interconnected pieces in which each part is effected by any piece in the system moving, even if not directly touching it.</a:t>
            </a:r>
          </a:p>
          <a:p>
            <a:r>
              <a:rPr lang="en-US" dirty="0">
                <a:cs typeface="Calibri"/>
              </a:rPr>
              <a:t>Air conditioning units generally work by a sensor noticing when the temperature is too hot inside its space and uses a coolant and fan system to move cool air into the living area in a home until it senses that it is back to the state/temperature it is set to.</a:t>
            </a:r>
          </a:p>
          <a:p>
            <a:endParaRPr lang="en-US" dirty="0">
              <a:cs typeface="Calibri"/>
            </a:endParaRPr>
          </a:p>
          <a:p>
            <a:r>
              <a:rPr lang="en-US" dirty="0">
                <a:cs typeface="Calibri"/>
              </a:rPr>
              <a:t>Basic Family Systems Principles</a:t>
            </a:r>
          </a:p>
          <a:p>
            <a:r>
              <a:rPr lang="en-US" dirty="0">
                <a:cs typeface="Calibri"/>
              </a:rPr>
              <a:t>Family members CANNOT NOT communicate (even when not together memories and beliefs continue to shape future interactions with or about family members)</a:t>
            </a:r>
          </a:p>
          <a:p>
            <a:r>
              <a:rPr lang="en-US" dirty="0">
                <a:cs typeface="Calibri"/>
              </a:rPr>
              <a:t>Pieces of the family have a strong tendency to maintain </a:t>
            </a:r>
            <a:r>
              <a:rPr lang="en-US" dirty="0" err="1">
                <a:cs typeface="Calibri"/>
              </a:rPr>
              <a:t>morphostasis</a:t>
            </a:r>
            <a:r>
              <a:rPr lang="en-US" dirty="0">
                <a:cs typeface="Calibri"/>
              </a:rPr>
              <a:t>, a tendency towards a constantly shifting equilibrium</a:t>
            </a:r>
          </a:p>
          <a:p>
            <a:endParaRPr lang="en-US" dirty="0">
              <a:cs typeface="Calibri"/>
            </a:endParaRPr>
          </a:p>
          <a:p>
            <a:r>
              <a:rPr lang="en-US" dirty="0">
                <a:cs typeface="Calibri"/>
              </a:rPr>
              <a:t>Types of subsystems</a:t>
            </a:r>
          </a:p>
          <a:p>
            <a:r>
              <a:rPr lang="en-US" dirty="0">
                <a:cs typeface="Calibri"/>
              </a:rPr>
              <a:t>Couple subsystem and parental subsystem can be made of the same members, but have a distinct set of roles, rules, and boundaries. In the case of divorce and separation, the systems may become more complex, with a dissolved couple system but a maintained parental system, sometimes including step-parents who are part of new couple subsystems. These pieces continue to interact. A child subsystem could include parent and child, parent and multiple children, parents and child, parents and children, or various subsets of siblings. Technically an individual can also be considered a subsystem as they have internally interacting psychological, neurological, and biological  components that mutually and simultaneously interact and maintain homeostasis (including psychological homeostasis through cognitive dissonance and bias forces)</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4</a:t>
            </a:fld>
            <a:endParaRPr lang="en-US"/>
          </a:p>
        </p:txBody>
      </p:sp>
    </p:spTree>
    <p:extLst>
      <p:ext uri="{BB962C8B-B14F-4D97-AF65-F5344CB8AC3E}">
        <p14:creationId xmlns:p14="http://schemas.microsoft.com/office/powerpoint/2010/main" val="185907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While it is a little simplified, the basic outline of the brain is the "Thinking Brain" or the frontal cortex, where most of our planning, ability to direct behavior intentionally, and ability to be thoughtful comes from. We also have a part of our brain where emotions and danger senses </a:t>
            </a:r>
            <a:r>
              <a:rPr lang="en-US" u="sng" dirty="0">
                <a:ea typeface="Calibri"/>
                <a:cs typeface="Calibri"/>
              </a:rPr>
              <a:t>start. </a:t>
            </a:r>
            <a:r>
              <a:rPr lang="en-US" dirty="0">
                <a:ea typeface="Calibri"/>
                <a:cs typeface="Calibri"/>
              </a:rPr>
              <a:t>The basics of fight/flight/freeze in terms of both evolution and experiences/memory (what fires together wires together).</a:t>
            </a:r>
          </a:p>
          <a:p>
            <a:endParaRPr lang="en-US" dirty="0">
              <a:ea typeface="Calibri"/>
              <a:cs typeface="Calibri"/>
            </a:endParaRPr>
          </a:p>
          <a:p>
            <a:r>
              <a:rPr lang="en-US" dirty="0">
                <a:hlinkClick r:id="rId3"/>
              </a:rPr>
              <a:t>https://www.ncbi.nlm.nih.gov/pmc/articles/PMC8228195/#:~:text=Emotions%20arise%20from%20activations%20of,nucleus%2C%20and%20ventral%20tegmental%20area</a:t>
            </a:r>
            <a:r>
              <a:rPr lang="en-US" dirty="0"/>
              <a:t>.</a:t>
            </a:r>
          </a:p>
          <a:p>
            <a:endParaRPr lang="en-US" dirty="0">
              <a:ea typeface="Calibri"/>
              <a:cs typeface="Calibri"/>
            </a:endParaRPr>
          </a:p>
          <a:p>
            <a:endParaRPr lang="en-US" dirty="0">
              <a:ea typeface="Calibri"/>
              <a:cs typeface="Calibri"/>
            </a:endParaRPr>
          </a:p>
          <a:p>
            <a:r>
              <a:rPr lang="en-US" u="sng" dirty="0">
                <a:ea typeface="Calibri"/>
                <a:cs typeface="Calibri"/>
              </a:rPr>
              <a:t>Problem Formation</a:t>
            </a:r>
          </a:p>
          <a:p>
            <a:endParaRPr lang="en-US" dirty="0">
              <a:ea typeface="Calibri"/>
              <a:cs typeface="Calibri"/>
            </a:endParaRPr>
          </a:p>
          <a:p>
            <a:r>
              <a:rPr lang="en-US" dirty="0">
                <a:ea typeface="Calibri"/>
                <a:cs typeface="Calibri"/>
              </a:rPr>
              <a:t>Parts getting out of balance = survival stances (</a:t>
            </a:r>
            <a:r>
              <a:rPr lang="en-US" dirty="0" err="1">
                <a:ea typeface="Calibri"/>
                <a:cs typeface="Calibri"/>
              </a:rPr>
              <a:t>placator</a:t>
            </a:r>
            <a:r>
              <a:rPr lang="en-US" dirty="0">
                <a:ea typeface="Calibri"/>
                <a:cs typeface="Calibri"/>
              </a:rPr>
              <a:t>, blamer, </a:t>
            </a:r>
            <a:r>
              <a:rPr lang="en-US" dirty="0" err="1">
                <a:ea typeface="Calibri"/>
                <a:cs typeface="Calibri"/>
              </a:rPr>
              <a:t>superreasonable</a:t>
            </a:r>
            <a:r>
              <a:rPr lang="en-US" dirty="0">
                <a:ea typeface="Calibri"/>
                <a:cs typeface="Calibri"/>
              </a:rPr>
              <a:t>, irrelevant) AND shoving away disowned parts</a:t>
            </a:r>
          </a:p>
          <a:p>
            <a:endParaRPr lang="en-US" dirty="0">
              <a:ea typeface="Calibri"/>
              <a:cs typeface="Calibri"/>
            </a:endParaRPr>
          </a:p>
          <a:p>
            <a:r>
              <a:rPr lang="en-US" dirty="0">
                <a:ea typeface="Calibri"/>
                <a:cs typeface="Calibri"/>
              </a:rPr>
              <a:t> </a:t>
            </a:r>
            <a:r>
              <a:rPr lang="en-US" dirty="0"/>
              <a:t>We push away unwelcome emotions, we neglect the part that hopes to be cared for, we listen too much to parts that want to please others</a:t>
            </a:r>
          </a:p>
          <a:p>
            <a:endParaRPr lang="en-US" dirty="0">
              <a:ea typeface="Calibri"/>
              <a:cs typeface="Calibri"/>
            </a:endParaRPr>
          </a:p>
          <a:p>
            <a:r>
              <a:rPr lang="en-US" dirty="0">
                <a:ea typeface="Calibri"/>
                <a:cs typeface="Calibri"/>
              </a:rPr>
              <a:t>Example “parts” of the brain</a:t>
            </a:r>
          </a:p>
          <a:p>
            <a:r>
              <a:rPr lang="en-US" sz="2400" dirty="0">
                <a:ea typeface="+mn-lt"/>
                <a:cs typeface="+mn-lt"/>
              </a:rPr>
              <a:t>A thoughtful part, a playful part, a working part, a part that hopes to be cared for, a romantic part, etc.</a:t>
            </a:r>
          </a:p>
          <a:p>
            <a:pPr lvl="1"/>
            <a:r>
              <a:rPr lang="en-US" dirty="0">
                <a:latin typeface="Arial"/>
                <a:cs typeface="Arial"/>
              </a:rPr>
              <a:t>In talking about brain balance: *So one part doesn't become the only one we use (how trauma blocks).</a:t>
            </a:r>
          </a:p>
          <a:p>
            <a:pPr lvl="1"/>
            <a:endParaRPr lang="en-US" dirty="0">
              <a:latin typeface="Arial"/>
              <a:cs typeface="Aria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5</a:t>
            </a:fld>
            <a:endParaRPr lang="en-US"/>
          </a:p>
        </p:txBody>
      </p:sp>
    </p:spTree>
    <p:extLst>
      <p:ext uri="{BB962C8B-B14F-4D97-AF65-F5344CB8AC3E}">
        <p14:creationId xmlns:p14="http://schemas.microsoft.com/office/powerpoint/2010/main" val="185164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Parts of a SMART goal:</a:t>
            </a:r>
          </a:p>
          <a:p>
            <a:endParaRPr lang="en-US" dirty="0">
              <a:ea typeface="Calibri"/>
              <a:cs typeface="Calibri"/>
            </a:endParaRPr>
          </a:p>
          <a:p>
            <a:r>
              <a:rPr lang="en-US" dirty="0">
                <a:ea typeface="Calibri"/>
                <a:cs typeface="Calibri"/>
              </a:rPr>
              <a:t>Specific (Something that can be DONE with your body, and something a living person can do better than a dead person – active goals to do something rather than to stop doing something)</a:t>
            </a:r>
          </a:p>
          <a:p>
            <a:r>
              <a:rPr lang="en-US" dirty="0" err="1">
                <a:ea typeface="Calibri"/>
                <a:cs typeface="Calibri"/>
              </a:rPr>
              <a:t>Meanigful</a:t>
            </a:r>
            <a:r>
              <a:rPr lang="en-US" dirty="0">
                <a:ea typeface="Calibri"/>
                <a:cs typeface="Calibri"/>
              </a:rPr>
              <a:t> (DON’T SKIP THIS ONE, and no one but you can tell you what is meaningful)</a:t>
            </a:r>
          </a:p>
          <a:p>
            <a:r>
              <a:rPr lang="en-US" dirty="0">
                <a:ea typeface="Calibri"/>
                <a:cs typeface="Calibri"/>
              </a:rPr>
              <a:t>Adaptive (Will this make your life better/more meaningful </a:t>
            </a:r>
            <a:r>
              <a:rPr lang="en-US" u="sng" dirty="0">
                <a:ea typeface="Calibri"/>
                <a:cs typeface="Calibri"/>
              </a:rPr>
              <a:t>in the long run</a:t>
            </a:r>
            <a:endParaRPr lang="en-US" dirty="0">
              <a:ea typeface="Calibri"/>
              <a:cs typeface="Calibri"/>
            </a:endParaRPr>
          </a:p>
          <a:p>
            <a:r>
              <a:rPr lang="en-US" dirty="0">
                <a:ea typeface="Calibri"/>
                <a:cs typeface="Calibri"/>
              </a:rPr>
              <a:t>Realistic (if its not a 7/10 with 10 being absolutely certain, chances are it won't work)</a:t>
            </a:r>
          </a:p>
          <a:p>
            <a:r>
              <a:rPr lang="en-US" dirty="0">
                <a:ea typeface="Calibri"/>
                <a:cs typeface="Calibri"/>
              </a:rPr>
              <a:t>Time-framed (the more specific the better)</a:t>
            </a:r>
          </a:p>
          <a:p>
            <a:endParaRPr lang="en-US" dirty="0"/>
          </a:p>
          <a:p>
            <a:r>
              <a:rPr lang="en-US" dirty="0">
                <a:hlinkClick r:id="rId3"/>
              </a:rPr>
              <a:t>https://www.actmindfully.com.au/upimages/The_Reality_Slap_-_Appendix_4_-_Goal_Setting.pdf</a:t>
            </a:r>
            <a:endParaRPr lang="en-US" dirty="0"/>
          </a:p>
          <a:p>
            <a:endParaRPr lang="en-US" dirty="0">
              <a:ea typeface="Calibri"/>
              <a:cs typeface="Calibri"/>
            </a:endParaRPr>
          </a:p>
          <a:p>
            <a:r>
              <a:rPr lang="en-US" dirty="0"/>
              <a:t>What do parts need? (are you neglecting hobbies, normally neglecting yourself for others benefit OR neglecting others to protect yourself, are you ignoring a part of that is hurt)</a:t>
            </a:r>
          </a:p>
          <a:p>
            <a:endParaRPr lang="en-US" dirty="0">
              <a:ea typeface="Calibri"/>
              <a:cs typeface="Calibri"/>
            </a:endParaRPr>
          </a:p>
          <a:p>
            <a:r>
              <a:rPr lang="en-US" sz="1600" dirty="0">
                <a:solidFill>
                  <a:schemeClr val="tx2"/>
                </a:solidFill>
                <a:latin typeface="Calibri"/>
                <a:cs typeface="Arial"/>
              </a:rPr>
              <a:t>Balancing the parts of self</a:t>
            </a:r>
          </a:p>
          <a:p>
            <a:pPr lvl="1"/>
            <a:r>
              <a:rPr lang="en-US" sz="1600" dirty="0">
                <a:solidFill>
                  <a:schemeClr val="tx2"/>
                </a:solidFill>
                <a:latin typeface="Calibri"/>
                <a:cs typeface="Arial"/>
              </a:rPr>
              <a:t>Take care of your biology (caution with self-medication; SLEEP)</a:t>
            </a:r>
            <a:endParaRPr lang="en-US" sz="1600" dirty="0">
              <a:solidFill>
                <a:schemeClr val="tx2"/>
              </a:solidFill>
              <a:latin typeface="Calibri"/>
              <a:cs typeface="Calibri"/>
            </a:endParaRPr>
          </a:p>
          <a:p>
            <a:pPr lvl="1"/>
            <a:r>
              <a:rPr lang="en-US" sz="1600" dirty="0">
                <a:solidFill>
                  <a:schemeClr val="tx2"/>
                </a:solidFill>
                <a:latin typeface="Calibri"/>
                <a:cs typeface="Arial"/>
              </a:rPr>
              <a:t>Take care of </a:t>
            </a:r>
            <a:r>
              <a:rPr lang="en-US" sz="1600" i="1" u="sng" dirty="0">
                <a:solidFill>
                  <a:schemeClr val="tx2"/>
                </a:solidFill>
                <a:latin typeface="Calibri"/>
                <a:cs typeface="Arial"/>
              </a:rPr>
              <a:t>each</a:t>
            </a:r>
            <a:r>
              <a:rPr lang="en-US" sz="1600" i="1" dirty="0">
                <a:solidFill>
                  <a:schemeClr val="tx2"/>
                </a:solidFill>
                <a:latin typeface="Calibri"/>
                <a:cs typeface="Arial"/>
              </a:rPr>
              <a:t> </a:t>
            </a:r>
            <a:r>
              <a:rPr lang="en-US" sz="1600" dirty="0">
                <a:solidFill>
                  <a:schemeClr val="tx2"/>
                </a:solidFill>
                <a:latin typeface="Calibri"/>
                <a:cs typeface="Arial"/>
              </a:rPr>
              <a:t>of your psychological parts (be playful, do what matters, be bold enough to say discomforting things) </a:t>
            </a:r>
          </a:p>
          <a:p>
            <a:pPr lvl="1"/>
            <a:r>
              <a:rPr lang="en-US" sz="1600" dirty="0">
                <a:solidFill>
                  <a:schemeClr val="tx2"/>
                </a:solidFill>
                <a:latin typeface="Calibri"/>
                <a:cs typeface="Arial"/>
              </a:rPr>
              <a:t>Exercise your </a:t>
            </a:r>
            <a:r>
              <a:rPr lang="en-US" sz="1600" i="1" dirty="0">
                <a:solidFill>
                  <a:schemeClr val="tx2"/>
                </a:solidFill>
                <a:latin typeface="Calibri"/>
                <a:cs typeface="Arial"/>
              </a:rPr>
              <a:t>thinking </a:t>
            </a:r>
            <a:r>
              <a:rPr lang="en-US" sz="1600" dirty="0">
                <a:solidFill>
                  <a:schemeClr val="tx2"/>
                </a:solidFill>
                <a:latin typeface="Calibri"/>
                <a:cs typeface="Arial"/>
              </a:rPr>
              <a:t>brain (be aware of cognitive distortions, think outside the box, mindfully meditate)</a:t>
            </a:r>
          </a:p>
        </p:txBody>
      </p:sp>
      <p:sp>
        <p:nvSpPr>
          <p:cNvPr id="4" name="Slide Number Placeholder 3"/>
          <p:cNvSpPr>
            <a:spLocks noGrp="1"/>
          </p:cNvSpPr>
          <p:nvPr>
            <p:ph type="sldNum" sz="quarter" idx="5"/>
          </p:nvPr>
        </p:nvSpPr>
        <p:spPr/>
        <p:txBody>
          <a:bodyPr/>
          <a:lstStyle/>
          <a:p>
            <a:fld id="{51D2CE8B-C8BC-1641-9733-C4C0D0D0F964}" type="slidenum">
              <a:rPr lang="en-US" smtClean="0"/>
              <a:t>6</a:t>
            </a:fld>
            <a:endParaRPr lang="en-US"/>
          </a:p>
        </p:txBody>
      </p:sp>
    </p:spTree>
    <p:extLst>
      <p:ext uri="{BB962C8B-B14F-4D97-AF65-F5344CB8AC3E}">
        <p14:creationId xmlns:p14="http://schemas.microsoft.com/office/powerpoint/2010/main" val="402142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Well-functioning couples:</a:t>
            </a:r>
          </a:p>
          <a:p>
            <a:endParaRPr lang="en-US" dirty="0">
              <a:cs typeface="Calibri"/>
            </a:endParaRPr>
          </a:p>
          <a:p>
            <a:r>
              <a:rPr lang="en-US" dirty="0"/>
              <a:t>We tend to get into romantic relationships because they make us feel wanted &amp; valuable, attractive and likable, sexually gratified, and ideologically fulfilled. Protecting those experiences, however, requires intentionality, thoughtfulness, and responsibility. Those sound boring, and truthfully without the first sentence they are. A well functioning couple puts faith (because we can't ever know with complete certainty that these will come through for us) into experiencing the things that make relationships beautiful by working to be interdependent, </a:t>
            </a:r>
            <a:endParaRPr lang="en-US" dirty="0">
              <a:cs typeface="Calibri"/>
            </a:endParaRPr>
          </a:p>
          <a:p>
            <a:endParaRPr lang="en-US" dirty="0">
              <a:cs typeface="Calibri"/>
            </a:endParaRPr>
          </a:p>
          <a:p>
            <a:r>
              <a:rPr lang="en-US" dirty="0">
                <a:cs typeface="Calibri"/>
              </a:rPr>
              <a:t>The order of well functioning is intentional, starting with interdependence, then moving to connection, then to balance, and finally to fighting fairly (or communicating effectively). The philosophy of the order is to maintain differentiation so that connection can be intentional and thoughtful to build the emotional capacity for work around maintaining </a:t>
            </a:r>
            <a:r>
              <a:rPr lang="en-US" b="1" dirty="0">
                <a:cs typeface="Calibri"/>
              </a:rPr>
              <a:t>balance </a:t>
            </a:r>
            <a:r>
              <a:rPr lang="en-US" dirty="0">
                <a:cs typeface="Calibri"/>
              </a:rPr>
              <a:t>so that there is as little in the way of communicating effectively and using communication tools intentionally.</a:t>
            </a:r>
          </a:p>
          <a:p>
            <a:endParaRPr lang="en-US" dirty="0">
              <a:cs typeface="Calibri"/>
            </a:endParaRPr>
          </a:p>
          <a:p>
            <a:r>
              <a:rPr lang="en-US" dirty="0">
                <a:cs typeface="Calibri"/>
              </a:rPr>
              <a:t>Explain interdependence: </a:t>
            </a:r>
          </a:p>
          <a:p>
            <a:endParaRPr lang="en-US" dirty="0">
              <a:cs typeface="Calibri"/>
            </a:endParaRPr>
          </a:p>
          <a:p>
            <a:r>
              <a:rPr lang="en-US" dirty="0">
                <a:cs typeface="Calibri"/>
              </a:rPr>
              <a:t>A balance between being independent and dependent. Remain aware of what your thoughts, feelings, and beliefs are as separate from your partners thoughts, feelings, and beliefs. We have a bias to believe that our beliefs are common or at least right, that when we feel a certain way other people feel a similar way, and that if we think something chances are someone else will be thinking that too. This is particularly true when you spend significant time with another person, and is heightened when you can predict with reasonable accuracy what another person is thinking or feeling. Mind-mapping is sometimes a part of empathy and showing another person that you are trying to be in-tune with what is important to them, but mistakes are inevitable and when you are overconfident in your mapping skills it leads to unmet expectations and frustration. When we feel threatened emotionally most of us have a tendency to either seek approval or assert our "rightness." When taken to an extreme this leads to emotional dependence and despair WHEN the other person cannot follow through OR emotional disconnection after losing faith that the other person won't be there for you (which often leads to a self-fulfilling prophecy).</a:t>
            </a:r>
            <a:endParaRPr lang="en-US" dirty="0"/>
          </a:p>
          <a:p>
            <a:endParaRPr lang="en-US" dirty="0">
              <a:cs typeface="Calibri"/>
            </a:endParaRPr>
          </a:p>
          <a:p>
            <a:r>
              <a:rPr lang="en-US" dirty="0">
                <a:cs typeface="Calibri"/>
              </a:rPr>
              <a:t>When we fight to win rather than fighting fairly we tend to either vindicate ourselves or prove a point through criticizing, show our dominance through contempt (or fall on our sword as a martyr), or shut down to avoid any further damage.</a:t>
            </a:r>
          </a:p>
          <a:p>
            <a:endParaRPr lang="en-US" dirty="0">
              <a:cs typeface="Calibri"/>
            </a:endParaRPr>
          </a:p>
          <a:p>
            <a:r>
              <a:rPr lang="en-US" dirty="0">
                <a:cs typeface="Calibri"/>
              </a:rPr>
              <a:t>Balance roles and rules, maintain an interdependence in emotional boundaries (allow themselves to rely on another person without expecting them to take ownership of your experiences and beliefs), fight fairly (use complaints rather than criticisms, make reasonable requests before demands, be assertive and authentic without being aggressive or complacent), connect thoughtfully (spend time together in ways that both appreciate, be mindful of self and cooperative with partner during sex, maintain a friendship – fun, laughter, shared interests, etc.) </a:t>
            </a:r>
          </a:p>
        </p:txBody>
      </p:sp>
      <p:sp>
        <p:nvSpPr>
          <p:cNvPr id="4" name="Slide Number Placeholder 3"/>
          <p:cNvSpPr>
            <a:spLocks noGrp="1"/>
          </p:cNvSpPr>
          <p:nvPr>
            <p:ph type="sldNum" sz="quarter" idx="5"/>
          </p:nvPr>
        </p:nvSpPr>
        <p:spPr/>
        <p:txBody>
          <a:bodyPr/>
          <a:lstStyle/>
          <a:p>
            <a:fld id="{51D2CE8B-C8BC-1641-9733-C4C0D0D0F964}" type="slidenum">
              <a:rPr lang="en-US" smtClean="0"/>
              <a:t>7</a:t>
            </a:fld>
            <a:endParaRPr lang="en-US"/>
          </a:p>
        </p:txBody>
      </p:sp>
    </p:spTree>
    <p:extLst>
      <p:ext uri="{BB962C8B-B14F-4D97-AF65-F5344CB8AC3E}">
        <p14:creationId xmlns:p14="http://schemas.microsoft.com/office/powerpoint/2010/main" val="422238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SMART goal for couples with example:</a:t>
            </a:r>
          </a:p>
          <a:p>
            <a:endParaRPr lang="en-US" dirty="0">
              <a:cs typeface="Calibri"/>
            </a:endParaRPr>
          </a:p>
          <a:p>
            <a:r>
              <a:rPr lang="en-US" dirty="0">
                <a:cs typeface="Calibri"/>
              </a:rPr>
              <a:t>Specific (kiss at the door)</a:t>
            </a:r>
          </a:p>
          <a:p>
            <a:r>
              <a:rPr lang="en-US" dirty="0">
                <a:cs typeface="Calibri"/>
              </a:rPr>
              <a:t>Motivated by value (being the kind of partner who shows partner appreciation; for connection)</a:t>
            </a:r>
          </a:p>
          <a:p>
            <a:r>
              <a:rPr lang="en-US" dirty="0">
                <a:cs typeface="Calibri"/>
              </a:rPr>
              <a:t>Adaptive (does this work for me in the long run?; a kiss at the door fits within our couple relationship and long-term capacity)</a:t>
            </a:r>
          </a:p>
          <a:p>
            <a:r>
              <a:rPr lang="en-US" dirty="0">
                <a:cs typeface="Calibri"/>
              </a:rPr>
              <a:t>Realistic (easily added)</a:t>
            </a:r>
          </a:p>
          <a:p>
            <a:r>
              <a:rPr lang="en-US" dirty="0">
                <a:cs typeface="Calibri"/>
              </a:rPr>
              <a:t>Time specific/bound (will happen when I leave for work)</a:t>
            </a:r>
          </a:p>
          <a:p>
            <a:endParaRPr lang="en-US" dirty="0">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8</a:t>
            </a:fld>
            <a:endParaRPr lang="en-US"/>
          </a:p>
        </p:txBody>
      </p:sp>
    </p:spTree>
    <p:extLst>
      <p:ext uri="{BB962C8B-B14F-4D97-AF65-F5344CB8AC3E}">
        <p14:creationId xmlns:p14="http://schemas.microsoft.com/office/powerpoint/2010/main" val="3310736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parents about what to expect, and help them construct the way they want to respond at different ages and stages</a:t>
            </a:r>
          </a:p>
          <a:p>
            <a:endParaRPr lang="en-US" dirty="0"/>
          </a:p>
          <a:p>
            <a:r>
              <a:rPr lang="en-US" sz="1400" dirty="0">
                <a:latin typeface="Arial"/>
                <a:cs typeface="Arial"/>
              </a:rPr>
              <a:t>Become Predictable</a:t>
            </a:r>
          </a:p>
          <a:p>
            <a:pPr lvl="1"/>
            <a:r>
              <a:rPr lang="en-US" sz="1400" dirty="0">
                <a:latin typeface="Arial"/>
                <a:cs typeface="Arial"/>
              </a:rPr>
              <a:t>Plan out specific routines (bedtimes, off-to-school, holiday traditions, chore/homework expectations) and what to do </a:t>
            </a:r>
            <a:r>
              <a:rPr lang="en-US" sz="1400" i="1" dirty="0">
                <a:latin typeface="Arial"/>
                <a:cs typeface="Arial"/>
              </a:rPr>
              <a:t>when</a:t>
            </a:r>
            <a:r>
              <a:rPr lang="en-US" sz="1400" dirty="0">
                <a:latin typeface="Arial"/>
                <a:cs typeface="Arial"/>
              </a:rPr>
              <a:t> routines go off the rails</a:t>
            </a:r>
          </a:p>
          <a:p>
            <a:pPr lvl="1"/>
            <a:r>
              <a:rPr lang="en-US" sz="1400" dirty="0">
                <a:latin typeface="Arial"/>
                <a:cs typeface="Arial"/>
              </a:rPr>
              <a:t>Practice what you preach (if you have rules around electronic use, chores, language, follow similar rules yourself; do expected chores alongside or in view of children; expect your children to become echoes of what you say.)</a:t>
            </a:r>
          </a:p>
          <a:p>
            <a:pPr lvl="1"/>
            <a:r>
              <a:rPr lang="en-US" sz="1400" dirty="0">
                <a:latin typeface="Arial"/>
                <a:cs typeface="Arial"/>
              </a:rPr>
              <a:t>Play alongside your children (varies by age and personality)</a:t>
            </a:r>
          </a:p>
          <a:p>
            <a:r>
              <a:rPr lang="en-US" sz="1400" dirty="0">
                <a:latin typeface="Arial"/>
                <a:cs typeface="Arial"/>
              </a:rPr>
              <a:t>Praising the positive gets you further than pointing out the problems</a:t>
            </a:r>
          </a:p>
          <a:p>
            <a:pPr lvl="1"/>
            <a:r>
              <a:rPr lang="en-US" sz="1400" dirty="0">
                <a:latin typeface="Arial"/>
                <a:cs typeface="Arial"/>
              </a:rPr>
              <a:t>Go out of your way to let your kids know what they do well</a:t>
            </a:r>
          </a:p>
          <a:p>
            <a:pPr lvl="1"/>
            <a:r>
              <a:rPr lang="en-US" sz="1400" dirty="0">
                <a:latin typeface="Arial"/>
                <a:cs typeface="Arial"/>
              </a:rPr>
              <a:t>When you need to help children change their behavior be specific, as calm as you can be (even if you need to step away to breath for a moment), and use logically connected consequence when you use consequences to reinforce your lesson.</a:t>
            </a:r>
          </a:p>
          <a:p>
            <a:r>
              <a:rPr lang="en-US" sz="1400" dirty="0">
                <a:latin typeface="Arial"/>
                <a:cs typeface="Arial"/>
              </a:rPr>
              <a:t>In therapy – we spend a lot of time educating parents about developmental needs of children and ways they can facilitate children's use of voice....</a:t>
            </a:r>
            <a:endParaRPr lang="en-US" sz="1400" dirty="0">
              <a:cs typeface="Calibri"/>
            </a:endParaRPr>
          </a:p>
          <a:p>
            <a:pPr lvl="1"/>
            <a:r>
              <a:rPr lang="en-US" sz="1400" dirty="0">
                <a:latin typeface="Arial"/>
                <a:cs typeface="Arial"/>
              </a:rPr>
              <a:t>Build connections between parents and children</a:t>
            </a:r>
            <a:endParaRPr lang="en-US" sz="1400" dirty="0">
              <a:latin typeface="Calibri" panose="020F0502020204030204"/>
              <a:cs typeface="Calibri"/>
            </a:endParaRPr>
          </a:p>
          <a:p>
            <a:pPr lvl="2"/>
            <a:r>
              <a:rPr lang="en-US" sz="1400" dirty="0">
                <a:latin typeface="Arial"/>
                <a:cs typeface="Arial"/>
              </a:rPr>
              <a:t>Help parents really listen to what a child is saying with their words and behaviors</a:t>
            </a:r>
          </a:p>
          <a:p>
            <a:pPr lvl="2"/>
            <a:r>
              <a:rPr lang="en-US" sz="1400" dirty="0">
                <a:latin typeface="Arial"/>
                <a:cs typeface="Arial"/>
              </a:rPr>
              <a:t>Help parents respond </a:t>
            </a:r>
            <a:r>
              <a:rPr lang="en-US" sz="1400" i="1" dirty="0">
                <a:latin typeface="Arial"/>
                <a:cs typeface="Arial"/>
              </a:rPr>
              <a:t>intentionally</a:t>
            </a:r>
            <a:r>
              <a:rPr lang="en-US" sz="1400" dirty="0">
                <a:latin typeface="Arial"/>
                <a:cs typeface="Arial"/>
              </a:rPr>
              <a:t> rather than </a:t>
            </a:r>
            <a:r>
              <a:rPr lang="en-US" sz="1400" i="1" dirty="0">
                <a:latin typeface="Arial"/>
                <a:cs typeface="Arial"/>
              </a:rPr>
              <a:t>reactively </a:t>
            </a:r>
          </a:p>
          <a:p>
            <a:pPr lvl="3"/>
            <a:r>
              <a:rPr lang="en-US" sz="1400" dirty="0">
                <a:latin typeface="Arial"/>
                <a:cs typeface="Arial"/>
              </a:rPr>
              <a:t>Interrupts the transmission of intergenerational trauma or excessively harsh/permissive parenting</a:t>
            </a:r>
          </a:p>
          <a:p>
            <a:pPr lvl="1"/>
            <a:r>
              <a:rPr lang="en-US" sz="1400" dirty="0">
                <a:latin typeface="Arial"/>
                <a:cs typeface="Arial"/>
              </a:rPr>
              <a:t>Ultimately works to help parents become a child's "therapist"</a:t>
            </a:r>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10</a:t>
            </a:fld>
            <a:endParaRPr lang="en-US"/>
          </a:p>
        </p:txBody>
      </p:sp>
    </p:spTree>
    <p:extLst>
      <p:ext uri="{BB962C8B-B14F-4D97-AF65-F5344CB8AC3E}">
        <p14:creationId xmlns:p14="http://schemas.microsoft.com/office/powerpoint/2010/main" val="131774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11</a:t>
            </a:fld>
            <a:endParaRPr lang="en-US"/>
          </a:p>
        </p:txBody>
      </p:sp>
    </p:spTree>
    <p:extLst>
      <p:ext uri="{BB962C8B-B14F-4D97-AF65-F5344CB8AC3E}">
        <p14:creationId xmlns:p14="http://schemas.microsoft.com/office/powerpoint/2010/main" val="2829678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492D-3572-75DD-1B30-A0E8EEC41B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9C86ED-15B9-F3E0-DD58-F1B29E5C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97092-73AF-9862-EADA-27326B88A8A2}"/>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4731219B-0FA5-3E56-1B92-D0632D273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939DF-3F2E-9DBF-C47D-3EA28BAE3E93}"/>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579428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A48E-B1F2-89E8-9F38-2EF6E4A09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E9181C-87C2-5A45-84F5-7BAE1ACC73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B42C3-B031-3F5E-DEA3-99889C472A45}"/>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5D3CADDD-1920-7A0D-B9B2-02605CF1C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87CA3-30B5-E153-29F6-F4B868277476}"/>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95304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42E2F-8AD0-DE19-1142-8EABA3C830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08EF4-890C-144C-A4D1-5E20C3479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FC4F0-8747-5B15-5994-0B958EC566B5}"/>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8EDA8CAF-295C-84D3-0696-8E498890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69A2-5AA1-A4A5-67C4-D86CD7179874}"/>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23507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3CF-BD7C-4F0C-E7F3-78AB168FD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DCE95-2CFD-1C3C-5465-664C035DA8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5CBDF-1591-8D99-AEE2-18E6311216FD}"/>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437C5258-B842-B68E-92D9-DFE45DDF1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C3D20-F8B9-C24C-4BAB-7AAC40484FCC}"/>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261784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9422-5506-7927-7B80-E4E0E7E928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FF0B60-BF0C-4048-F062-C9A3B2CE9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692EF2-B8DA-0DD3-D479-BE4ABF8805E4}"/>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09BED0E5-073F-6457-D086-FB56DCD21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20F7A-E111-D948-4DE3-516B8519AC0E}"/>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266580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2868-F4C8-8E18-70B3-7E92D72FC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AC8C6-BB3F-06D2-1EBF-79ADED9F6A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4B4E28-A3B3-5767-CB74-24B833D985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534EA-4B23-635E-FD33-F7CB89304C69}"/>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6" name="Footer Placeholder 5">
            <a:extLst>
              <a:ext uri="{FF2B5EF4-FFF2-40B4-BE49-F238E27FC236}">
                <a16:creationId xmlns:a16="http://schemas.microsoft.com/office/drawing/2014/main" id="{97D75658-6A0D-B66B-5941-209CDC731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4145B-F32C-4DF0-2CFD-2890DB9D8ABE}"/>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60033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1D3E-C740-7BC9-801A-FD9B9DDC8C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D77997-3241-CBE4-A923-B1DF2CAC9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34394D-DB71-48AB-9ADA-08D3E23157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6B90DB-31A1-3D87-EA0E-36829CBD3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55DC6-629E-254F-484F-18EB6E95CF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3514EA-45DE-4267-6E1B-E05FB99B5E4A}"/>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8" name="Footer Placeholder 7">
            <a:extLst>
              <a:ext uri="{FF2B5EF4-FFF2-40B4-BE49-F238E27FC236}">
                <a16:creationId xmlns:a16="http://schemas.microsoft.com/office/drawing/2014/main" id="{01339838-35B5-BFE6-4328-AD831A0989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89EF13-5268-0736-4C61-BA409610682A}"/>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84600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D987-C846-DD3E-7B01-10DC0F9DE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87DC76-FF03-32E1-33C2-F64F14D6DCD8}"/>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4" name="Footer Placeholder 3">
            <a:extLst>
              <a:ext uri="{FF2B5EF4-FFF2-40B4-BE49-F238E27FC236}">
                <a16:creationId xmlns:a16="http://schemas.microsoft.com/office/drawing/2014/main" id="{0555826C-933F-E9C6-5781-ABF0B85F08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72D6B-DD5C-C068-4273-4A8496074ED6}"/>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93180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75208-90DE-17A8-A949-E02104B59F0E}"/>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3" name="Footer Placeholder 2">
            <a:extLst>
              <a:ext uri="{FF2B5EF4-FFF2-40B4-BE49-F238E27FC236}">
                <a16:creationId xmlns:a16="http://schemas.microsoft.com/office/drawing/2014/main" id="{59CAC233-5250-504D-FD84-2A5B5F537E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A423C6-172D-581C-2BFE-82718C70FA43}"/>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115147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720E-FEC7-48AE-3012-8050B8C38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2C4218-3A2C-69DB-E05D-CE29FD176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15B623-FC53-95BF-BFC4-4E61B5B1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15E98-4DFC-3AF3-C524-085FD0E231B8}"/>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6" name="Footer Placeholder 5">
            <a:extLst>
              <a:ext uri="{FF2B5EF4-FFF2-40B4-BE49-F238E27FC236}">
                <a16:creationId xmlns:a16="http://schemas.microsoft.com/office/drawing/2014/main" id="{285323E2-A047-1429-235A-F2223D16A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0F406-C33C-E4F5-11FA-8E14263B26C1}"/>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068286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9B90-6FE6-9E8A-21FA-A705154B1B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A70CA7-679F-9AC6-6587-725A60670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DAC424-BA2C-7FD5-8E7A-B65B03418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3DEEAD-6D62-9A14-D95B-E4B6DF329FC7}"/>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6" name="Footer Placeholder 5">
            <a:extLst>
              <a:ext uri="{FF2B5EF4-FFF2-40B4-BE49-F238E27FC236}">
                <a16:creationId xmlns:a16="http://schemas.microsoft.com/office/drawing/2014/main" id="{9881C749-1689-8825-DA15-96FF4682D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E0506-F98A-1777-0F3C-BF21416967CB}"/>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1559314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457E9-BA8E-5B4D-B237-119AA5790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719427-5BE5-D162-7805-A2663A506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46684-5A37-37BD-4CFB-8BEC9031D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3E06C948-8C8C-A08B-15DB-64C4CA086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30B4D-D467-737F-6295-EAB0B1631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F67EF-49FF-474D-8AB2-CE0FE441B9FC}" type="slidenum">
              <a:rPr lang="en-US" smtClean="0"/>
              <a:t>‹#›</a:t>
            </a:fld>
            <a:endParaRPr lang="en-US"/>
          </a:p>
        </p:txBody>
      </p:sp>
    </p:spTree>
    <p:extLst>
      <p:ext uri="{BB962C8B-B14F-4D97-AF65-F5344CB8AC3E}">
        <p14:creationId xmlns:p14="http://schemas.microsoft.com/office/powerpoint/2010/main" val="265346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mailto:info@nami.or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5C9466-A995-90F2-80AE-F413CD1D40B1}"/>
              </a:ext>
            </a:extLst>
          </p:cNvPr>
          <p:cNvSpPr>
            <a:spLocks noGrp="1"/>
          </p:cNvSpPr>
          <p:nvPr>
            <p:ph type="ctrTitle"/>
          </p:nvPr>
        </p:nvSpPr>
        <p:spPr>
          <a:xfrm>
            <a:off x="4038600" y="1939159"/>
            <a:ext cx="7644627" cy="2751086"/>
          </a:xfrm>
        </p:spPr>
        <p:txBody>
          <a:bodyPr>
            <a:normAutofit/>
          </a:bodyPr>
          <a:lstStyle/>
          <a:p>
            <a:pPr algn="r"/>
            <a:r>
              <a:rPr lang="en-US" dirty="0"/>
              <a:t>Families and Mental Health</a:t>
            </a:r>
            <a:endParaRPr lang="en-US"/>
          </a:p>
        </p:txBody>
      </p:sp>
      <p:sp>
        <p:nvSpPr>
          <p:cNvPr id="3" name="Subtitle 2">
            <a:extLst>
              <a:ext uri="{FF2B5EF4-FFF2-40B4-BE49-F238E27FC236}">
                <a16:creationId xmlns:a16="http://schemas.microsoft.com/office/drawing/2014/main" id="{A85FA639-4018-7F55-312D-E0D7F83F64B4}"/>
              </a:ext>
            </a:extLst>
          </p:cNvPr>
          <p:cNvSpPr>
            <a:spLocks noGrp="1"/>
          </p:cNvSpPr>
          <p:nvPr>
            <p:ph type="subTitle" idx="1"/>
          </p:nvPr>
        </p:nvSpPr>
        <p:spPr>
          <a:xfrm>
            <a:off x="4038600" y="4782320"/>
            <a:ext cx="7644627" cy="1329443"/>
          </a:xfrm>
        </p:spPr>
        <p:txBody>
          <a:bodyPr vert="horz" lIns="91440" tIns="45720" rIns="91440" bIns="45720" rtlCol="0">
            <a:normAutofit/>
          </a:bodyPr>
          <a:lstStyle/>
          <a:p>
            <a:pPr algn="r"/>
            <a:r>
              <a:rPr lang="en-US" dirty="0"/>
              <a:t>Matt Brosi, PhD &amp; Jordan Shuler, M.S.</a:t>
            </a:r>
            <a:endParaRPr lang="en-US"/>
          </a:p>
        </p:txBody>
      </p:sp>
    </p:spTree>
    <p:extLst>
      <p:ext uri="{BB962C8B-B14F-4D97-AF65-F5344CB8AC3E}">
        <p14:creationId xmlns:p14="http://schemas.microsoft.com/office/powerpoint/2010/main" val="418925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F886D-AE13-09D9-8109-D2273D3FD3D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ea typeface="Calibri Light"/>
                <a:cs typeface="Calibri Light"/>
              </a:rPr>
              <a:t>Skills to Build a Healthy Parent-Child Relationship</a:t>
            </a:r>
            <a:endParaRPr lang="en-US" sz="4000">
              <a:solidFill>
                <a:srgbClr val="FFFFFF"/>
              </a:solidFill>
            </a:endParaRPr>
          </a:p>
        </p:txBody>
      </p:sp>
      <p:sp>
        <p:nvSpPr>
          <p:cNvPr id="3" name="Content Placeholder 2">
            <a:extLst>
              <a:ext uri="{FF2B5EF4-FFF2-40B4-BE49-F238E27FC236}">
                <a16:creationId xmlns:a16="http://schemas.microsoft.com/office/drawing/2014/main" id="{C2F06AED-BE58-F6AD-3CF6-684D6537AC47}"/>
              </a:ext>
            </a:extLst>
          </p:cNvPr>
          <p:cNvSpPr>
            <a:spLocks noGrp="1"/>
          </p:cNvSpPr>
          <p:nvPr>
            <p:ph idx="1"/>
          </p:nvPr>
        </p:nvSpPr>
        <p:spPr>
          <a:xfrm>
            <a:off x="4290714" y="268480"/>
            <a:ext cx="7525164" cy="6446592"/>
          </a:xfrm>
        </p:spPr>
        <p:txBody>
          <a:bodyPr vert="horz" lIns="91440" tIns="45720" rIns="91440" bIns="45720" rtlCol="0" anchor="ctr">
            <a:normAutofit/>
          </a:bodyPr>
          <a:lstStyle/>
          <a:p>
            <a:r>
              <a:rPr lang="en-US" dirty="0">
                <a:latin typeface="Arial"/>
                <a:cs typeface="Arial"/>
              </a:rPr>
              <a:t>Become Predictable</a:t>
            </a:r>
          </a:p>
          <a:p>
            <a:pPr lvl="1"/>
            <a:r>
              <a:rPr lang="en-US" dirty="0">
                <a:latin typeface="Arial"/>
                <a:cs typeface="Arial"/>
              </a:rPr>
              <a:t>Plan out specific routines and what to do </a:t>
            </a:r>
            <a:r>
              <a:rPr lang="en-US" i="1" dirty="0">
                <a:latin typeface="Arial"/>
                <a:cs typeface="Arial"/>
              </a:rPr>
              <a:t>when</a:t>
            </a:r>
            <a:r>
              <a:rPr lang="en-US" dirty="0">
                <a:latin typeface="Arial"/>
                <a:cs typeface="Arial"/>
              </a:rPr>
              <a:t> routines go off the rails</a:t>
            </a:r>
          </a:p>
          <a:p>
            <a:pPr lvl="1"/>
            <a:r>
              <a:rPr lang="en-US" dirty="0">
                <a:latin typeface="Arial"/>
                <a:cs typeface="Arial"/>
              </a:rPr>
              <a:t>Practice what you preach</a:t>
            </a:r>
          </a:p>
          <a:p>
            <a:pPr lvl="1"/>
            <a:r>
              <a:rPr lang="en-US" dirty="0">
                <a:latin typeface="Arial"/>
                <a:cs typeface="Arial"/>
              </a:rPr>
              <a:t>Play alongside your children</a:t>
            </a:r>
          </a:p>
          <a:p>
            <a:r>
              <a:rPr lang="en-US" dirty="0">
                <a:latin typeface="Arial"/>
                <a:cs typeface="Arial"/>
              </a:rPr>
              <a:t>Praising the positive gets you further than pointing out the problems</a:t>
            </a:r>
          </a:p>
          <a:p>
            <a:pPr lvl="1"/>
            <a:r>
              <a:rPr lang="en-US" dirty="0">
                <a:latin typeface="Arial"/>
                <a:cs typeface="Arial"/>
              </a:rPr>
              <a:t>use logically connected consequence </a:t>
            </a:r>
            <a:r>
              <a:rPr lang="en-US" i="1" dirty="0">
                <a:latin typeface="Arial"/>
                <a:cs typeface="Arial"/>
              </a:rPr>
              <a:t>when you need </a:t>
            </a:r>
            <a:r>
              <a:rPr lang="en-US" dirty="0">
                <a:latin typeface="Arial"/>
                <a:cs typeface="Arial"/>
              </a:rPr>
              <a:t>to use consequences to reinforce your lesson.</a:t>
            </a:r>
          </a:p>
        </p:txBody>
      </p:sp>
    </p:spTree>
    <p:extLst>
      <p:ext uri="{BB962C8B-B14F-4D97-AF65-F5344CB8AC3E}">
        <p14:creationId xmlns:p14="http://schemas.microsoft.com/office/powerpoint/2010/main" val="3180761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men laughing together at a diner.">
            <a:extLst>
              <a:ext uri="{FF2B5EF4-FFF2-40B4-BE49-F238E27FC236}">
                <a16:creationId xmlns:a16="http://schemas.microsoft.com/office/drawing/2014/main" id="{2F235067-A915-31E0-FAC0-5E176113612D}"/>
              </a:ext>
            </a:extLst>
          </p:cNvPr>
          <p:cNvPicPr>
            <a:picLocks noChangeAspect="1"/>
          </p:cNvPicPr>
          <p:nvPr/>
        </p:nvPicPr>
        <p:blipFill rotWithShape="1">
          <a:blip r:embed="rId3"/>
          <a:srcRect r="-1" b="2634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pic>
        <p:nvPicPr>
          <p:cNvPr id="5" name="Picture 5" descr="An older woman and a younger woman embracing.">
            <a:extLst>
              <a:ext uri="{FF2B5EF4-FFF2-40B4-BE49-F238E27FC236}">
                <a16:creationId xmlns:a16="http://schemas.microsoft.com/office/drawing/2014/main" id="{55009797-424B-1CF9-D5EC-F33C632B5238}"/>
              </a:ext>
            </a:extLst>
          </p:cNvPr>
          <p:cNvPicPr>
            <a:picLocks noChangeAspect="1"/>
          </p:cNvPicPr>
          <p:nvPr/>
        </p:nvPicPr>
        <p:blipFill rotWithShape="1">
          <a:blip r:embed="rId4"/>
          <a:srcRect l="7402" r="20724" b="1"/>
          <a:stretch/>
        </p:blipFill>
        <p:spPr>
          <a:xfrm>
            <a:off x="8534636" y="310584"/>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Picture 6" descr="A family enjoying popcorn together.">
            <a:extLst>
              <a:ext uri="{FF2B5EF4-FFF2-40B4-BE49-F238E27FC236}">
                <a16:creationId xmlns:a16="http://schemas.microsoft.com/office/drawing/2014/main" id="{9994AA3F-5B5B-8381-74E2-13D8AF6F98C1}"/>
              </a:ext>
            </a:extLst>
          </p:cNvPr>
          <p:cNvPicPr>
            <a:picLocks noChangeAspect="1"/>
          </p:cNvPicPr>
          <p:nvPr/>
        </p:nvPicPr>
        <p:blipFill rotWithShape="1">
          <a:blip r:embed="rId5"/>
          <a:srcRect l="12831" r="6052" b="-3"/>
          <a:stretch/>
        </p:blipFill>
        <p:spPr>
          <a:xfrm>
            <a:off x="5168353" y="310584"/>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292FAA-E3FC-F151-7AA7-361113C413D2}"/>
              </a:ext>
            </a:extLst>
          </p:cNvPr>
          <p:cNvSpPr>
            <a:spLocks noGrp="1"/>
          </p:cNvSpPr>
          <p:nvPr>
            <p:ph idx="1"/>
          </p:nvPr>
        </p:nvSpPr>
        <p:spPr>
          <a:xfrm>
            <a:off x="448056" y="2514600"/>
            <a:ext cx="4922338" cy="3666744"/>
          </a:xfrm>
        </p:spPr>
        <p:txBody>
          <a:bodyPr vert="horz" lIns="91440" tIns="45720" rIns="91440" bIns="45720" rtlCol="0" anchor="t">
            <a:normAutofit/>
          </a:bodyPr>
          <a:lstStyle/>
          <a:p>
            <a:r>
              <a:rPr lang="en-US" sz="2400" dirty="0">
                <a:cs typeface="Calibri"/>
              </a:rPr>
              <a:t>No person is an island</a:t>
            </a:r>
          </a:p>
          <a:p>
            <a:r>
              <a:rPr lang="en-US" sz="2400" dirty="0">
                <a:cs typeface="Calibri"/>
              </a:rPr>
              <a:t>Flexibility is the spice of life</a:t>
            </a:r>
            <a:endParaRPr lang="en-US" sz="2400" dirty="0"/>
          </a:p>
          <a:p>
            <a:r>
              <a:rPr lang="en-US" sz="2400" dirty="0">
                <a:cs typeface="Calibri"/>
              </a:rPr>
              <a:t>Genuine/</a:t>
            </a:r>
            <a:r>
              <a:rPr lang="en-US" sz="2400" i="1" dirty="0">
                <a:cs typeface="Calibri"/>
              </a:rPr>
              <a:t>caring </a:t>
            </a:r>
            <a:r>
              <a:rPr lang="en-US" sz="2400" dirty="0">
                <a:cs typeface="Calibri"/>
              </a:rPr>
              <a:t>communication works</a:t>
            </a:r>
          </a:p>
          <a:p>
            <a:r>
              <a:rPr lang="en-US" sz="2400" dirty="0">
                <a:cs typeface="Calibri"/>
              </a:rPr>
              <a:t>Healthy individuals support healthy relationships and families (and rural communities)</a:t>
            </a:r>
          </a:p>
        </p:txBody>
      </p:sp>
      <p:sp>
        <p:nvSpPr>
          <p:cNvPr id="19" name="Rectangle 1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22C5A2-943B-5037-13A7-14887D284EBE}"/>
              </a:ext>
            </a:extLst>
          </p:cNvPr>
          <p:cNvSpPr>
            <a:spLocks noGrp="1"/>
          </p:cNvSpPr>
          <p:nvPr>
            <p:ph type="title"/>
          </p:nvPr>
        </p:nvSpPr>
        <p:spPr>
          <a:xfrm>
            <a:off x="448056" y="685800"/>
            <a:ext cx="4922338" cy="1325563"/>
          </a:xfrm>
        </p:spPr>
        <p:txBody>
          <a:bodyPr>
            <a:normAutofit/>
          </a:bodyPr>
          <a:lstStyle/>
          <a:p>
            <a:r>
              <a:rPr lang="en-US" sz="3600" dirty="0">
                <a:cs typeface="Calibri Light"/>
              </a:rPr>
              <a:t>Key Takeaways:</a:t>
            </a:r>
            <a:endParaRPr lang="en-US" sz="3600" dirty="0"/>
          </a:p>
        </p:txBody>
      </p:sp>
      <p:sp>
        <p:nvSpPr>
          <p:cNvPr id="17" name="Rectangle 1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210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3C27-AA3E-892B-C028-3D1E545F1003}"/>
              </a:ext>
            </a:extLst>
          </p:cNvPr>
          <p:cNvSpPr>
            <a:spLocks noGrp="1"/>
          </p:cNvSpPr>
          <p:nvPr>
            <p:ph type="title"/>
          </p:nvPr>
        </p:nvSpPr>
        <p:spPr>
          <a:xfrm>
            <a:off x="5596501" y="489508"/>
            <a:ext cx="5754896" cy="1667569"/>
          </a:xfrm>
        </p:spPr>
        <p:txBody>
          <a:bodyPr anchor="b">
            <a:normAutofit/>
          </a:bodyPr>
          <a:lstStyle/>
          <a:p>
            <a:r>
              <a:rPr lang="en-US" sz="4000">
                <a:cs typeface="Calibri Light"/>
              </a:rPr>
              <a:t>Where to Find Help (*put in your phone contacts list)</a:t>
            </a:r>
            <a:endParaRPr lang="en-US" sz="4000"/>
          </a:p>
        </p:txBody>
      </p:sp>
      <p:pic>
        <p:nvPicPr>
          <p:cNvPr id="5" name="Picture 5" descr="An image of a red button with the word HELP written in large print letters">
            <a:extLst>
              <a:ext uri="{FF2B5EF4-FFF2-40B4-BE49-F238E27FC236}">
                <a16:creationId xmlns:a16="http://schemas.microsoft.com/office/drawing/2014/main" id="{F7CCD78C-F3C8-0720-A9E0-725DA4FB7D2D}"/>
              </a:ext>
            </a:extLst>
          </p:cNvPr>
          <p:cNvPicPr>
            <a:picLocks noChangeAspect="1"/>
          </p:cNvPicPr>
          <p:nvPr/>
        </p:nvPicPr>
        <p:blipFill>
          <a:blip r:embed="rId2"/>
          <a:stretch>
            <a:fillRect/>
          </a:stretch>
        </p:blipFill>
        <p:spPr>
          <a:xfrm>
            <a:off x="1068130" y="1420426"/>
            <a:ext cx="3876165" cy="3585453"/>
          </a:xfrm>
          <a:prstGeom prst="rect">
            <a:avLst/>
          </a:prstGeom>
        </p:spPr>
      </p:pic>
      <p:sp>
        <p:nvSpPr>
          <p:cNvPr id="3" name="Content Placeholder 2">
            <a:extLst>
              <a:ext uri="{FF2B5EF4-FFF2-40B4-BE49-F238E27FC236}">
                <a16:creationId xmlns:a16="http://schemas.microsoft.com/office/drawing/2014/main" id="{6D9F04E7-5014-84E8-1B56-8E9099CB211B}"/>
              </a:ext>
            </a:extLst>
          </p:cNvPr>
          <p:cNvSpPr>
            <a:spLocks noGrp="1"/>
          </p:cNvSpPr>
          <p:nvPr>
            <p:ph idx="1"/>
          </p:nvPr>
        </p:nvSpPr>
        <p:spPr>
          <a:xfrm>
            <a:off x="5596502" y="2405894"/>
            <a:ext cx="5754896" cy="3197464"/>
          </a:xfrm>
        </p:spPr>
        <p:txBody>
          <a:bodyPr vert="horz" lIns="91440" tIns="45720" rIns="91440" bIns="45720" rtlCol="0" anchor="t">
            <a:normAutofit/>
          </a:bodyPr>
          <a:lstStyle/>
          <a:p>
            <a:r>
              <a:rPr lang="en-US" sz="2000" dirty="0">
                <a:ea typeface="+mn-lt"/>
                <a:cs typeface="+mn-lt"/>
              </a:rPr>
              <a:t>•</a:t>
            </a:r>
            <a:r>
              <a:rPr lang="en-US" sz="2000" dirty="0">
                <a:cs typeface="Calibri"/>
              </a:rPr>
              <a:t>988 (was 211)</a:t>
            </a:r>
          </a:p>
          <a:p>
            <a:r>
              <a:rPr lang="en-US" sz="2000" dirty="0">
                <a:ea typeface="+mn-lt"/>
                <a:cs typeface="+mn-lt"/>
              </a:rPr>
              <a:t>•</a:t>
            </a:r>
            <a:r>
              <a:rPr lang="en-US" sz="2000" dirty="0">
                <a:cs typeface="Calibri"/>
              </a:rPr>
              <a:t>NAMI helpline 1-800-950-6264 (NAMI) or </a:t>
            </a:r>
            <a:r>
              <a:rPr lang="en-US" sz="2000" dirty="0">
                <a:cs typeface="Calibri"/>
                <a:hlinkClick r:id="rId3"/>
              </a:rPr>
              <a:t>info@nami.org</a:t>
            </a:r>
            <a:endParaRPr lang="en-US" sz="2000" dirty="0"/>
          </a:p>
          <a:p>
            <a:r>
              <a:rPr lang="en-US" sz="2000" dirty="0">
                <a:ea typeface="+mn-lt"/>
                <a:cs typeface="+mn-lt"/>
              </a:rPr>
              <a:t>•</a:t>
            </a:r>
            <a:r>
              <a:rPr lang="en-US" sz="2000" dirty="0">
                <a:cs typeface="Calibri"/>
              </a:rPr>
              <a:t>Suicide Hotline 1-800-273-8255</a:t>
            </a:r>
            <a:endParaRPr lang="en-US" sz="2000" dirty="0"/>
          </a:p>
          <a:p>
            <a:r>
              <a:rPr lang="en-US" sz="2000" dirty="0">
                <a:ea typeface="+mn-lt"/>
                <a:cs typeface="+mn-lt"/>
              </a:rPr>
              <a:t>•</a:t>
            </a:r>
            <a:r>
              <a:rPr lang="en-US" sz="2000" dirty="0">
                <a:cs typeface="Calibri"/>
              </a:rPr>
              <a:t>Ok Child Abuse Hotline 1-800-522-3511</a:t>
            </a:r>
            <a:endParaRPr lang="en-US" sz="2000" dirty="0"/>
          </a:p>
          <a:p>
            <a:r>
              <a:rPr lang="en-US" sz="2000" dirty="0">
                <a:ea typeface="+mn-lt"/>
                <a:cs typeface="+mn-lt"/>
              </a:rPr>
              <a:t>•</a:t>
            </a:r>
            <a:r>
              <a:rPr lang="en-US" sz="2000" dirty="0">
                <a:cs typeface="Calibri"/>
              </a:rPr>
              <a:t>Disaster Distress helpline 1-800-985-5990</a:t>
            </a:r>
            <a:endParaRPr lang="en-US" sz="2000" dirty="0"/>
          </a:p>
          <a:p>
            <a:r>
              <a:rPr lang="en-US" sz="2000" dirty="0">
                <a:ea typeface="+mn-lt"/>
                <a:cs typeface="+mn-lt"/>
              </a:rPr>
              <a:t>•</a:t>
            </a:r>
            <a:r>
              <a:rPr lang="en-US" sz="2000" dirty="0">
                <a:cs typeface="Calibri"/>
              </a:rPr>
              <a:t>Text: TALKWITHUS to 66746</a:t>
            </a:r>
            <a:endParaRPr lang="en-US" sz="2000" dirty="0"/>
          </a:p>
          <a:p>
            <a:r>
              <a:rPr lang="en-US" sz="2000" dirty="0">
                <a:ea typeface="+mn-lt"/>
                <a:cs typeface="+mn-lt"/>
              </a:rPr>
              <a:t>•</a:t>
            </a:r>
            <a:r>
              <a:rPr lang="en-US" sz="2000" dirty="0">
                <a:cs typeface="Calibri"/>
              </a:rPr>
              <a:t>Crisis Text 24/7: Text HELLO to 741741</a:t>
            </a:r>
            <a:endParaRPr lang="en-US" sz="2000" dirty="0"/>
          </a:p>
          <a:p>
            <a:endParaRPr lang="en-US" sz="2000" dirty="0">
              <a:cs typeface="Calibri"/>
            </a:endParaRPr>
          </a:p>
        </p:txBody>
      </p:sp>
    </p:spTree>
    <p:extLst>
      <p:ext uri="{BB962C8B-B14F-4D97-AF65-F5344CB8AC3E}">
        <p14:creationId xmlns:p14="http://schemas.microsoft.com/office/powerpoint/2010/main" val="237014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6BA9C5A-4FE6-3DAA-49F2-181DA4505028}"/>
              </a:ext>
              <a:ext uri="{C183D7F6-B498-43B3-948B-1728B52AA6E4}">
                <adec:decorative xmlns:adec="http://schemas.microsoft.com/office/drawing/2017/decorative" val="1"/>
              </a:ext>
            </a:extLst>
          </p:cNvPr>
          <p:cNvPicPr>
            <a:picLocks noChangeAspect="1"/>
          </p:cNvPicPr>
          <p:nvPr/>
        </p:nvPicPr>
        <p:blipFill rotWithShape="1">
          <a:blip r:embed="rId2"/>
          <a:srcRect l="30543" r="22443" b="7"/>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A65882-729C-952D-2C19-A0BB77B5D371}"/>
              </a:ext>
            </a:extLst>
          </p:cNvPr>
          <p:cNvSpPr>
            <a:spLocks noGrp="1"/>
          </p:cNvSpPr>
          <p:nvPr>
            <p:ph type="title"/>
          </p:nvPr>
        </p:nvSpPr>
        <p:spPr>
          <a:xfrm>
            <a:off x="5116710" y="485478"/>
            <a:ext cx="5915212" cy="912275"/>
          </a:xfrm>
        </p:spPr>
        <p:txBody>
          <a:bodyPr>
            <a:normAutofit/>
          </a:bodyPr>
          <a:lstStyle/>
          <a:p>
            <a:r>
              <a:rPr lang="en-US" dirty="0">
                <a:cs typeface="Calibri Light"/>
              </a:rPr>
              <a:t>Why this presentation?</a:t>
            </a:r>
            <a:endParaRPr lang="en-US" dirty="0"/>
          </a:p>
        </p:txBody>
      </p:sp>
      <p:sp>
        <p:nvSpPr>
          <p:cNvPr id="3" name="Content Placeholder 2">
            <a:extLst>
              <a:ext uri="{FF2B5EF4-FFF2-40B4-BE49-F238E27FC236}">
                <a16:creationId xmlns:a16="http://schemas.microsoft.com/office/drawing/2014/main" id="{7E278716-CE7F-FFE3-4E5A-2F10B3CA18FE}"/>
              </a:ext>
            </a:extLst>
          </p:cNvPr>
          <p:cNvSpPr>
            <a:spLocks noGrp="1"/>
          </p:cNvSpPr>
          <p:nvPr>
            <p:ph idx="1"/>
          </p:nvPr>
        </p:nvSpPr>
        <p:spPr>
          <a:xfrm>
            <a:off x="5116710" y="1399369"/>
            <a:ext cx="5467957" cy="5272489"/>
          </a:xfrm>
        </p:spPr>
        <p:txBody>
          <a:bodyPr vert="horz" lIns="91440" tIns="45720" rIns="91440" bIns="45720" rtlCol="0" anchor="t">
            <a:normAutofit/>
          </a:bodyPr>
          <a:lstStyle/>
          <a:p>
            <a:r>
              <a:rPr lang="en-US" dirty="0">
                <a:cs typeface="Calibri"/>
              </a:rPr>
              <a:t> Simply </a:t>
            </a:r>
            <a:r>
              <a:rPr lang="en-US" i="1" dirty="0">
                <a:cs typeface="Calibri"/>
              </a:rPr>
              <a:t>raising awareness</a:t>
            </a:r>
            <a:r>
              <a:rPr lang="en-US" dirty="0">
                <a:cs typeface="Calibri"/>
              </a:rPr>
              <a:t> of mental health issues isn't enough. </a:t>
            </a:r>
          </a:p>
          <a:p>
            <a:r>
              <a:rPr lang="en-US" sz="2800" dirty="0">
                <a:cs typeface="Calibri"/>
              </a:rPr>
              <a:t>In OK, 7+ of the top 10 counties reporting frequent mental distress are rural.</a:t>
            </a:r>
            <a:endParaRPr lang="en-US" dirty="0">
              <a:ea typeface="Calibri"/>
              <a:cs typeface="Calibri"/>
            </a:endParaRPr>
          </a:p>
          <a:p>
            <a:r>
              <a:rPr lang="en-US" dirty="0">
                <a:cs typeface="Calibri"/>
              </a:rPr>
              <a:t>Psychotherapy is effective, but our desire is to help individuals and </a:t>
            </a:r>
            <a:r>
              <a:rPr lang="en-US" i="1" u="sng" dirty="0">
                <a:cs typeface="Calibri"/>
              </a:rPr>
              <a:t>families</a:t>
            </a:r>
            <a:r>
              <a:rPr lang="en-US" i="1" dirty="0">
                <a:cs typeface="Calibri"/>
              </a:rPr>
              <a:t> </a:t>
            </a:r>
            <a:r>
              <a:rPr lang="en-US" dirty="0">
                <a:cs typeface="Calibri"/>
              </a:rPr>
              <a:t>become the key resource in addressing mental health issues. </a:t>
            </a:r>
            <a:endParaRPr lang="en-US" dirty="0">
              <a:ea typeface="Calibri"/>
              <a:cs typeface="Calibri"/>
            </a:endParaRPr>
          </a:p>
          <a:p>
            <a:pPr marL="457200" lvl="1" indent="0">
              <a:buNone/>
            </a:pPr>
            <a:endParaRPr lang="en-US" sz="1200" dirty="0">
              <a:cs typeface="Calibri"/>
            </a:endParaRPr>
          </a:p>
          <a:p>
            <a:endParaRPr lang="en-US" sz="1200" dirty="0">
              <a:cs typeface="Calibri"/>
            </a:endParaRPr>
          </a:p>
        </p:txBody>
      </p:sp>
    </p:spTree>
    <p:extLst>
      <p:ext uri="{BB962C8B-B14F-4D97-AF65-F5344CB8AC3E}">
        <p14:creationId xmlns:p14="http://schemas.microsoft.com/office/powerpoint/2010/main" val="1873890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8B1B4-0EEC-8AD6-DD12-E2C9503F6DBA}"/>
              </a:ext>
            </a:extLst>
          </p:cNvPr>
          <p:cNvSpPr>
            <a:spLocks noGrp="1"/>
          </p:cNvSpPr>
          <p:nvPr>
            <p:ph type="title"/>
          </p:nvPr>
        </p:nvSpPr>
        <p:spPr>
          <a:xfrm>
            <a:off x="572493" y="238539"/>
            <a:ext cx="11018520" cy="1434415"/>
          </a:xfrm>
        </p:spPr>
        <p:txBody>
          <a:bodyPr anchor="b">
            <a:normAutofit/>
          </a:bodyPr>
          <a:lstStyle/>
          <a:p>
            <a:r>
              <a:rPr lang="en-US" sz="5000"/>
              <a:t>What Makes a “Healthy” Family (System)</a:t>
            </a:r>
          </a:p>
        </p:txBody>
      </p:sp>
      <p:sp>
        <p:nvSpPr>
          <p:cNvPr id="5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FAAA8A-FA1C-3FA2-E219-894B519C5805}"/>
              </a:ext>
            </a:extLst>
          </p:cNvPr>
          <p:cNvSpPr>
            <a:spLocks noGrp="1"/>
          </p:cNvSpPr>
          <p:nvPr>
            <p:ph idx="1"/>
          </p:nvPr>
        </p:nvSpPr>
        <p:spPr>
          <a:xfrm>
            <a:off x="572493" y="2071316"/>
            <a:ext cx="6713552" cy="4119172"/>
          </a:xfrm>
        </p:spPr>
        <p:txBody>
          <a:bodyPr anchor="t">
            <a:normAutofit lnSpcReduction="10000"/>
          </a:bodyPr>
          <a:lstStyle/>
          <a:p>
            <a:r>
              <a:rPr lang="en-US" sz="2200" dirty="0">
                <a:ea typeface="+mn-lt"/>
                <a:cs typeface="+mn-lt"/>
              </a:rPr>
              <a:t>One way to think of a healthy family is one that </a:t>
            </a:r>
            <a:r>
              <a:rPr lang="en-US" sz="2200" i="1" dirty="0">
                <a:ea typeface="+mn-lt"/>
                <a:cs typeface="+mn-lt"/>
              </a:rPr>
              <a:t>works well enough for everyone in it; where there are clear rules, hierarchy, and structure, yet members voices are not silenced.</a:t>
            </a:r>
            <a:r>
              <a:rPr lang="en-US" sz="2200" dirty="0">
                <a:ea typeface="+mn-lt"/>
                <a:cs typeface="+mn-lt"/>
              </a:rPr>
              <a:t> </a:t>
            </a:r>
            <a:endParaRPr lang="en-US" sz="2200" dirty="0">
              <a:cs typeface="Calibri"/>
            </a:endParaRPr>
          </a:p>
          <a:p>
            <a:pPr marL="0" indent="0">
              <a:buNone/>
            </a:pPr>
            <a:endParaRPr lang="en-US" sz="2200" dirty="0">
              <a:ea typeface="Calibri" panose="020F0502020204030204"/>
              <a:cs typeface="Calibri" panose="020F0502020204030204"/>
            </a:endParaRPr>
          </a:p>
          <a:p>
            <a:r>
              <a:rPr lang="en-US" sz="2200" dirty="0"/>
              <a:t>There is a wide range in what a "healthy family" looks like; it can look different in each family.</a:t>
            </a:r>
            <a:endParaRPr lang="en-US" sz="2200" dirty="0">
              <a:ea typeface="Calibri"/>
              <a:cs typeface="Calibri"/>
            </a:endParaRPr>
          </a:p>
          <a:p>
            <a:pPr marL="0" indent="0">
              <a:buNone/>
            </a:pPr>
            <a:endParaRPr lang="en-US" sz="2200" dirty="0">
              <a:ea typeface="Calibri"/>
              <a:cs typeface="Calibri"/>
            </a:endParaRPr>
          </a:p>
          <a:p>
            <a:r>
              <a:rPr lang="en-US" sz="2200" dirty="0"/>
              <a:t>At the same time, there are common patterns that family scientists and family therapists hope to help families follow, especially </a:t>
            </a:r>
            <a:r>
              <a:rPr lang="en-US" sz="2200" i="1" dirty="0"/>
              <a:t>flexible roles, rules, and boundaries</a:t>
            </a:r>
            <a:endParaRPr lang="en-US" sz="2200" dirty="0">
              <a:ea typeface="Calibri"/>
              <a:cs typeface="Calibri"/>
            </a:endParaRPr>
          </a:p>
        </p:txBody>
      </p:sp>
      <p:pic>
        <p:nvPicPr>
          <p:cNvPr id="5" name="Picture 4" descr="Family sitting on a grass field and enjoying the sun">
            <a:extLst>
              <a:ext uri="{FF2B5EF4-FFF2-40B4-BE49-F238E27FC236}">
                <a16:creationId xmlns:a16="http://schemas.microsoft.com/office/drawing/2014/main" id="{38DF7E3B-4DD5-870E-E3C2-91CDFF9C2AC7}"/>
              </a:ext>
            </a:extLst>
          </p:cNvPr>
          <p:cNvPicPr>
            <a:picLocks noChangeAspect="1"/>
          </p:cNvPicPr>
          <p:nvPr/>
        </p:nvPicPr>
        <p:blipFill rotWithShape="1">
          <a:blip r:embed="rId3"/>
          <a:srcRect l="28457" r="7327" b="2"/>
          <a:stretch/>
        </p:blipFill>
        <p:spPr>
          <a:xfrm>
            <a:off x="7675658" y="2093976"/>
            <a:ext cx="3941064" cy="4096512"/>
          </a:xfrm>
          <a:prstGeom prst="rect">
            <a:avLst/>
          </a:prstGeom>
        </p:spPr>
      </p:pic>
    </p:spTree>
    <p:extLst>
      <p:ext uri="{BB962C8B-B14F-4D97-AF65-F5344CB8AC3E}">
        <p14:creationId xmlns:p14="http://schemas.microsoft.com/office/powerpoint/2010/main" val="617808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A0E0E-D63C-306E-8BEA-B3E7A985F7D2}"/>
              </a:ext>
            </a:extLst>
          </p:cNvPr>
          <p:cNvSpPr>
            <a:spLocks noGrp="1"/>
          </p:cNvSpPr>
          <p:nvPr>
            <p:ph type="title"/>
          </p:nvPr>
        </p:nvSpPr>
        <p:spPr>
          <a:xfrm>
            <a:off x="640080" y="306317"/>
            <a:ext cx="6894576" cy="1783080"/>
          </a:xfrm>
        </p:spPr>
        <p:txBody>
          <a:bodyPr anchor="b">
            <a:normAutofit/>
          </a:bodyPr>
          <a:lstStyle/>
          <a:p>
            <a:r>
              <a:rPr lang="en-US" sz="6000" dirty="0">
                <a:cs typeface="Calibri Light"/>
              </a:rPr>
              <a:t>Family Systems Basics</a:t>
            </a:r>
            <a:endParaRPr lang="en-US" sz="6000" dirty="0"/>
          </a:p>
        </p:txBody>
      </p:sp>
      <p:sp>
        <p:nvSpPr>
          <p:cNvPr id="3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765295-5E35-550C-E539-8D9B3AF25A0E}"/>
              </a:ext>
            </a:extLst>
          </p:cNvPr>
          <p:cNvSpPr>
            <a:spLocks noGrp="1"/>
          </p:cNvSpPr>
          <p:nvPr>
            <p:ph idx="1"/>
          </p:nvPr>
        </p:nvSpPr>
        <p:spPr>
          <a:xfrm>
            <a:off x="640079" y="2706624"/>
            <a:ext cx="7337729" cy="3483864"/>
          </a:xfrm>
        </p:spPr>
        <p:txBody>
          <a:bodyPr vert="horz" lIns="91440" tIns="45720" rIns="91440" bIns="45720" rtlCol="0">
            <a:normAutofit fontScale="92500"/>
          </a:bodyPr>
          <a:lstStyle/>
          <a:p>
            <a:r>
              <a:rPr lang="en-US" sz="2100" dirty="0">
                <a:cs typeface="Calibri"/>
              </a:rPr>
              <a:t>A "system"...</a:t>
            </a:r>
          </a:p>
          <a:p>
            <a:pPr lvl="1"/>
            <a:r>
              <a:rPr lang="en-US" sz="2100" dirty="0">
                <a:cs typeface="Calibri"/>
              </a:rPr>
              <a:t>Is made up of many parts, but makes something </a:t>
            </a:r>
            <a:r>
              <a:rPr lang="en-US" sz="2100" u="sng" dirty="0">
                <a:cs typeface="Calibri"/>
              </a:rPr>
              <a:t>bigger </a:t>
            </a:r>
            <a:r>
              <a:rPr lang="en-US" sz="2100" dirty="0">
                <a:cs typeface="Calibri"/>
              </a:rPr>
              <a:t>when together.</a:t>
            </a:r>
          </a:p>
          <a:p>
            <a:pPr lvl="1"/>
            <a:r>
              <a:rPr lang="en-US" sz="2100" dirty="0">
                <a:cs typeface="Calibri"/>
              </a:rPr>
              <a:t>It's pieces constantly affect and are affected by one another. </a:t>
            </a:r>
          </a:p>
          <a:p>
            <a:pPr lvl="1"/>
            <a:r>
              <a:rPr lang="en-US" sz="2100" dirty="0">
                <a:cs typeface="Calibri"/>
              </a:rPr>
              <a:t>It has a way of keeping the system working in a steady state.</a:t>
            </a:r>
          </a:p>
          <a:p>
            <a:r>
              <a:rPr lang="en-US" sz="2100" dirty="0">
                <a:cs typeface="Calibri"/>
              </a:rPr>
              <a:t>A "family system" works in a similar way, but it's parts:</a:t>
            </a:r>
          </a:p>
          <a:p>
            <a:pPr lvl="1"/>
            <a:r>
              <a:rPr lang="en-US" sz="2100" dirty="0">
                <a:cs typeface="Calibri"/>
              </a:rPr>
              <a:t>Have unique thoughts and feelings</a:t>
            </a:r>
          </a:p>
          <a:p>
            <a:pPr lvl="1"/>
            <a:r>
              <a:rPr lang="en-US" sz="2100" dirty="0">
                <a:cs typeface="Calibri"/>
              </a:rPr>
              <a:t>Constantly communicate and interpret messages (spoken and unspoken)</a:t>
            </a:r>
          </a:p>
          <a:p>
            <a:pPr lvl="1"/>
            <a:r>
              <a:rPr lang="en-US" sz="2100" dirty="0">
                <a:cs typeface="Calibri"/>
              </a:rPr>
              <a:t>Uses actions &amp; emotions to keep the system working in a consistent way</a:t>
            </a:r>
          </a:p>
          <a:p>
            <a:endParaRPr lang="en-US" sz="1700" dirty="0">
              <a:cs typeface="Calibri"/>
            </a:endParaRPr>
          </a:p>
        </p:txBody>
      </p:sp>
      <p:pic>
        <p:nvPicPr>
          <p:cNvPr id="4" name="Picture 4" descr="A set of gears that connect together, suggesting that as one moves they all move.">
            <a:extLst>
              <a:ext uri="{FF2B5EF4-FFF2-40B4-BE49-F238E27FC236}">
                <a16:creationId xmlns:a16="http://schemas.microsoft.com/office/drawing/2014/main" id="{49A95797-378E-23DC-91CD-A4A5D7E3C868}"/>
              </a:ext>
            </a:extLst>
          </p:cNvPr>
          <p:cNvPicPr>
            <a:picLocks noChangeAspect="1"/>
          </p:cNvPicPr>
          <p:nvPr/>
        </p:nvPicPr>
        <p:blipFill rotWithShape="1">
          <a:blip r:embed="rId3"/>
          <a:srcRect l="18205" r="18059" b="1"/>
          <a:stretch/>
        </p:blipFill>
        <p:spPr>
          <a:xfrm>
            <a:off x="8156453" y="324612"/>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5" descr="An infinity symbol, conveying that systems have influences on their parts that go on and on continually.">
            <a:extLst>
              <a:ext uri="{FF2B5EF4-FFF2-40B4-BE49-F238E27FC236}">
                <a16:creationId xmlns:a16="http://schemas.microsoft.com/office/drawing/2014/main" id="{F45EB787-9B85-89A6-19E9-EC4C60CAC19F}"/>
              </a:ext>
            </a:extLst>
          </p:cNvPr>
          <p:cNvPicPr>
            <a:picLocks noChangeAspect="1"/>
          </p:cNvPicPr>
          <p:nvPr/>
        </p:nvPicPr>
        <p:blipFill rotWithShape="1">
          <a:blip r:embed="rId4"/>
          <a:srcRect l="4772" r="7892" b="-3"/>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755862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EC005-9370-2F63-7870-804A5754B774}"/>
              </a:ext>
            </a:extLst>
          </p:cNvPr>
          <p:cNvSpPr>
            <a:spLocks noGrp="1"/>
          </p:cNvSpPr>
          <p:nvPr>
            <p:ph type="title"/>
          </p:nvPr>
        </p:nvSpPr>
        <p:spPr>
          <a:xfrm>
            <a:off x="572493" y="238539"/>
            <a:ext cx="11018520" cy="1434415"/>
          </a:xfrm>
        </p:spPr>
        <p:txBody>
          <a:bodyPr anchor="b">
            <a:normAutofit/>
          </a:bodyPr>
          <a:lstStyle/>
          <a:p>
            <a:r>
              <a:rPr lang="en-US" sz="5400">
                <a:cs typeface="Calibri Light"/>
              </a:rPr>
              <a:t>Understanding Individual Health</a:t>
            </a:r>
            <a:endParaRPr lang="en-US" sz="5400"/>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C02896-B7A5-661C-0FC0-E97A43CEC51F}"/>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dirty="0">
                <a:ea typeface="Calibri"/>
                <a:cs typeface="Calibri"/>
              </a:rPr>
              <a:t>We have many (psychological) "parts"</a:t>
            </a:r>
          </a:p>
          <a:p>
            <a:r>
              <a:rPr lang="en-US" dirty="0">
                <a:ea typeface="Calibri"/>
                <a:cs typeface="Calibri"/>
              </a:rPr>
              <a:t>A healthy individual pays attention to each of their internal parts, balances their needs, and continues to grow.</a:t>
            </a:r>
            <a:endParaRPr lang="en-US" dirty="0">
              <a:cs typeface="Calibri"/>
            </a:endParaRPr>
          </a:p>
          <a:p>
            <a:r>
              <a:rPr lang="en-US" dirty="0">
                <a:ea typeface="Calibri"/>
                <a:cs typeface="Calibri"/>
              </a:rPr>
              <a:t>Just like your psychology, the biology of your brain is made up of different parts: </a:t>
            </a:r>
          </a:p>
          <a:p>
            <a:pPr lvl="1"/>
            <a:r>
              <a:rPr lang="en-US" sz="2800" dirty="0">
                <a:ea typeface="Calibri"/>
                <a:cs typeface="Calibri"/>
              </a:rPr>
              <a:t>The "Thinking brain," the emotion and panic part, and the body maintenance part.</a:t>
            </a:r>
          </a:p>
        </p:txBody>
      </p:sp>
      <p:pic>
        <p:nvPicPr>
          <p:cNvPr id="4" name="Picture 4" descr="An image of a brain, highlighting connecting lines between brain regions, a coloring the lower, middle, and upper cortex areas differently.">
            <a:extLst>
              <a:ext uri="{FF2B5EF4-FFF2-40B4-BE49-F238E27FC236}">
                <a16:creationId xmlns:a16="http://schemas.microsoft.com/office/drawing/2014/main" id="{4735A609-9F04-B286-3ED4-F389E9D471C0}"/>
              </a:ext>
            </a:extLst>
          </p:cNvPr>
          <p:cNvPicPr>
            <a:picLocks noChangeAspect="1"/>
          </p:cNvPicPr>
          <p:nvPr/>
        </p:nvPicPr>
        <p:blipFill rotWithShape="1">
          <a:blip r:embed="rId3"/>
          <a:srcRect l="17077" r="16780" b="-3"/>
          <a:stretch/>
        </p:blipFill>
        <p:spPr>
          <a:xfrm>
            <a:off x="7675658" y="2093976"/>
            <a:ext cx="3941064" cy="4096512"/>
          </a:xfrm>
          <a:prstGeom prst="rect">
            <a:avLst/>
          </a:prstGeom>
        </p:spPr>
      </p:pic>
    </p:spTree>
    <p:extLst>
      <p:ext uri="{BB962C8B-B14F-4D97-AF65-F5344CB8AC3E}">
        <p14:creationId xmlns:p14="http://schemas.microsoft.com/office/powerpoint/2010/main" val="2071892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43EE0-C3A8-9255-F44D-1BB57BA168F4}"/>
              </a:ext>
            </a:extLst>
          </p:cNvPr>
          <p:cNvSpPr>
            <a:spLocks noGrp="1"/>
          </p:cNvSpPr>
          <p:nvPr>
            <p:ph type="title"/>
          </p:nvPr>
        </p:nvSpPr>
        <p:spPr>
          <a:xfrm>
            <a:off x="6090573" y="339795"/>
            <a:ext cx="4977976" cy="1454051"/>
          </a:xfrm>
        </p:spPr>
        <p:txBody>
          <a:bodyPr>
            <a:normAutofit/>
          </a:bodyPr>
          <a:lstStyle/>
          <a:p>
            <a:r>
              <a:rPr lang="en-US" sz="3600" dirty="0">
                <a:solidFill>
                  <a:schemeClr val="tx2"/>
                </a:solidFill>
                <a:latin typeface="Calibri"/>
                <a:ea typeface="Calibri Light"/>
                <a:cs typeface="Calibri Light"/>
              </a:rPr>
              <a:t>Skills to Build a Healthy Individual</a:t>
            </a:r>
            <a:endParaRPr lang="en-US" sz="3600" dirty="0">
              <a:solidFill>
                <a:schemeClr val="tx2"/>
              </a:solidFill>
              <a:latin typeface="Calibri"/>
              <a:cs typeface="Calibri"/>
            </a:endParaRPr>
          </a:p>
        </p:txBody>
      </p:sp>
      <p:pic>
        <p:nvPicPr>
          <p:cNvPr id="7" name="Graphic 6" descr="Balanced scales, suggesting the idea of balance.">
            <a:extLst>
              <a:ext uri="{FF2B5EF4-FFF2-40B4-BE49-F238E27FC236}">
                <a16:creationId xmlns:a16="http://schemas.microsoft.com/office/drawing/2014/main" id="{561DF6A2-6787-D7C0-83F6-F2F35C3992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2481D5CB-317A-3AA6-5E8F-F3D1411DC646}"/>
              </a:ext>
            </a:extLst>
          </p:cNvPr>
          <p:cNvSpPr>
            <a:spLocks noGrp="1"/>
          </p:cNvSpPr>
          <p:nvPr>
            <p:ph idx="1"/>
          </p:nvPr>
        </p:nvSpPr>
        <p:spPr>
          <a:xfrm>
            <a:off x="6090573" y="1793846"/>
            <a:ext cx="5414475" cy="4832241"/>
          </a:xfrm>
        </p:spPr>
        <p:txBody>
          <a:bodyPr vert="horz" lIns="91440" tIns="45720" rIns="91440" bIns="45720" rtlCol="0" anchor="ctr">
            <a:normAutofit/>
          </a:bodyPr>
          <a:lstStyle/>
          <a:p>
            <a:r>
              <a:rPr lang="en-US" sz="3200" dirty="0">
                <a:solidFill>
                  <a:schemeClr val="tx2"/>
                </a:solidFill>
                <a:latin typeface="Calibri"/>
                <a:cs typeface="Arial"/>
              </a:rPr>
              <a:t>Balancing the parts of self</a:t>
            </a:r>
          </a:p>
          <a:p>
            <a:pPr lvl="1"/>
            <a:r>
              <a:rPr lang="en-US" sz="2800" dirty="0">
                <a:solidFill>
                  <a:schemeClr val="tx2"/>
                </a:solidFill>
                <a:latin typeface="Calibri"/>
                <a:cs typeface="Arial"/>
              </a:rPr>
              <a:t>Take care of your biology (caution with self-medication; SLEEP)</a:t>
            </a:r>
          </a:p>
          <a:p>
            <a:pPr lvl="1"/>
            <a:r>
              <a:rPr lang="en-US" sz="2800" dirty="0">
                <a:solidFill>
                  <a:schemeClr val="tx2"/>
                </a:solidFill>
                <a:latin typeface="Calibri"/>
                <a:cs typeface="Arial"/>
              </a:rPr>
              <a:t>Manage stress</a:t>
            </a:r>
            <a:endParaRPr lang="en-US" sz="2800" dirty="0">
              <a:solidFill>
                <a:schemeClr val="tx2"/>
              </a:solidFill>
              <a:latin typeface="Calibri"/>
              <a:cs typeface="Calibri"/>
            </a:endParaRPr>
          </a:p>
          <a:p>
            <a:pPr lvl="1"/>
            <a:r>
              <a:rPr lang="en-US" sz="2800" dirty="0">
                <a:solidFill>
                  <a:schemeClr val="tx2"/>
                </a:solidFill>
                <a:latin typeface="Calibri"/>
                <a:cs typeface="Arial"/>
              </a:rPr>
              <a:t>Take care of </a:t>
            </a:r>
            <a:r>
              <a:rPr lang="en-US" sz="2800" i="1" u="sng" dirty="0">
                <a:solidFill>
                  <a:schemeClr val="tx2"/>
                </a:solidFill>
                <a:latin typeface="Calibri"/>
                <a:cs typeface="Arial"/>
              </a:rPr>
              <a:t>each</a:t>
            </a:r>
            <a:r>
              <a:rPr lang="en-US" sz="2800" i="1" dirty="0">
                <a:solidFill>
                  <a:schemeClr val="tx2"/>
                </a:solidFill>
                <a:latin typeface="Calibri"/>
                <a:cs typeface="Arial"/>
              </a:rPr>
              <a:t> </a:t>
            </a:r>
            <a:r>
              <a:rPr lang="en-US" sz="2800" dirty="0">
                <a:solidFill>
                  <a:schemeClr val="tx2"/>
                </a:solidFill>
                <a:latin typeface="Calibri"/>
                <a:cs typeface="Arial"/>
              </a:rPr>
              <a:t>of your psychological parts </a:t>
            </a:r>
          </a:p>
          <a:p>
            <a:pPr lvl="1"/>
            <a:r>
              <a:rPr lang="en-US" sz="2800" dirty="0">
                <a:solidFill>
                  <a:schemeClr val="tx2"/>
                </a:solidFill>
                <a:latin typeface="Calibri"/>
                <a:cs typeface="Arial"/>
              </a:rPr>
              <a:t>Exercise your </a:t>
            </a:r>
            <a:r>
              <a:rPr lang="en-US" sz="2800" i="1" dirty="0">
                <a:solidFill>
                  <a:schemeClr val="tx2"/>
                </a:solidFill>
                <a:latin typeface="Calibri"/>
                <a:cs typeface="Arial"/>
              </a:rPr>
              <a:t>thinking </a:t>
            </a:r>
            <a:r>
              <a:rPr lang="en-US" sz="2800" dirty="0">
                <a:solidFill>
                  <a:schemeClr val="tx2"/>
                </a:solidFill>
                <a:latin typeface="Calibri"/>
                <a:cs typeface="Arial"/>
              </a:rPr>
              <a:t>brain </a:t>
            </a:r>
          </a:p>
          <a:p>
            <a:pPr lvl="1"/>
            <a:r>
              <a:rPr lang="en-US" sz="2800" dirty="0">
                <a:solidFill>
                  <a:schemeClr val="tx2"/>
                </a:solidFill>
                <a:latin typeface="Calibri"/>
                <a:cs typeface="Arial"/>
              </a:rPr>
              <a:t>Use SMART goals to direct what you do </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071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BC8029E-E679-5CC4-DE1F-B1AA37452C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5966048"/>
            <a:ext cx="104775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22C914-1F06-87A0-0E4E-8A2188857323}"/>
              </a:ext>
            </a:extLst>
          </p:cNvPr>
          <p:cNvSpPr>
            <a:spLocks noGrp="1"/>
          </p:cNvSpPr>
          <p:nvPr>
            <p:ph type="title"/>
          </p:nvPr>
        </p:nvSpPr>
        <p:spPr>
          <a:xfrm>
            <a:off x="457200" y="351987"/>
            <a:ext cx="10515600" cy="728663"/>
          </a:xfrm>
        </p:spPr>
        <p:txBody>
          <a:bodyPr/>
          <a:lstStyle/>
          <a:p>
            <a:r>
              <a:rPr lang="en-US" dirty="0">
                <a:cs typeface="Calibri Light"/>
              </a:rPr>
              <a:t>Couple Health</a:t>
            </a:r>
            <a:endParaRPr lang="en-US" dirty="0"/>
          </a:p>
        </p:txBody>
      </p:sp>
      <p:graphicFrame>
        <p:nvGraphicFramePr>
          <p:cNvPr id="5" name="Content Placeholder 2">
            <a:extLst>
              <a:ext uri="{FF2B5EF4-FFF2-40B4-BE49-F238E27FC236}">
                <a16:creationId xmlns:a16="http://schemas.microsoft.com/office/drawing/2014/main" id="{A96BA532-10A8-44BF-25F7-531092BFBD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26512254"/>
              </p:ext>
            </p:extLst>
          </p:nvPr>
        </p:nvGraphicFramePr>
        <p:xfrm>
          <a:off x="762000" y="1228725"/>
          <a:ext cx="10591800" cy="5278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583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16908-1C1F-1F65-19C8-574E1999E32F}"/>
              </a:ext>
            </a:extLst>
          </p:cNvPr>
          <p:cNvSpPr>
            <a:spLocks noGrp="1"/>
          </p:cNvSpPr>
          <p:nvPr>
            <p:ph type="title"/>
          </p:nvPr>
        </p:nvSpPr>
        <p:spPr>
          <a:xfrm>
            <a:off x="686834" y="1153572"/>
            <a:ext cx="3200400" cy="4461163"/>
          </a:xfrm>
        </p:spPr>
        <p:txBody>
          <a:bodyPr>
            <a:normAutofit/>
          </a:bodyPr>
          <a:lstStyle/>
          <a:p>
            <a:r>
              <a:rPr lang="en-US">
                <a:solidFill>
                  <a:srgbClr val="FFFFFF"/>
                </a:solidFill>
                <a:ea typeface="Calibri Light"/>
                <a:cs typeface="Calibri Light"/>
              </a:rPr>
              <a:t>Skills to Build a Healthy Couple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B6AD8D6-C192-FDED-F276-56725E1A2058}"/>
              </a:ext>
            </a:extLst>
          </p:cNvPr>
          <p:cNvSpPr>
            <a:spLocks noGrp="1"/>
          </p:cNvSpPr>
          <p:nvPr>
            <p:ph idx="1"/>
          </p:nvPr>
        </p:nvSpPr>
        <p:spPr>
          <a:xfrm>
            <a:off x="4290070" y="542962"/>
            <a:ext cx="7063728" cy="5779144"/>
          </a:xfrm>
        </p:spPr>
        <p:txBody>
          <a:bodyPr vert="horz" lIns="91440" tIns="45720" rIns="91440" bIns="45720" rtlCol="0" anchor="ctr">
            <a:normAutofit/>
          </a:bodyPr>
          <a:lstStyle/>
          <a:p>
            <a:r>
              <a:rPr lang="en-US" dirty="0">
                <a:latin typeface="Calibri"/>
                <a:cs typeface="Arial"/>
              </a:rPr>
              <a:t>Attend to what is </a:t>
            </a:r>
            <a:r>
              <a:rPr lang="en-US" i="1" u="sng" dirty="0">
                <a:latin typeface="Calibri"/>
                <a:cs typeface="Arial"/>
              </a:rPr>
              <a:t>mine</a:t>
            </a:r>
            <a:r>
              <a:rPr lang="en-US" i="1" dirty="0">
                <a:latin typeface="Calibri"/>
                <a:cs typeface="Arial"/>
              </a:rPr>
              <a:t> first; t</a:t>
            </a:r>
            <a:r>
              <a:rPr lang="en-US" dirty="0">
                <a:latin typeface="Calibri"/>
                <a:cs typeface="Arial"/>
              </a:rPr>
              <a:t>hen </a:t>
            </a:r>
            <a:r>
              <a:rPr lang="en-US" i="1" dirty="0">
                <a:latin typeface="Calibri"/>
                <a:cs typeface="Arial"/>
              </a:rPr>
              <a:t>care for </a:t>
            </a:r>
            <a:r>
              <a:rPr lang="en-US" dirty="0">
                <a:latin typeface="Calibri"/>
                <a:cs typeface="Arial"/>
              </a:rPr>
              <a:t>what is </a:t>
            </a:r>
            <a:r>
              <a:rPr lang="en-US" i="1" u="sng" dirty="0">
                <a:latin typeface="Calibri"/>
                <a:cs typeface="Arial"/>
              </a:rPr>
              <a:t>theirs</a:t>
            </a:r>
            <a:r>
              <a:rPr lang="en-US" dirty="0">
                <a:latin typeface="Calibri"/>
                <a:cs typeface="Arial"/>
              </a:rPr>
              <a:t> </a:t>
            </a:r>
            <a:endParaRPr lang="en-US" dirty="0">
              <a:cs typeface="Calibri"/>
            </a:endParaRPr>
          </a:p>
          <a:p>
            <a:pPr lvl="1"/>
            <a:r>
              <a:rPr lang="en-US" sz="2800" dirty="0">
                <a:latin typeface="Calibri"/>
                <a:cs typeface="Calibri"/>
              </a:rPr>
              <a:t>Say "I" instead of "you"; "and" instead of "</a:t>
            </a:r>
            <a:r>
              <a:rPr lang="en-US" sz="2800" i="1" dirty="0">
                <a:latin typeface="Calibri"/>
                <a:cs typeface="Calibri"/>
              </a:rPr>
              <a:t>but</a:t>
            </a:r>
            <a:r>
              <a:rPr lang="en-US" sz="2800" dirty="0">
                <a:latin typeface="Calibri"/>
                <a:cs typeface="Calibri"/>
              </a:rPr>
              <a:t>", compromise when you can; balance the pain with joy and kindness.</a:t>
            </a:r>
          </a:p>
          <a:p>
            <a:r>
              <a:rPr lang="en-US" dirty="0">
                <a:latin typeface="Calibri"/>
                <a:cs typeface="Arial"/>
              </a:rPr>
              <a:t>Lean into </a:t>
            </a:r>
            <a:r>
              <a:rPr lang="en-US" i="1" dirty="0">
                <a:latin typeface="Calibri"/>
                <a:cs typeface="Arial"/>
              </a:rPr>
              <a:t>curiosity </a:t>
            </a:r>
            <a:r>
              <a:rPr lang="en-US" dirty="0">
                <a:latin typeface="Calibri"/>
                <a:cs typeface="Arial"/>
              </a:rPr>
              <a:t>("</a:t>
            </a:r>
            <a:r>
              <a:rPr lang="en-US" i="1" dirty="0">
                <a:latin typeface="Calibri"/>
                <a:cs typeface="Arial"/>
              </a:rPr>
              <a:t>Help me understand</a:t>
            </a:r>
            <a:r>
              <a:rPr lang="en-US" dirty="0">
                <a:latin typeface="Calibri"/>
                <a:cs typeface="Arial"/>
              </a:rPr>
              <a:t>..."; be able to say "</a:t>
            </a:r>
            <a:r>
              <a:rPr lang="en-US" i="1" dirty="0">
                <a:latin typeface="Calibri"/>
                <a:cs typeface="Arial"/>
              </a:rPr>
              <a:t>I was wrong</a:t>
            </a:r>
            <a:r>
              <a:rPr lang="en-US" dirty="0">
                <a:latin typeface="Calibri"/>
                <a:cs typeface="Arial"/>
              </a:rPr>
              <a:t>").</a:t>
            </a:r>
            <a:endParaRPr lang="en-US" dirty="0">
              <a:latin typeface="Calibri"/>
              <a:cs typeface="Calibri"/>
            </a:endParaRPr>
          </a:p>
          <a:p>
            <a:r>
              <a:rPr lang="en-US" dirty="0">
                <a:latin typeface="Calibri"/>
                <a:cs typeface="Arial"/>
              </a:rPr>
              <a:t>Build </a:t>
            </a:r>
            <a:r>
              <a:rPr lang="en-US" u="sng" dirty="0">
                <a:latin typeface="Calibri"/>
                <a:cs typeface="Arial"/>
              </a:rPr>
              <a:t>Rituals</a:t>
            </a:r>
            <a:r>
              <a:rPr lang="en-US" dirty="0">
                <a:latin typeface="Calibri"/>
                <a:cs typeface="Arial"/>
              </a:rPr>
              <a:t>......Plan SMART time together (*make the </a:t>
            </a:r>
            <a:r>
              <a:rPr lang="en-US" i="1" dirty="0">
                <a:latin typeface="Calibri"/>
                <a:cs typeface="Arial"/>
              </a:rPr>
              <a:t>relationship </a:t>
            </a:r>
            <a:r>
              <a:rPr lang="en-US" dirty="0">
                <a:latin typeface="Calibri"/>
                <a:cs typeface="Arial"/>
              </a:rPr>
              <a:t>a priority).</a:t>
            </a:r>
          </a:p>
          <a:p>
            <a:r>
              <a:rPr lang="en-US" dirty="0">
                <a:latin typeface="Calibri"/>
                <a:cs typeface="Arial"/>
              </a:rPr>
              <a:t>Discuss and balance roles; including asking for help.</a:t>
            </a:r>
          </a:p>
        </p:txBody>
      </p:sp>
    </p:spTree>
    <p:extLst>
      <p:ext uri="{BB962C8B-B14F-4D97-AF65-F5344CB8AC3E}">
        <p14:creationId xmlns:p14="http://schemas.microsoft.com/office/powerpoint/2010/main" val="1491621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B38D5-45D2-B225-BC90-3797D7A6E481}"/>
              </a:ext>
            </a:extLst>
          </p:cNvPr>
          <p:cNvSpPr>
            <a:spLocks noGrp="1"/>
          </p:cNvSpPr>
          <p:nvPr>
            <p:ph type="title"/>
          </p:nvPr>
        </p:nvSpPr>
        <p:spPr>
          <a:xfrm>
            <a:off x="838200" y="365125"/>
            <a:ext cx="10515600" cy="1325563"/>
          </a:xfrm>
        </p:spPr>
        <p:txBody>
          <a:bodyPr>
            <a:normAutofit/>
          </a:bodyPr>
          <a:lstStyle/>
          <a:p>
            <a:r>
              <a:rPr lang="en-US" sz="5400">
                <a:cs typeface="Calibri Light"/>
              </a:rPr>
              <a:t>Healthy Children and Families</a:t>
            </a:r>
            <a:endParaRPr lang="en-US" sz="5400"/>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27177EE-9F21-DE51-3DE6-FDCA8D0F657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8963132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9455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2303</Words>
  <Application>Microsoft Office PowerPoint</Application>
  <PresentationFormat>Widescreen</PresentationFormat>
  <Paragraphs>164</Paragraphs>
  <Slides>12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Families and Mental Health</vt:lpstr>
      <vt:lpstr>Why this presentation?</vt:lpstr>
      <vt:lpstr>What Makes a “Healthy” Family (System)</vt:lpstr>
      <vt:lpstr>Family Systems Basics</vt:lpstr>
      <vt:lpstr>Understanding Individual Health</vt:lpstr>
      <vt:lpstr>Skills to Build a Healthy Individual</vt:lpstr>
      <vt:lpstr>Couple Health</vt:lpstr>
      <vt:lpstr>Skills to Build a Healthy Couple</vt:lpstr>
      <vt:lpstr>Healthy Children and Families</vt:lpstr>
      <vt:lpstr>Skills to Build a Healthy Parent-Child Relationship</vt:lpstr>
      <vt:lpstr>Key Takeaways:</vt:lpstr>
      <vt:lpstr>Where to Find Help (*put in your phone contacts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 in Rural Families</dc:title>
  <dc:creator>Shuler, Jordan</dc:creator>
  <cp:lastModifiedBy>Robinson, Sharon</cp:lastModifiedBy>
  <cp:revision>1437</cp:revision>
  <dcterms:created xsi:type="dcterms:W3CDTF">2023-03-08T20:27:53Z</dcterms:created>
  <dcterms:modified xsi:type="dcterms:W3CDTF">2023-07-26T20:59:06Z</dcterms:modified>
</cp:coreProperties>
</file>