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339" r:id="rId3"/>
    <p:sldId id="343" r:id="rId4"/>
    <p:sldId id="340" r:id="rId5"/>
    <p:sldId id="305" r:id="rId6"/>
    <p:sldId id="308" r:id="rId7"/>
    <p:sldId id="331" r:id="rId8"/>
    <p:sldId id="326" r:id="rId9"/>
    <p:sldId id="333" r:id="rId10"/>
    <p:sldId id="306" r:id="rId11"/>
    <p:sldId id="309" r:id="rId12"/>
    <p:sldId id="307" r:id="rId13"/>
    <p:sldId id="312" r:id="rId14"/>
    <p:sldId id="352" r:id="rId15"/>
    <p:sldId id="320" r:id="rId16"/>
    <p:sldId id="321" r:id="rId17"/>
    <p:sldId id="329" r:id="rId18"/>
    <p:sldId id="335" r:id="rId19"/>
    <p:sldId id="318" r:id="rId20"/>
    <p:sldId id="319" r:id="rId21"/>
    <p:sldId id="324" r:id="rId22"/>
    <p:sldId id="323" r:id="rId23"/>
    <p:sldId id="334" r:id="rId24"/>
    <p:sldId id="313" r:id="rId25"/>
    <p:sldId id="337" r:id="rId26"/>
    <p:sldId id="317" r:id="rId27"/>
    <p:sldId id="314" r:id="rId28"/>
    <p:sldId id="351" r:id="rId29"/>
    <p:sldId id="299" r:id="rId30"/>
    <p:sldId id="341" r:id="rId31"/>
    <p:sldId id="328" r:id="rId32"/>
    <p:sldId id="353"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00"/>
    <a:srgbClr val="FA6402"/>
    <a:srgbClr val="EE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74771" autoAdjust="0"/>
  </p:normalViewPr>
  <p:slideViewPr>
    <p:cSldViewPr snapToGrid="0" snapToObjects="1">
      <p:cViewPr varScale="1">
        <p:scale>
          <a:sx n="65" d="100"/>
          <a:sy n="65" d="100"/>
        </p:scale>
        <p:origin x="1494"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3810"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AFE5FE-4184-4950-888E-27466073112D}"/>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33084A-F3B4-4AFD-9D47-F0DCC79F9BBD}"/>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9DB4A8B7-3A17-40C2-8971-0BE734C5FD48}" type="datetimeFigureOut">
              <a:rPr lang="en-US" smtClean="0"/>
              <a:t>3/5/2024</a:t>
            </a:fld>
            <a:endParaRPr lang="en-US"/>
          </a:p>
        </p:txBody>
      </p:sp>
      <p:sp>
        <p:nvSpPr>
          <p:cNvPr id="4" name="Footer Placeholder 3">
            <a:extLst>
              <a:ext uri="{FF2B5EF4-FFF2-40B4-BE49-F238E27FC236}">
                <a16:creationId xmlns:a16="http://schemas.microsoft.com/office/drawing/2014/main" id="{4A2DE65E-024A-45A6-9D99-1E1862162CBB}"/>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45BD5A-A295-43E9-AAA2-8B016D04BD6F}"/>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954B3851-205D-48A7-8CD2-138AFDFE5A4F}" type="slidenum">
              <a:rPr lang="en-US" smtClean="0"/>
              <a:t>‹#›</a:t>
            </a:fld>
            <a:endParaRPr lang="en-US"/>
          </a:p>
        </p:txBody>
      </p:sp>
    </p:spTree>
    <p:extLst>
      <p:ext uri="{BB962C8B-B14F-4D97-AF65-F5344CB8AC3E}">
        <p14:creationId xmlns:p14="http://schemas.microsoft.com/office/powerpoint/2010/main" val="184270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9" tIns="47109" rIns="94219"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9" tIns="47109" rIns="94219" bIns="47109" rtlCol="0"/>
          <a:lstStyle>
            <a:lvl1pPr algn="r">
              <a:defRPr sz="1200"/>
            </a:lvl1pPr>
          </a:lstStyle>
          <a:p>
            <a:fld id="{5936A622-19BB-41F5-9E06-801452ED0A37}" type="datetimeFigureOut">
              <a:rPr lang="en-US" smtClean="0"/>
              <a:t>3/5/2024</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9" tIns="47109" rIns="94219"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19" tIns="47109" rIns="94219"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9" tIns="47109" rIns="94219" bIns="47109" rtlCol="0" anchor="b"/>
          <a:lstStyle>
            <a:lvl1pPr algn="r">
              <a:defRPr sz="1200"/>
            </a:lvl1pPr>
          </a:lstStyle>
          <a:p>
            <a:fld id="{A47A50CB-8215-4E16-BE75-2347650F0F37}" type="slidenum">
              <a:rPr lang="en-US" smtClean="0"/>
              <a:t>‹#›</a:t>
            </a:fld>
            <a:endParaRPr lang="en-US"/>
          </a:p>
        </p:txBody>
      </p:sp>
    </p:spTree>
    <p:extLst>
      <p:ext uri="{BB962C8B-B14F-4D97-AF65-F5344CB8AC3E}">
        <p14:creationId xmlns:p14="http://schemas.microsoft.com/office/powerpoint/2010/main" val="425103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1</a:t>
            </a:fld>
            <a:endParaRPr lang="en-US" dirty="0"/>
          </a:p>
        </p:txBody>
      </p:sp>
    </p:spTree>
    <p:extLst>
      <p:ext uri="{BB962C8B-B14F-4D97-AF65-F5344CB8AC3E}">
        <p14:creationId xmlns:p14="http://schemas.microsoft.com/office/powerpoint/2010/main" val="4037248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AGS Symptoms</a:t>
            </a:r>
            <a:endParaRPr lang="en-US" sz="1200" kern="1200" dirty="0">
              <a:solidFill>
                <a:schemeClr val="tx1"/>
              </a:solidFill>
              <a:effectLst/>
              <a:latin typeface="+mn-lt"/>
              <a:ea typeface="+mn-ea"/>
              <a:cs typeface="+mn-cs"/>
            </a:endParaRPr>
          </a:p>
          <a:p>
            <a:endParaRPr lang="en-US" dirty="0"/>
          </a:p>
          <a:p>
            <a:pPr marL="171450" indent="-171450">
              <a:buFont typeface="Arial" panose="020B0604020202020204" pitchFamily="34" charset="0"/>
              <a:buChar char="•"/>
            </a:pPr>
            <a:r>
              <a:rPr lang="en-US" dirty="0"/>
              <a:t>Skin:</a:t>
            </a:r>
          </a:p>
          <a:p>
            <a:pPr marL="628650" lvl="1" indent="-171450">
              <a:buFont typeface="Arial" panose="020B0604020202020204" pitchFamily="34" charset="0"/>
              <a:buChar char="•"/>
            </a:pPr>
            <a:r>
              <a:rPr lang="en-US" dirty="0"/>
              <a:t>Hives, itching, flushing</a:t>
            </a:r>
          </a:p>
          <a:p>
            <a:pPr marL="628650" lvl="1" indent="-171450">
              <a:buFont typeface="Arial" panose="020B0604020202020204" pitchFamily="34" charset="0"/>
              <a:buChar char="•"/>
            </a:pPr>
            <a:r>
              <a:rPr lang="en-US" dirty="0"/>
              <a:t>Swelling of the lips, throat, tongue, eye lids, or face</a:t>
            </a:r>
          </a:p>
          <a:p>
            <a:pPr marL="171450" indent="-171450">
              <a:buFont typeface="Arial" panose="020B0604020202020204" pitchFamily="34" charset="0"/>
              <a:buChar char="•"/>
            </a:pPr>
            <a:r>
              <a:rPr lang="en-US" dirty="0"/>
              <a:t>Gastrointestinal:</a:t>
            </a:r>
          </a:p>
          <a:p>
            <a:pPr marL="628650" lvl="1" indent="-171450">
              <a:buFont typeface="Arial" panose="020B0604020202020204" pitchFamily="34" charset="0"/>
              <a:buChar char="•"/>
            </a:pPr>
            <a:r>
              <a:rPr lang="en-US" dirty="0"/>
              <a:t>Abdominal pain, cramping</a:t>
            </a:r>
          </a:p>
          <a:p>
            <a:pPr marL="628650" lvl="1" indent="-171450">
              <a:buFont typeface="Arial" panose="020B0604020202020204" pitchFamily="34" charset="0"/>
              <a:buChar char="•"/>
            </a:pPr>
            <a:r>
              <a:rPr lang="en-US" dirty="0"/>
              <a:t>Diarrhea</a:t>
            </a:r>
          </a:p>
          <a:p>
            <a:pPr marL="628650" lvl="1" indent="-171450">
              <a:buFont typeface="Arial" panose="020B0604020202020204" pitchFamily="34" charset="0"/>
              <a:buChar char="•"/>
            </a:pPr>
            <a:r>
              <a:rPr lang="en-US" dirty="0"/>
              <a:t>Heartburn or indigestion</a:t>
            </a:r>
          </a:p>
          <a:p>
            <a:pPr marL="628650" lvl="1" indent="-171450">
              <a:buFont typeface="Arial" panose="020B0604020202020204" pitchFamily="34" charset="0"/>
              <a:buChar char="•"/>
            </a:pPr>
            <a:r>
              <a:rPr lang="en-US" dirty="0"/>
              <a:t>Nausea or vomiting</a:t>
            </a:r>
          </a:p>
          <a:p>
            <a:pPr marL="171450" indent="-171450">
              <a:buFont typeface="Arial" panose="020B0604020202020204" pitchFamily="34" charset="0"/>
              <a:buChar char="•"/>
            </a:pPr>
            <a:r>
              <a:rPr lang="en-US" dirty="0"/>
              <a:t>Lung:</a:t>
            </a:r>
          </a:p>
          <a:p>
            <a:pPr marL="628650" lvl="1" indent="-171450">
              <a:buFont typeface="Arial" panose="020B0604020202020204" pitchFamily="34" charset="0"/>
              <a:buChar char="•"/>
            </a:pPr>
            <a:r>
              <a:rPr lang="en-US" dirty="0"/>
              <a:t>Cough</a:t>
            </a:r>
          </a:p>
          <a:p>
            <a:pPr marL="628650" lvl="1" indent="-171450">
              <a:buFont typeface="Arial" panose="020B0604020202020204" pitchFamily="34" charset="0"/>
              <a:buChar char="•"/>
            </a:pPr>
            <a:r>
              <a:rPr lang="en-US" dirty="0"/>
              <a:t>Shortness of breath, wheezing or difficulty breathing</a:t>
            </a:r>
          </a:p>
          <a:p>
            <a:pPr marL="171450" indent="-171450">
              <a:buFont typeface="Arial" panose="020B0604020202020204" pitchFamily="34" charset="0"/>
              <a:buChar char="•"/>
            </a:pPr>
            <a:r>
              <a:rPr lang="en-US" dirty="0"/>
              <a:t>Other:</a:t>
            </a:r>
          </a:p>
          <a:p>
            <a:pPr marL="628650" lvl="1" indent="-171450">
              <a:buFont typeface="Arial" panose="020B0604020202020204" pitchFamily="34" charset="0"/>
              <a:buChar char="•"/>
            </a:pPr>
            <a:r>
              <a:rPr lang="en-US" dirty="0"/>
              <a:t>Drop in blood pressure</a:t>
            </a:r>
          </a:p>
          <a:p>
            <a:pPr marL="628650" lvl="1" indent="-171450">
              <a:buFont typeface="Arial" panose="020B0604020202020204" pitchFamily="34" charset="0"/>
              <a:buChar char="•"/>
            </a:pPr>
            <a:r>
              <a:rPr lang="en-US" dirty="0"/>
              <a:t>Dizziness or faintness</a:t>
            </a:r>
          </a:p>
          <a:p>
            <a:pPr marL="628650" lvl="1" indent="-171450">
              <a:buFont typeface="Arial" panose="020B0604020202020204" pitchFamily="34" charset="0"/>
              <a:buChar char="•"/>
            </a:pPr>
            <a:r>
              <a:rPr lang="en-US" dirty="0"/>
              <a:t>Heart palpitations</a:t>
            </a:r>
          </a:p>
          <a:p>
            <a:pPr marL="628650" lvl="1" indent="-17145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10</a:t>
            </a:fld>
            <a:endParaRPr lang="en-US" dirty="0"/>
          </a:p>
        </p:txBody>
      </p:sp>
    </p:spTree>
    <p:extLst>
      <p:ext uri="{BB962C8B-B14F-4D97-AF65-F5344CB8AC3E}">
        <p14:creationId xmlns:p14="http://schemas.microsoft.com/office/powerpoint/2010/main" val="3384715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AGS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Alpha-gal symptoms commonly appear 2-6 hours </a:t>
            </a:r>
            <a:r>
              <a:rPr lang="en-US" sz="1200" b="1" kern="1200" dirty="0">
                <a:solidFill>
                  <a:schemeClr val="tx1"/>
                </a:solidFill>
                <a:effectLst/>
                <a:latin typeface="+mn-lt"/>
                <a:ea typeface="+mn-ea"/>
                <a:cs typeface="+mn-cs"/>
              </a:rPr>
              <a:t>(NOTE TO EDUCATOR: different</a:t>
            </a:r>
            <a:r>
              <a:rPr lang="en-US" sz="1200" b="1" kern="1200" baseline="0" dirty="0">
                <a:solidFill>
                  <a:schemeClr val="tx1"/>
                </a:solidFill>
                <a:effectLst/>
                <a:latin typeface="+mn-lt"/>
                <a:ea typeface="+mn-ea"/>
                <a:cs typeface="+mn-cs"/>
              </a:rPr>
              <a:t> ranges reported: 2-6 hours and 3-8 hours) </a:t>
            </a:r>
            <a:r>
              <a:rPr lang="en-US" sz="1200" kern="1200" dirty="0">
                <a:solidFill>
                  <a:schemeClr val="tx1"/>
                </a:solidFill>
                <a:effectLst/>
                <a:latin typeface="+mn-lt"/>
                <a:ea typeface="+mn-ea"/>
                <a:cs typeface="+mn-cs"/>
              </a:rPr>
              <a:t>after eating meat or dairy products, or after exposure to products containing alpha-gal.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delayed appearance of symptoms may be to slower digestion and absorption of the alpha-gal sugar molecule.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Alpha-gal reactions can be different from person-to-person.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can range from mild to severe or even life-threatening.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Anaphylaxis is a potentially life-threatening reaction involving multiple organ systems and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need urgent medical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Not all people bitten by a</a:t>
            </a:r>
            <a:r>
              <a:rPr lang="en-US" sz="1200" b="1" kern="1200" baseline="0" dirty="0">
                <a:solidFill>
                  <a:schemeClr val="tx1"/>
                </a:solidFill>
                <a:effectLst/>
                <a:latin typeface="+mn-lt"/>
                <a:ea typeface="+mn-ea"/>
                <a:cs typeface="+mn-cs"/>
              </a:rPr>
              <a:t> Lone Star tick develop AGS.</a:t>
            </a:r>
          </a:p>
          <a:p>
            <a:pPr marL="628650" lvl="1" indent="-171450">
              <a:buFont typeface="Arial" panose="020B0604020202020204" pitchFamily="34" charset="0"/>
              <a:buChar char="•"/>
            </a:pPr>
            <a:r>
              <a:rPr lang="en-US" b="1" dirty="0"/>
              <a:t>People who have AGS may not have an allergic reaction after every alpha-gal exposure.</a:t>
            </a:r>
          </a:p>
          <a:p>
            <a:pPr marL="628650" lvl="1" indent="-171450">
              <a:buFont typeface="Arial" panose="020B0604020202020204" pitchFamily="34" charset="0"/>
              <a:buChar char="•"/>
            </a:pPr>
            <a:r>
              <a:rPr lang="en-US" b="1" dirty="0"/>
              <a:t>Not all people have reactions to every ingredient containing alpha-gal.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11</a:t>
            </a:fld>
            <a:endParaRPr lang="en-US" dirty="0"/>
          </a:p>
        </p:txBody>
      </p:sp>
    </p:spTree>
    <p:extLst>
      <p:ext uri="{BB962C8B-B14F-4D97-AF65-F5344CB8AC3E}">
        <p14:creationId xmlns:p14="http://schemas.microsoft.com/office/powerpoint/2010/main" val="390478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AGS Diagnosis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diagnosed by an allergist or other healthcare provider through: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Aa detailed patient history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Physical examination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Blood test that looks for specific antibodies (proteins made by your immune system) to alpha-gal.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main diagnostic test for AGS is a blood test looking for immunoglobulin-E antibodies specific to alpha-gal (alpha-gal </a:t>
            </a:r>
            <a:r>
              <a:rPr lang="en-US" sz="1200" kern="1200" dirty="0" err="1">
                <a:solidFill>
                  <a:schemeClr val="tx1"/>
                </a:solidFill>
                <a:effectLst/>
                <a:latin typeface="+mn-lt"/>
                <a:ea typeface="+mn-ea"/>
                <a:cs typeface="+mn-cs"/>
              </a:rPr>
              <a:t>sIgE</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healthcare provider may also recommend allergy skin testing.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Skin tests documenting reaction to certain allergens (such as pork or beef) may also be used to support a diagnose of AGS.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12</a:t>
            </a:fld>
            <a:endParaRPr lang="en-US"/>
          </a:p>
        </p:txBody>
      </p:sp>
    </p:spTree>
    <p:extLst>
      <p:ext uri="{BB962C8B-B14F-4D97-AF65-F5344CB8AC3E}">
        <p14:creationId xmlns:p14="http://schemas.microsoft.com/office/powerpoint/2010/main" val="112314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Foods to Avoid</a:t>
            </a:r>
            <a:r>
              <a:rPr lang="en-US" sz="1200" b="1" kern="1200" baseline="0" dirty="0">
                <a:solidFill>
                  <a:schemeClr val="tx1"/>
                </a:solidFill>
                <a:effectLst/>
                <a:latin typeface="+mn-lt"/>
                <a:ea typeface="+mn-ea"/>
                <a:cs typeface="+mn-cs"/>
              </a:rPr>
              <a:t> If You Have AGS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REMEMBER: Not all people with AGS have reactions to every ingredient containing alpha-gal.</a:t>
            </a:r>
          </a:p>
          <a:p>
            <a:pPr marL="0" lvl="0" indent="0">
              <a:buFont typeface="Arial" panose="020B0604020202020204" pitchFamily="34" charset="0"/>
              <a:buNone/>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healthcare providers recommend people with AGS stop eating mammalian meat</a:t>
            </a: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Such</a:t>
            </a:r>
            <a:r>
              <a:rPr lang="en-US" sz="1200" i="0" kern="1200" baseline="0" dirty="0">
                <a:solidFill>
                  <a:schemeClr val="tx1"/>
                </a:solidFill>
                <a:effectLst/>
                <a:latin typeface="+mn-lt"/>
                <a:ea typeface="+mn-ea"/>
                <a:cs typeface="+mn-cs"/>
              </a:rPr>
              <a:t> as</a:t>
            </a:r>
            <a:r>
              <a:rPr lang="en-US" sz="1200" i="0" kern="1200" dirty="0">
                <a:solidFill>
                  <a:schemeClr val="tx1"/>
                </a:solidFill>
                <a:effectLst/>
                <a:latin typeface="+mn-lt"/>
                <a:ea typeface="+mn-ea"/>
                <a:cs typeface="+mn-cs"/>
              </a:rPr>
              <a:t> beef, pork, lamb, venison (deer), rabbit, goat, bison, buffalo, horse,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Depending on your sensitivity and the severity of your allergic reaction, your healthcare provider may also suggest you avoid other foods and</a:t>
            </a:r>
            <a:r>
              <a:rPr lang="en-US" sz="1200" kern="1200" baseline="0" dirty="0">
                <a:solidFill>
                  <a:schemeClr val="tx1"/>
                </a:solidFill>
                <a:effectLst/>
                <a:latin typeface="+mn-lt"/>
                <a:ea typeface="+mn-ea"/>
                <a:cs typeface="+mn-cs"/>
              </a:rPr>
              <a:t> ingredients which may contain alpha-gal.</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Such as </a:t>
            </a:r>
            <a:r>
              <a:rPr lang="en-US" sz="1200" i="0" kern="1200" dirty="0">
                <a:solidFill>
                  <a:schemeClr val="tx1"/>
                </a:solidFill>
                <a:effectLst/>
                <a:latin typeface="+mn-lt"/>
                <a:ea typeface="+mn-ea"/>
                <a:cs typeface="+mn-cs"/>
              </a:rPr>
              <a:t>cow’s milk, goat-milk, milk-products, and gelatin, etc..</a:t>
            </a:r>
          </a:p>
        </p:txBody>
      </p:sp>
      <p:sp>
        <p:nvSpPr>
          <p:cNvPr id="4" name="Slide Number Placeholder 3"/>
          <p:cNvSpPr>
            <a:spLocks noGrp="1"/>
          </p:cNvSpPr>
          <p:nvPr>
            <p:ph type="sldNum" sz="quarter" idx="10"/>
          </p:nvPr>
        </p:nvSpPr>
        <p:spPr/>
        <p:txBody>
          <a:bodyPr/>
          <a:lstStyle/>
          <a:p>
            <a:fld id="{A47A50CB-8215-4E16-BE75-2347650F0F37}" type="slidenum">
              <a:rPr lang="en-US" smtClean="0"/>
              <a:t>13</a:t>
            </a:fld>
            <a:endParaRPr lang="en-US"/>
          </a:p>
        </p:txBody>
      </p:sp>
    </p:spTree>
    <p:extLst>
      <p:ext uri="{BB962C8B-B14F-4D97-AF65-F5344CB8AC3E}">
        <p14:creationId xmlns:p14="http://schemas.microsoft.com/office/powerpoint/2010/main" val="107402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Alpha-gal</a:t>
            </a:r>
            <a:r>
              <a:rPr lang="en-US" sz="1200" b="1" kern="1200" baseline="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Mammalian Meat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Mammalian meat contains high amounts of alpha-gal.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Such as </a:t>
            </a:r>
            <a:r>
              <a:rPr lang="en-US" sz="1100" dirty="0"/>
              <a:t>beef, pork, lamb, venison (deer), rabbit, goat, bison, buffalo,</a:t>
            </a:r>
            <a:r>
              <a:rPr lang="en-US" sz="1100" baseline="0" dirty="0"/>
              <a:t> horse, </a:t>
            </a:r>
            <a:r>
              <a:rPr lang="en-US" sz="1100" dirty="0" err="1"/>
              <a:t>etc</a:t>
            </a:r>
            <a:r>
              <a:rPr lang="en-US" sz="1100" dirty="0"/>
              <a:t>).</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Certain cuts of meat may contain more alpha-gal than others.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Organ meats and those with high mammalian fat.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For example, organ meat of mammals, including liver, lung, heart, kidneys, intestines (tripe), sweetbreads, scrapple, and Rocky Mountain or prairie oysters generally contain high amounts of alpha-gal.</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47A50CB-8215-4E16-BE75-2347650F0F37}" type="slidenum">
              <a:rPr lang="en-US" smtClean="0"/>
              <a:t>14</a:t>
            </a:fld>
            <a:endParaRPr lang="en-US"/>
          </a:p>
        </p:txBody>
      </p:sp>
    </p:spTree>
    <p:extLst>
      <p:ext uri="{BB962C8B-B14F-4D97-AF65-F5344CB8AC3E}">
        <p14:creationId xmlns:p14="http://schemas.microsoft.com/office/powerpoint/2010/main" val="337387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Alpha-gal and Milk and Milk Products</a:t>
            </a:r>
            <a:endParaRPr lang="en-US" sz="1200" kern="1200" dirty="0">
              <a:solidFill>
                <a:schemeClr val="tx1"/>
              </a:solidFill>
              <a:effectLst/>
              <a:latin typeface="+mn-lt"/>
              <a:ea typeface="+mn-ea"/>
              <a:cs typeface="+mn-cs"/>
            </a:endParaRP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Cow</a:t>
            </a:r>
            <a:r>
              <a:rPr lang="en-US" sz="1200" kern="1200" baseline="0" dirty="0">
                <a:solidFill>
                  <a:schemeClr val="tx1"/>
                </a:solidFill>
                <a:effectLst/>
                <a:latin typeface="+mn-lt"/>
                <a:ea typeface="+mn-ea"/>
                <a:cs typeface="+mn-cs"/>
              </a:rPr>
              <a:t> and goat milk and milk products and foods containing cow and goat milk and milk products </a:t>
            </a:r>
            <a:r>
              <a:rPr lang="en-US" sz="1200" kern="1200" dirty="0">
                <a:solidFill>
                  <a:schemeClr val="tx1"/>
                </a:solidFill>
                <a:effectLst/>
                <a:latin typeface="+mn-lt"/>
                <a:ea typeface="+mn-ea"/>
                <a:cs typeface="+mn-cs"/>
              </a:rPr>
              <a:t>typically contain alpha-gal.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Many patients with AGS can tolerate milk products. </a:t>
            </a:r>
          </a:p>
          <a:p>
            <a:pPr marL="628650" lvl="1" indent="-171450">
              <a:buFont typeface="Arial" panose="020B0604020202020204" pitchFamily="34" charset="0"/>
              <a:buChar char="•"/>
            </a:pPr>
            <a:r>
              <a:rPr lang="en-US" sz="1100" b="0" kern="1200" dirty="0">
                <a:solidFill>
                  <a:schemeClr val="tx1"/>
                </a:solidFill>
                <a:effectLst/>
                <a:latin typeface="+mn-lt"/>
                <a:ea typeface="+mn-ea"/>
                <a:cs typeface="+mn-cs"/>
              </a:rPr>
              <a:t>About</a:t>
            </a:r>
            <a:r>
              <a:rPr lang="en-US" sz="1100" b="0" kern="1200" baseline="0" dirty="0">
                <a:solidFill>
                  <a:schemeClr val="tx1"/>
                </a:solidFill>
                <a:effectLst/>
                <a:latin typeface="+mn-lt"/>
                <a:ea typeface="+mn-ea"/>
                <a:cs typeface="+mn-cs"/>
              </a:rPr>
              <a:t> 80-90% of people with AGS can tolerate milk and milk products.</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Cow’s milk is the only alpha-gal containing ingredient classified as a major food allergen.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Under the Food Allergen Labeling Requirements of the Food, Drug, and Cosmetic Act, food labels must clearly identify the food source names of any ingredients that are one of the major food allergens or contain protein derived from a major food allergen in the ingredient list or a separate “Contains” statement.</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15</a:t>
            </a:fld>
            <a:endParaRPr lang="en-US"/>
          </a:p>
        </p:txBody>
      </p:sp>
    </p:spTree>
    <p:extLst>
      <p:ext uri="{BB962C8B-B14F-4D97-AF65-F5344CB8AC3E}">
        <p14:creationId xmlns:p14="http://schemas.microsoft.com/office/powerpoint/2010/main" val="192475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Alpha-gal and Mammalian Meat By-Products</a:t>
            </a:r>
            <a:endParaRPr lang="en-US" sz="1200" kern="1200" dirty="0">
              <a:solidFill>
                <a:schemeClr val="tx1"/>
              </a:solidFill>
              <a:effectLst/>
              <a:latin typeface="+mn-lt"/>
              <a:ea typeface="+mn-ea"/>
              <a:cs typeface="+mn-cs"/>
            </a:endParaRP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people with AGS may also be sensitive to alpha-gal found in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Gelatin made from beef or pork.</a:t>
            </a:r>
          </a:p>
          <a:p>
            <a:pPr marL="1085850" lvl="2" indent="-171450">
              <a:buFont typeface="Arial" panose="020B0604020202020204" pitchFamily="34" charset="0"/>
              <a:buChar char="•"/>
            </a:pPr>
            <a:r>
              <a:rPr lang="en-US" sz="1100" kern="1200" dirty="0">
                <a:solidFill>
                  <a:schemeClr val="tx1"/>
                </a:solidFill>
                <a:effectLst/>
                <a:latin typeface="+mn-lt"/>
                <a:ea typeface="+mn-ea"/>
                <a:cs typeface="+mn-cs"/>
              </a:rPr>
              <a:t>Most gelatin is from beef or pork;</a:t>
            </a:r>
            <a:r>
              <a:rPr lang="en-US" sz="1100" kern="1200" baseline="0" dirty="0">
                <a:solidFill>
                  <a:schemeClr val="tx1"/>
                </a:solidFill>
                <a:effectLst/>
                <a:latin typeface="+mn-lt"/>
                <a:ea typeface="+mn-ea"/>
                <a:cs typeface="+mn-cs"/>
              </a:rPr>
              <a:t> however, there are vegetarian gelatins.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Products made from or cooked with mammalian fat (such as lard, tallow, or suet).</a:t>
            </a:r>
          </a:p>
          <a:p>
            <a:pPr marL="1085850" lvl="2" indent="-171450">
              <a:buFont typeface="Arial" panose="020B0604020202020204" pitchFamily="34" charset="0"/>
              <a:buChar char="•"/>
            </a:pPr>
            <a:r>
              <a:rPr lang="en-US" sz="1100" kern="1200" dirty="0">
                <a:solidFill>
                  <a:schemeClr val="tx1"/>
                </a:solidFill>
                <a:effectLst/>
                <a:latin typeface="+mn-lt"/>
                <a:ea typeface="+mn-ea"/>
                <a:cs typeface="+mn-cs"/>
              </a:rPr>
              <a:t>Inquire about fried foods. Some restaurants add lard or suet to</a:t>
            </a:r>
            <a:r>
              <a:rPr lang="en-US" sz="1100" kern="1200" baseline="0" dirty="0">
                <a:solidFill>
                  <a:schemeClr val="tx1"/>
                </a:solidFill>
                <a:effectLst/>
                <a:latin typeface="+mn-lt"/>
                <a:ea typeface="+mn-ea"/>
                <a:cs typeface="+mn-cs"/>
              </a:rPr>
              <a:t> fryer.</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Meat broth, bouillon, stock, and gravy.</a:t>
            </a:r>
            <a:endParaRPr lang="en-US"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Caution of foods label listing</a:t>
            </a:r>
            <a:r>
              <a:rPr lang="en-US" baseline="0" dirty="0"/>
              <a:t> </a:t>
            </a:r>
            <a:r>
              <a:rPr lang="en-US" dirty="0"/>
              <a:t>“natural flavorings” – they may</a:t>
            </a:r>
            <a:r>
              <a:rPr lang="en-US" baseline="0" dirty="0"/>
              <a:t> be mammalian sources</a:t>
            </a:r>
            <a:r>
              <a:rPr lang="en-US" dirty="0"/>
              <a:t>.</a:t>
            </a: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16</a:t>
            </a:fld>
            <a:endParaRPr lang="en-US"/>
          </a:p>
        </p:txBody>
      </p:sp>
    </p:spTree>
    <p:extLst>
      <p:ext uri="{BB962C8B-B14F-4D97-AF65-F5344CB8AC3E}">
        <p14:creationId xmlns:p14="http://schemas.microsoft.com/office/powerpoint/2010/main" val="870734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Gelatin</a:t>
            </a:r>
            <a:r>
              <a:rPr lang="en-US" b="1" baseline="0" dirty="0"/>
              <a:t> Is In Many Foods</a:t>
            </a:r>
          </a:p>
          <a:p>
            <a:endParaRPr lang="en-US" b="1" baseline="0" dirty="0"/>
          </a:p>
          <a:p>
            <a:pPr marL="171450" indent="-171450">
              <a:buFont typeface="Arial" panose="020B0604020202020204" pitchFamily="34" charset="0"/>
              <a:buChar char="•"/>
            </a:pPr>
            <a:r>
              <a:rPr lang="en-US" b="0" baseline="0" dirty="0"/>
              <a:t>Gelatin is an ingredient used in a variety of common grocery and health products. </a:t>
            </a:r>
          </a:p>
          <a:p>
            <a:pPr marL="628650" lvl="1" indent="-171450">
              <a:buFont typeface="Arial" panose="020B0604020202020204" pitchFamily="34" charset="0"/>
              <a:buChar char="•"/>
            </a:pPr>
            <a:r>
              <a:rPr lang="en-US" b="0" baseline="0" dirty="0"/>
              <a:t>Gelatin functions as a gelling agent, contributes to a smooth palatable texture, and can be used as a thickening or whipping agent.</a:t>
            </a:r>
          </a:p>
          <a:p>
            <a:pPr marL="628650" lvl="1"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Just a few foods that may contain gelatin:</a:t>
            </a:r>
          </a:p>
          <a:p>
            <a:pPr marL="628650" lvl="1" indent="-171450">
              <a:buFont typeface="Arial" panose="020B0604020202020204" pitchFamily="34" charset="0"/>
              <a:buChar char="•"/>
            </a:pPr>
            <a:r>
              <a:rPr lang="en-US" dirty="0"/>
              <a:t>Gelatin desserts</a:t>
            </a:r>
          </a:p>
          <a:p>
            <a:pPr marL="628650" lvl="1" indent="-171450">
              <a:buFont typeface="Arial" panose="020B0604020202020204" pitchFamily="34" charset="0"/>
              <a:buChar char="•"/>
            </a:pPr>
            <a:r>
              <a:rPr lang="en-US" dirty="0"/>
              <a:t>Most gummy candy, fruit chews, gumdrops, jellybeans</a:t>
            </a:r>
          </a:p>
          <a:p>
            <a:pPr marL="628650" lvl="1" indent="-171450">
              <a:buFont typeface="Arial" panose="020B0604020202020204" pitchFamily="34" charset="0"/>
              <a:buChar char="•"/>
            </a:pPr>
            <a:r>
              <a:rPr lang="en-US" dirty="0"/>
              <a:t>Marshmallows</a:t>
            </a:r>
          </a:p>
          <a:p>
            <a:pPr marL="628650" lvl="1" indent="-171450">
              <a:buFont typeface="Arial" panose="020B0604020202020204" pitchFamily="34" charset="0"/>
              <a:buChar char="•"/>
            </a:pPr>
            <a:r>
              <a:rPr lang="en-US" dirty="0"/>
              <a:t>Puddings, yogurt, ice cream</a:t>
            </a:r>
          </a:p>
          <a:p>
            <a:pPr marL="628650" lvl="1" indent="-171450">
              <a:buFont typeface="Arial" panose="020B0604020202020204" pitchFamily="34" charset="0"/>
              <a:buChar char="•"/>
            </a:pPr>
            <a:r>
              <a:rPr lang="en-US" dirty="0"/>
              <a:t>Frosting</a:t>
            </a:r>
          </a:p>
          <a:p>
            <a:pPr marL="628650" lvl="1" indent="-171450">
              <a:buFont typeface="Arial" panose="020B0604020202020204" pitchFamily="34" charset="0"/>
              <a:buChar char="•"/>
            </a:pPr>
            <a:r>
              <a:rPr lang="en-US" dirty="0"/>
              <a:t>Dips</a:t>
            </a:r>
          </a:p>
          <a:p>
            <a:pPr marL="628650" lvl="1" indent="-171450">
              <a:buFont typeface="Arial" panose="020B0604020202020204" pitchFamily="34" charset="0"/>
              <a:buChar char="•"/>
            </a:pPr>
            <a:r>
              <a:rPr lang="en-US" dirty="0"/>
              <a:t>Commercially prepared sauces, soups, broths</a:t>
            </a:r>
          </a:p>
          <a:p>
            <a:pPr marL="628650" lvl="1" indent="-171450">
              <a:buFont typeface="Arial" panose="020B0604020202020204" pitchFamily="34" charset="0"/>
              <a:buChar char="•"/>
            </a:pPr>
            <a:r>
              <a:rPr lang="en-US" dirty="0"/>
              <a:t>Commercially prepared cakes</a:t>
            </a:r>
          </a:p>
          <a:p>
            <a:pPr marL="628650" lvl="1" indent="-171450">
              <a:buFont typeface="Arial" panose="020B0604020202020204" pitchFamily="34" charset="0"/>
              <a:buChar char="•"/>
            </a:pPr>
            <a:r>
              <a:rPr lang="en-US" dirty="0"/>
              <a:t>Wines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Read food product labels carefully</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17</a:t>
            </a:fld>
            <a:endParaRPr lang="en-US"/>
          </a:p>
        </p:txBody>
      </p:sp>
    </p:spTree>
    <p:extLst>
      <p:ext uri="{BB962C8B-B14F-4D97-AF65-F5344CB8AC3E}">
        <p14:creationId xmlns:p14="http://schemas.microsoft.com/office/powerpoint/2010/main" val="178438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Unexpected Source: Carrageenan</a:t>
            </a:r>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Carrageenan is known to contain alpha-gal epitopes, evidence suggests the risk of reaction appears to be quite low (1-2% of people with AGS).</a:t>
            </a:r>
          </a:p>
          <a:p>
            <a:pPr marL="171450" indent="-171450">
              <a:buFont typeface="Arial" panose="020B0604020202020204" pitchFamily="34" charset="0"/>
              <a:buChar char="•"/>
            </a:pPr>
            <a:r>
              <a:rPr lang="en-US" b="0" dirty="0"/>
              <a:t>Carrageenan (a </a:t>
            </a:r>
            <a:r>
              <a:rPr lang="en-US" b="0" dirty="0" err="1"/>
              <a:t>phycocolloid</a:t>
            </a:r>
            <a:r>
              <a:rPr lang="en-US" b="0" dirty="0"/>
              <a:t> polysaccharide) is extracted from red edible seaweeds</a:t>
            </a:r>
          </a:p>
          <a:p>
            <a:pPr marL="628650" lvl="1" indent="-171450">
              <a:buFont typeface="Arial" panose="020B0604020202020204" pitchFamily="34" charset="0"/>
              <a:buChar char="•"/>
            </a:pPr>
            <a:r>
              <a:rPr lang="en-US" b="0" dirty="0"/>
              <a:t>Carrageenan is widely used in the food industry</a:t>
            </a:r>
            <a:r>
              <a:rPr lang="en-US" b="0" baseline="0" dirty="0"/>
              <a:t> as a thickener and stabilizer.</a:t>
            </a:r>
          </a:p>
          <a:p>
            <a:pPr marL="628650" lvl="1" indent="-171450">
              <a:buFont typeface="Arial" panose="020B0604020202020204" pitchFamily="34" charset="0"/>
              <a:buChar char="•"/>
            </a:pPr>
            <a:r>
              <a:rPr lang="en-US" b="0" baseline="0" dirty="0"/>
              <a:t>A problem with carrageenan is that it can be included in plant-based foods such as nut ‘milks’, which otherwise would be alpha-gal free.</a:t>
            </a:r>
          </a:p>
          <a:p>
            <a:pPr marL="628650" lvl="1" indent="-171450">
              <a:buFont typeface="Arial" panose="020B0604020202020204" pitchFamily="34" charset="0"/>
              <a:buChar char="•"/>
            </a:pPr>
            <a:r>
              <a:rPr lang="en-US" b="0" baseline="0" dirty="0"/>
              <a:t>Carrageenan can occur in unsuspected manners: toothpaste, beer, personal lubricants, and shampoos.</a:t>
            </a:r>
          </a:p>
          <a:p>
            <a:pPr marL="171450" indent="-171450">
              <a:buFont typeface="Arial" panose="020B0604020202020204" pitchFamily="34" charset="0"/>
              <a:buChar char="•"/>
            </a:pPr>
            <a:r>
              <a:rPr lang="en-US" sz="1200" dirty="0"/>
              <a:t>Other names for carrageenan</a:t>
            </a:r>
          </a:p>
          <a:p>
            <a:pPr marL="628650" lvl="1" indent="-171450">
              <a:buFont typeface="Arial" panose="020B0604020202020204" pitchFamily="34" charset="0"/>
              <a:buChar char="•"/>
            </a:pPr>
            <a:r>
              <a:rPr lang="en-US" sz="1200" dirty="0"/>
              <a:t>PES (processed Eucheuma seaweed)</a:t>
            </a:r>
          </a:p>
          <a:p>
            <a:pPr marL="628650" lvl="1" indent="-171450">
              <a:buFont typeface="Arial" panose="020B0604020202020204" pitchFamily="34" charset="0"/>
              <a:buChar char="•"/>
            </a:pPr>
            <a:r>
              <a:rPr lang="en-US" sz="1200" dirty="0" err="1"/>
              <a:t>Carogeenan</a:t>
            </a:r>
            <a:r>
              <a:rPr lang="en-US" sz="1200" dirty="0"/>
              <a:t> gum</a:t>
            </a:r>
          </a:p>
          <a:p>
            <a:pPr marL="628650" lvl="1" indent="-171450">
              <a:buFont typeface="Arial" panose="020B0604020202020204" pitchFamily="34" charset="0"/>
              <a:buChar char="•"/>
            </a:pPr>
            <a:r>
              <a:rPr lang="en-US" sz="1200" dirty="0" err="1"/>
              <a:t>Chodrus</a:t>
            </a:r>
            <a:endParaRPr lang="en-US" sz="1200" dirty="0"/>
          </a:p>
          <a:p>
            <a:pPr marL="628650" lvl="1" indent="-171450">
              <a:buFont typeface="Arial" panose="020B0604020202020204" pitchFamily="34" charset="0"/>
              <a:buChar char="•"/>
            </a:pPr>
            <a:r>
              <a:rPr lang="en-US" sz="1200" dirty="0" err="1"/>
              <a:t>Carrageenin</a:t>
            </a:r>
            <a:endParaRPr lang="en-US" sz="1200" dirty="0"/>
          </a:p>
          <a:p>
            <a:pPr marL="628650" lvl="1" indent="-171450">
              <a:buFont typeface="Arial" panose="020B0604020202020204" pitchFamily="34" charset="0"/>
              <a:buChar char="•"/>
            </a:pPr>
            <a:r>
              <a:rPr lang="en-US" sz="1200" dirty="0"/>
              <a:t>Irish moss, Irish moss extract, Irish moss </a:t>
            </a:r>
            <a:r>
              <a:rPr lang="en-US" sz="1200" dirty="0" err="1"/>
              <a:t>gelose</a:t>
            </a:r>
            <a:endParaRPr lang="en-US" sz="1200" dirty="0"/>
          </a:p>
          <a:p>
            <a:pPr marL="628650" lvl="1" indent="-171450">
              <a:buFont typeface="Arial" panose="020B0604020202020204" pitchFamily="34" charset="0"/>
              <a:buChar char="•"/>
            </a:pPr>
            <a:r>
              <a:rPr lang="en-US" sz="1200" dirty="0"/>
              <a:t>Vegetable gelatin, </a:t>
            </a:r>
            <a:r>
              <a:rPr lang="en-US" sz="1200" dirty="0" err="1"/>
              <a:t>Norsk</a:t>
            </a:r>
            <a:r>
              <a:rPr lang="en-US" sz="1200" dirty="0"/>
              <a:t> gelatin</a:t>
            </a:r>
          </a:p>
          <a:p>
            <a:pPr marL="628650" lvl="1" indent="-171450">
              <a:buFont typeface="Arial" panose="020B0604020202020204" pitchFamily="34" charset="0"/>
              <a:buChar char="•"/>
            </a:pPr>
            <a:r>
              <a:rPr lang="en-US" sz="1200" dirty="0"/>
              <a:t>Danish agar</a:t>
            </a:r>
          </a:p>
          <a:p>
            <a:pPr marL="628650" lvl="1" indent="-171450">
              <a:buFont typeface="Arial" panose="020B0604020202020204" pitchFamily="34" charset="0"/>
              <a:buChar char="•"/>
            </a:pPr>
            <a:r>
              <a:rPr lang="en-US" sz="1200" dirty="0" err="1"/>
              <a:t>Carastay</a:t>
            </a:r>
            <a:r>
              <a:rPr lang="en-US" sz="1200" dirty="0"/>
              <a:t>, </a:t>
            </a:r>
            <a:r>
              <a:rPr lang="en-US" sz="1200" dirty="0" err="1"/>
              <a:t>Carastay</a:t>
            </a:r>
            <a:r>
              <a:rPr lang="en-US" sz="1200" dirty="0"/>
              <a:t> C</a:t>
            </a:r>
          </a:p>
          <a:p>
            <a:pPr marL="628650" lvl="1" indent="-171450">
              <a:buFont typeface="Arial" panose="020B0604020202020204" pitchFamily="34" charset="0"/>
              <a:buChar char="•"/>
            </a:pPr>
            <a:r>
              <a:rPr lang="en-US" sz="1200" dirty="0"/>
              <a:t>Eucheuma spinosum gum</a:t>
            </a:r>
          </a:p>
          <a:p>
            <a:pPr marL="628650" lvl="1" indent="-171450">
              <a:buFont typeface="Arial" panose="020B0604020202020204" pitchFamily="34" charset="0"/>
              <a:buChar char="•"/>
            </a:pPr>
            <a:r>
              <a:rPr lang="en-US" sz="1200" dirty="0"/>
              <a:t>Marine colloids</a:t>
            </a:r>
          </a:p>
          <a:p>
            <a:pPr marL="628650" lvl="1" indent="-171450">
              <a:buFont typeface="Arial" panose="020B0604020202020204" pitchFamily="34" charset="0"/>
              <a:buChar char="•"/>
            </a:pPr>
            <a:r>
              <a:rPr lang="en-US" sz="1200" dirty="0"/>
              <a:t>Red (</a:t>
            </a:r>
            <a:r>
              <a:rPr lang="en-US" sz="1200" dirty="0" err="1"/>
              <a:t>Rhodophycease</a:t>
            </a:r>
            <a:r>
              <a:rPr lang="en-US" sz="1200" dirty="0"/>
              <a:t>) seaweed extract</a:t>
            </a:r>
            <a:endParaRPr lang="en-US" b="0" dirty="0"/>
          </a:p>
        </p:txBody>
      </p:sp>
      <p:sp>
        <p:nvSpPr>
          <p:cNvPr id="4" name="Slide Number Placeholder 3"/>
          <p:cNvSpPr>
            <a:spLocks noGrp="1"/>
          </p:cNvSpPr>
          <p:nvPr>
            <p:ph type="sldNum" sz="quarter" idx="10"/>
          </p:nvPr>
        </p:nvSpPr>
        <p:spPr/>
        <p:txBody>
          <a:bodyPr/>
          <a:lstStyle/>
          <a:p>
            <a:fld id="{A47A50CB-8215-4E16-BE75-2347650F0F37}" type="slidenum">
              <a:rPr lang="en-US" smtClean="0"/>
              <a:t>18</a:t>
            </a:fld>
            <a:endParaRPr lang="en-US"/>
          </a:p>
        </p:txBody>
      </p:sp>
    </p:spTree>
    <p:extLst>
      <p:ext uri="{BB962C8B-B14F-4D97-AF65-F5344CB8AC3E}">
        <p14:creationId xmlns:p14="http://schemas.microsoft.com/office/powerpoint/2010/main" val="329090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Foods</a:t>
            </a:r>
            <a:r>
              <a:rPr lang="en-US" sz="1200" b="1" kern="1200" baseline="0" dirty="0">
                <a:solidFill>
                  <a:schemeClr val="tx1"/>
                </a:solidFill>
                <a:effectLst/>
                <a:latin typeface="+mn-lt"/>
                <a:ea typeface="+mn-ea"/>
                <a:cs typeface="+mn-cs"/>
              </a:rPr>
              <a:t> That DO NOT Contain Alpha-gal</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Animal foods:</a:t>
            </a:r>
          </a:p>
          <a:p>
            <a:pPr marL="628650" lvl="1" indent="-171450">
              <a:buFont typeface="Arial" panose="020B0604020202020204" pitchFamily="34" charset="0"/>
              <a:buChar char="•"/>
            </a:pPr>
            <a:r>
              <a:rPr lang="en-US" dirty="0"/>
              <a:t>Poultry, such as chicken, turkey, duck or quail</a:t>
            </a:r>
          </a:p>
          <a:p>
            <a:pPr marL="628650" lvl="1" indent="-171450">
              <a:buFont typeface="Arial" panose="020B0604020202020204" pitchFamily="34" charset="0"/>
              <a:buChar char="•"/>
            </a:pPr>
            <a:r>
              <a:rPr lang="en-US" dirty="0"/>
              <a:t>Eggs</a:t>
            </a:r>
          </a:p>
          <a:p>
            <a:pPr marL="628650" lvl="1" indent="-171450">
              <a:buFont typeface="Arial" panose="020B0604020202020204" pitchFamily="34" charset="0"/>
              <a:buChar char="•"/>
            </a:pPr>
            <a:r>
              <a:rPr lang="en-US" dirty="0"/>
              <a:t>Fish and seafood, such as shrimp</a:t>
            </a:r>
          </a:p>
          <a:p>
            <a:pPr marL="171450" lvl="0" indent="-171450">
              <a:buFont typeface="Arial" panose="020B0604020202020204" pitchFamily="34" charset="0"/>
              <a:buChar char="•"/>
            </a:pPr>
            <a:r>
              <a:rPr lang="en-US" dirty="0"/>
              <a:t>Plant foods:</a:t>
            </a:r>
          </a:p>
          <a:p>
            <a:pPr marL="628650" lvl="1" indent="-171450">
              <a:buFont typeface="Arial" panose="020B0604020202020204" pitchFamily="34" charset="0"/>
              <a:buChar char="•"/>
            </a:pPr>
            <a:r>
              <a:rPr lang="en-US" dirty="0"/>
              <a:t>Grains </a:t>
            </a:r>
          </a:p>
          <a:p>
            <a:pPr marL="628650" lvl="1" indent="-171450">
              <a:buFont typeface="Arial" panose="020B0604020202020204" pitchFamily="34" charset="0"/>
              <a:buChar char="•"/>
            </a:pPr>
            <a:r>
              <a:rPr lang="en-US" dirty="0"/>
              <a:t>Fruits</a:t>
            </a:r>
          </a:p>
          <a:p>
            <a:pPr marL="628650" lvl="1" indent="-171450">
              <a:buFont typeface="Arial" panose="020B0604020202020204" pitchFamily="34" charset="0"/>
              <a:buChar char="•"/>
            </a:pPr>
            <a:r>
              <a:rPr lang="en-US" dirty="0"/>
              <a:t>Vegetables</a:t>
            </a:r>
          </a:p>
          <a:p>
            <a:pPr marL="628650" lvl="1" indent="-171450">
              <a:buFont typeface="Arial" panose="020B0604020202020204" pitchFamily="34" charset="0"/>
              <a:buChar char="•"/>
            </a:pPr>
            <a:r>
              <a:rPr lang="en-US" dirty="0"/>
              <a:t>Beans, peas, legumes and lentils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However,</a:t>
            </a:r>
            <a:r>
              <a:rPr lang="en-US" baseline="0" dirty="0"/>
              <a:t> alpha-gal containing ingredients can be added to </a:t>
            </a:r>
            <a:r>
              <a:rPr lang="en-US" baseline="0" dirty="0" err="1"/>
              <a:t>thsre</a:t>
            </a:r>
            <a:r>
              <a:rPr lang="en-US" baseline="0" dirty="0"/>
              <a:t> foods.</a:t>
            </a:r>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19</a:t>
            </a:fld>
            <a:endParaRPr lang="en-US"/>
          </a:p>
        </p:txBody>
      </p:sp>
    </p:spTree>
    <p:extLst>
      <p:ext uri="{BB962C8B-B14F-4D97-AF65-F5344CB8AC3E}">
        <p14:creationId xmlns:p14="http://schemas.microsoft.com/office/powerpoint/2010/main" val="78281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7988" y="698500"/>
            <a:ext cx="61944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100" b="1" dirty="0"/>
              <a:t>What is Alpha-gal?</a:t>
            </a:r>
          </a:p>
          <a:p>
            <a:pPr>
              <a:defRPr/>
            </a:pPr>
            <a:endParaRPr lang="en-US" sz="1100" dirty="0"/>
          </a:p>
          <a:p>
            <a:pPr marL="171450" indent="-171450">
              <a:buFont typeface="Arial" panose="020B0604020202020204" pitchFamily="34" charset="0"/>
              <a:buChar char="•"/>
              <a:defRPr/>
            </a:pPr>
            <a:r>
              <a:rPr lang="en-US" sz="1100" dirty="0"/>
              <a:t>Alpha-gal is not a female leader of the pack.</a:t>
            </a:r>
          </a:p>
          <a:p>
            <a:pPr marL="171450" indent="-171450">
              <a:buFont typeface="Arial" panose="020B0604020202020204" pitchFamily="34" charset="0"/>
              <a:buChar char="•"/>
              <a:defRPr/>
            </a:pPr>
            <a:r>
              <a:rPr lang="en-US" sz="1100" dirty="0"/>
              <a:t>Alpha-gal (galactose-</a:t>
            </a:r>
            <a:r>
              <a:rPr lang="el-GR" sz="1100" dirty="0"/>
              <a:t>α</a:t>
            </a:r>
            <a:r>
              <a:rPr lang="en-US" sz="1100" dirty="0"/>
              <a:t>-1,3-galactose) is a sugar molecule.</a:t>
            </a:r>
          </a:p>
        </p:txBody>
      </p:sp>
      <p:sp>
        <p:nvSpPr>
          <p:cNvPr id="4" name="Slide Number Placeholder 3"/>
          <p:cNvSpPr>
            <a:spLocks noGrp="1"/>
          </p:cNvSpPr>
          <p:nvPr>
            <p:ph type="sldNum" sz="quarter" idx="5"/>
          </p:nvPr>
        </p:nvSpPr>
        <p:spPr/>
        <p:txBody>
          <a:bodyPr/>
          <a:lstStyle/>
          <a:p>
            <a:pPr>
              <a:defRPr/>
            </a:pPr>
            <a:fld id="{0DA95C8C-249A-4CFF-9279-976E2EE159AD}"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Non-Food Products That May Contain Alpha-Gal: Some Medications and Vaccines</a:t>
            </a:r>
          </a:p>
          <a:p>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very rare, some people with severe AGS may react to ingredients in certain vaccines or medications.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 medications and vaccines may contain small amounts of alpha-gal-containing additives, stabilizers, or coatings.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Examples: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Cancer</a:t>
            </a:r>
            <a:r>
              <a:rPr lang="en-US" sz="1100" kern="1200" baseline="0" dirty="0">
                <a:solidFill>
                  <a:schemeClr val="tx1"/>
                </a:solidFill>
                <a:effectLst/>
                <a:latin typeface="+mn-lt"/>
                <a:ea typeface="+mn-ea"/>
                <a:cs typeface="+mn-cs"/>
              </a:rPr>
              <a:t> drug Cetuximab (Erbitux®)</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dirty="0">
                <a:solidFill>
                  <a:schemeClr val="tx1"/>
                </a:solidFill>
                <a:effectLst/>
                <a:latin typeface="+mn-lt"/>
                <a:ea typeface="+mn-ea"/>
                <a:cs typeface="+mn-cs"/>
              </a:rPr>
              <a:t>Gelatin capsules (“gel-caps”) are used for many medications.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Talk to your healthcare provider before taking a new medication or receiving a vaccine.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no comprehensive lists of alpha-gal containing medications.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Healthcare</a:t>
            </a:r>
            <a:r>
              <a:rPr lang="en-US" sz="1200" kern="1200" baseline="0" dirty="0">
                <a:solidFill>
                  <a:schemeClr val="tx1"/>
                </a:solidFill>
                <a:effectLst/>
                <a:latin typeface="+mn-lt"/>
                <a:ea typeface="+mn-ea"/>
                <a:cs typeface="+mn-cs"/>
              </a:rPr>
              <a:t> providers/pharmacist </a:t>
            </a:r>
            <a:r>
              <a:rPr lang="en-US" sz="1200" kern="1200" dirty="0">
                <a:solidFill>
                  <a:schemeClr val="tx1"/>
                </a:solidFill>
                <a:effectLst/>
                <a:latin typeface="+mn-lt"/>
                <a:ea typeface="+mn-ea"/>
                <a:cs typeface="+mn-cs"/>
              </a:rPr>
              <a:t>can look for products containing ingredients such as gelatin, glycerin, magnesium stearate, and bovine extract.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Glycerin and magnesium stearate can be derived</a:t>
            </a:r>
            <a:r>
              <a:rPr lang="en-US" sz="1200" kern="1200" baseline="0" dirty="0">
                <a:solidFill>
                  <a:schemeClr val="tx1"/>
                </a:solidFill>
                <a:effectLst/>
                <a:latin typeface="+mn-lt"/>
                <a:ea typeface="+mn-ea"/>
                <a:cs typeface="+mn-cs"/>
              </a:rPr>
              <a:t> from animal sources.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20</a:t>
            </a:fld>
            <a:endParaRPr lang="en-US"/>
          </a:p>
        </p:txBody>
      </p:sp>
    </p:spTree>
    <p:extLst>
      <p:ext uri="{BB962C8B-B14F-4D97-AF65-F5344CB8AC3E}">
        <p14:creationId xmlns:p14="http://schemas.microsoft.com/office/powerpoint/2010/main" val="71522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Non-Food Products That May Contain Alpha-Gal</a:t>
            </a:r>
          </a:p>
          <a:p>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medical products, such as heart valves from pigs or cows, monoclonal antibodies, heparin, and certain antivenoms are animal-derived and may contain alpha-gal.</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with any severe allergy, patients with AGS should work with their healthcare providers to make decisions about individual risk and benefit from specific vaccines and medications.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21</a:t>
            </a:fld>
            <a:endParaRPr lang="en-US"/>
          </a:p>
        </p:txBody>
      </p:sp>
    </p:spTree>
    <p:extLst>
      <p:ext uri="{BB962C8B-B14F-4D97-AF65-F5344CB8AC3E}">
        <p14:creationId xmlns:p14="http://schemas.microsoft.com/office/powerpoint/2010/main" val="164617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You Have AGS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AGS should be treated and managed under the care of an allergist or other healthcare provider.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Many foods and products</a:t>
            </a:r>
            <a:r>
              <a:rPr lang="en-US" sz="1200" kern="1200" baseline="0" dirty="0">
                <a:solidFill>
                  <a:schemeClr val="tx1"/>
                </a:solidFill>
                <a:effectLst/>
                <a:latin typeface="+mn-lt"/>
                <a:ea typeface="+mn-ea"/>
                <a:cs typeface="+mn-cs"/>
              </a:rPr>
              <a:t> contain alpha-gal; </a:t>
            </a:r>
            <a:r>
              <a:rPr lang="en-US" sz="1200" kern="1200" dirty="0">
                <a:solidFill>
                  <a:schemeClr val="tx1"/>
                </a:solidFill>
                <a:effectLst/>
                <a:latin typeface="+mn-lt"/>
                <a:ea typeface="+mn-ea"/>
                <a:cs typeface="+mn-cs"/>
              </a:rPr>
              <a:t>you will need to work with your healthcare provider to understand which products you need to avoid.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It</a:t>
            </a:r>
            <a:r>
              <a:rPr lang="en-US" sz="1200" kern="1200" baseline="0" dirty="0">
                <a:solidFill>
                  <a:schemeClr val="tx1"/>
                </a:solidFill>
                <a:effectLst/>
                <a:latin typeface="+mn-lt"/>
                <a:ea typeface="+mn-ea"/>
                <a:cs typeface="+mn-cs"/>
              </a:rPr>
              <a:t> may be helpful to work with a registered/licensed dietitian to help you identify hidden sources of alpha-gal.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7A50CB-8215-4E16-BE75-2347650F0F37}" type="slidenum">
              <a:rPr lang="en-US" smtClean="0"/>
              <a:t>22</a:t>
            </a:fld>
            <a:endParaRPr lang="en-US" dirty="0"/>
          </a:p>
        </p:txBody>
      </p:sp>
    </p:spTree>
    <p:extLst>
      <p:ext uri="{BB962C8B-B14F-4D97-AF65-F5344CB8AC3E}">
        <p14:creationId xmlns:p14="http://schemas.microsoft.com/office/powerpoint/2010/main" val="1805900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baseline="0" dirty="0">
                <a:solidFill>
                  <a:schemeClr val="tx1"/>
                </a:solidFill>
                <a:effectLst/>
                <a:latin typeface="+mn-lt"/>
                <a:ea typeface="+mn-ea"/>
                <a:cs typeface="+mn-cs"/>
              </a:rPr>
              <a:t>If You Have AGS - continued</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AGS</a:t>
            </a:r>
            <a:r>
              <a:rPr lang="en-US" baseline="0" dirty="0"/>
              <a:t> symptoms can be exacerbated if foods containing alpha-gal are consume coupled with other factor </a:t>
            </a:r>
            <a:r>
              <a:rPr lang="en-US" dirty="0"/>
              <a:t>as alcohol and exercise.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possibly stress, lack of sleep, illness, infections and menses.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People with AGS must read food product labels carefully.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23</a:t>
            </a:fld>
            <a:endParaRPr lang="en-US"/>
          </a:p>
        </p:txBody>
      </p:sp>
    </p:spTree>
    <p:extLst>
      <p:ext uri="{BB962C8B-B14F-4D97-AF65-F5344CB8AC3E}">
        <p14:creationId xmlns:p14="http://schemas.microsoft.com/office/powerpoint/2010/main" val="289368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You Have AGS – continuted2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AGS can be severe, and even life-threatening.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Seek immediate emergency care if you are having a severe allergic reaction</a:t>
            </a:r>
            <a:r>
              <a:rPr lang="en-US" sz="1200" kern="1200" dirty="0">
                <a:solidFill>
                  <a:schemeClr val="tx1"/>
                </a:solidFill>
                <a:effectLst/>
                <a:latin typeface="+mn-lt"/>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You may need to carry an epinephrine pen.</a:t>
            </a:r>
            <a:r>
              <a:rPr lang="en-US" sz="1200" b="1"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 tick bites.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New tick bites may reactivate allergic reactions to alpha-gal.</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24</a:t>
            </a:fld>
            <a:endParaRPr lang="en-US"/>
          </a:p>
        </p:txBody>
      </p:sp>
    </p:spTree>
    <p:extLst>
      <p:ext uri="{BB962C8B-B14F-4D97-AF65-F5344CB8AC3E}">
        <p14:creationId xmlns:p14="http://schemas.microsoft.com/office/powerpoint/2010/main" val="3106948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Avoid Additional Tick Bites</a:t>
            </a:r>
          </a:p>
          <a:p>
            <a:endParaRPr lang="en-US" dirty="0"/>
          </a:p>
          <a:p>
            <a:pPr marL="171450" indent="-171450">
              <a:buFont typeface="Arial" panose="020B0604020202020204" pitchFamily="34" charset="0"/>
              <a:buChar char="•"/>
            </a:pPr>
            <a:r>
              <a:rPr lang="en-US" dirty="0"/>
              <a:t>People with AGS should avoid additional tick bites.</a:t>
            </a:r>
          </a:p>
          <a:p>
            <a:pPr marL="171450" indent="-171450">
              <a:buFont typeface="Arial" panose="020B0604020202020204" pitchFamily="34" charset="0"/>
              <a:buChar char="•"/>
            </a:pPr>
            <a:r>
              <a:rPr lang="en-US" dirty="0"/>
              <a:t>New tick bites may reactive allergic reactions to alpha-gal.</a:t>
            </a:r>
          </a:p>
        </p:txBody>
      </p:sp>
      <p:sp>
        <p:nvSpPr>
          <p:cNvPr id="4" name="Slide Number Placeholder 3"/>
          <p:cNvSpPr>
            <a:spLocks noGrp="1"/>
          </p:cNvSpPr>
          <p:nvPr>
            <p:ph type="sldNum" sz="quarter" idx="5"/>
          </p:nvPr>
        </p:nvSpPr>
        <p:spPr/>
        <p:txBody>
          <a:bodyPr/>
          <a:lstStyle/>
          <a:p>
            <a:fld id="{A47A50CB-8215-4E16-BE75-2347650F0F37}" type="slidenum">
              <a:rPr lang="en-US" smtClean="0"/>
              <a:t>25</a:t>
            </a:fld>
            <a:endParaRPr lang="en-US"/>
          </a:p>
        </p:txBody>
      </p:sp>
    </p:spTree>
    <p:extLst>
      <p:ext uri="{BB962C8B-B14F-4D97-AF65-F5344CB8AC3E}">
        <p14:creationId xmlns:p14="http://schemas.microsoft.com/office/powerpoint/2010/main" val="391572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AGS A Lifelong Condition?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 evidence suggests that products may be safely reintroduced in people after long periods of avoiding alpha-gal and tick bites.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Work with your healthcare provider.</a:t>
            </a: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26</a:t>
            </a:fld>
            <a:endParaRPr lang="en-US" dirty="0"/>
          </a:p>
        </p:txBody>
      </p:sp>
    </p:spTree>
    <p:extLst>
      <p:ext uri="{BB962C8B-B14F-4D97-AF65-F5344CB8AC3E}">
        <p14:creationId xmlns:p14="http://schemas.microsoft.com/office/powerpoint/2010/main" val="1110166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Preventing</a:t>
            </a:r>
            <a:r>
              <a:rPr lang="en-US" sz="1200" b="1" kern="1200" baseline="0" dirty="0">
                <a:solidFill>
                  <a:schemeClr val="tx1"/>
                </a:solidFill>
                <a:effectLst/>
                <a:latin typeface="+mn-lt"/>
                <a:ea typeface="+mn-ea"/>
                <a:cs typeface="+mn-cs"/>
              </a:rPr>
              <a:t> AGS</a:t>
            </a:r>
          </a:p>
          <a:p>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Preventing tick bites is important in preventing tick-borne disease and may reduce your chances of developing AGS.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you go outdoors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Avoid grassy, brushy, and wooded areas, where ticks may be found.</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Treat clothing and gear with permethrin or buy pre-treated items.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Environmental</a:t>
            </a:r>
            <a:r>
              <a:rPr lang="en-US" sz="1200" kern="1200" baseline="0" dirty="0">
                <a:solidFill>
                  <a:schemeClr val="tx1"/>
                </a:solidFill>
                <a:effectLst/>
                <a:latin typeface="+mn-lt"/>
                <a:ea typeface="+mn-ea"/>
                <a:cs typeface="+mn-cs"/>
              </a:rPr>
              <a:t> Protection Agency (EPA)-registered insect repellents.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you come indoors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Check your clothing for ticks.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Examine gear and pets for ticks.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Shower and perform a thorough tick check.</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 see an attached tick, remove it immediately.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steps to prevent ticks on you pets and in your yard.</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27</a:t>
            </a:fld>
            <a:endParaRPr lang="en-US" dirty="0"/>
          </a:p>
        </p:txBody>
      </p:sp>
    </p:spTree>
    <p:extLst>
      <p:ext uri="{BB962C8B-B14F-4D97-AF65-F5344CB8AC3E}">
        <p14:creationId xmlns:p14="http://schemas.microsoft.com/office/powerpoint/2010/main" val="851996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Preventing</a:t>
            </a:r>
            <a:r>
              <a:rPr lang="en-US" sz="1200" b="1" kern="1200" baseline="0" dirty="0">
                <a:solidFill>
                  <a:schemeClr val="tx1"/>
                </a:solidFill>
                <a:effectLst/>
                <a:latin typeface="+mn-lt"/>
                <a:ea typeface="+mn-ea"/>
                <a:cs typeface="+mn-cs"/>
              </a:rPr>
              <a:t> AGS</a:t>
            </a:r>
          </a:p>
          <a:p>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you come indoors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Check your clothing for ticks.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Examine gear and pets for ticks.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Shower and perform a thorough tick check.</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 see an attached tick, remove it immediately.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steps to prevent ticks on you pets and in your yard.</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28</a:t>
            </a:fld>
            <a:endParaRPr lang="en-US" dirty="0"/>
          </a:p>
        </p:txBody>
      </p:sp>
    </p:spTree>
    <p:extLst>
      <p:ext uri="{BB962C8B-B14F-4D97-AF65-F5344CB8AC3E}">
        <p14:creationId xmlns:p14="http://schemas.microsoft.com/office/powerpoint/2010/main" val="2589950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7A50CB-8215-4E16-BE75-2347650F0F37}" type="slidenum">
              <a:rPr lang="en-US" smtClean="0"/>
              <a:t>29</a:t>
            </a:fld>
            <a:endParaRPr lang="en-US"/>
          </a:p>
        </p:txBody>
      </p:sp>
    </p:spTree>
    <p:extLst>
      <p:ext uri="{BB962C8B-B14F-4D97-AF65-F5344CB8AC3E}">
        <p14:creationId xmlns:p14="http://schemas.microsoft.com/office/powerpoint/2010/main" val="49803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Alpha-gal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Alpha-gal is found in most non-primate mammals: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Cows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Pigs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Rabbits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Lambs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Venison (deer)</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Goats</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Bison, buffalo</a:t>
            </a: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Horses, etc.</a:t>
            </a:r>
          </a:p>
          <a:p>
            <a:pPr marL="628650" lvl="1" indent="-171450">
              <a:buFont typeface="Arial" panose="020B0604020202020204" pitchFamily="34" charset="0"/>
              <a:buChar char="•"/>
            </a:pPr>
            <a:endParaRPr lang="en-US" sz="1200" i="0" kern="1200" baseline="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rPr>
              <a:t>And products made from mammals, including:</a:t>
            </a:r>
          </a:p>
          <a:p>
            <a:pPr marL="1085850" lvl="2" indent="-171450">
              <a:buFont typeface="Arial" panose="020B0604020202020204" pitchFamily="34" charset="0"/>
              <a:buChar char="•"/>
            </a:pPr>
            <a:r>
              <a:rPr lang="en-US" sz="1200" i="0" kern="1200" baseline="0" dirty="0">
                <a:solidFill>
                  <a:schemeClr val="tx1"/>
                </a:solidFill>
                <a:effectLst/>
                <a:latin typeface="+mn-lt"/>
                <a:ea typeface="+mn-ea"/>
                <a:cs typeface="+mn-cs"/>
              </a:rPr>
              <a:t>Cow’s milk,</a:t>
            </a:r>
          </a:p>
          <a:p>
            <a:pPr marL="1085850" lvl="2" indent="-171450">
              <a:buFont typeface="Arial" panose="020B0604020202020204" pitchFamily="34" charset="0"/>
              <a:buChar char="•"/>
            </a:pPr>
            <a:r>
              <a:rPr lang="en-US" sz="1200" i="0" kern="1200" baseline="0" dirty="0">
                <a:solidFill>
                  <a:schemeClr val="tx1"/>
                </a:solidFill>
                <a:effectLst/>
                <a:latin typeface="+mn-lt"/>
                <a:ea typeface="+mn-ea"/>
                <a:cs typeface="+mn-cs"/>
              </a:rPr>
              <a:t>Milk products</a:t>
            </a:r>
          </a:p>
          <a:p>
            <a:pPr marL="1085850" lvl="2" indent="-171450">
              <a:buFont typeface="Arial" panose="020B0604020202020204" pitchFamily="34" charset="0"/>
              <a:buChar char="•"/>
            </a:pPr>
            <a:r>
              <a:rPr lang="en-US" sz="1200" i="0" kern="1200" baseline="0" dirty="0">
                <a:solidFill>
                  <a:schemeClr val="tx1"/>
                </a:solidFill>
                <a:effectLst/>
                <a:latin typeface="+mn-lt"/>
                <a:ea typeface="+mn-ea"/>
                <a:cs typeface="+mn-cs"/>
              </a:rPr>
              <a:t>Gelatin, etc.</a:t>
            </a:r>
            <a:r>
              <a:rPr lang="en-US" sz="120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3</a:t>
            </a:fld>
            <a:endParaRPr lang="en-US"/>
          </a:p>
        </p:txBody>
      </p:sp>
    </p:spTree>
    <p:extLst>
      <p:ext uri="{BB962C8B-B14F-4D97-AF65-F5344CB8AC3E}">
        <p14:creationId xmlns:p14="http://schemas.microsoft.com/office/powerpoint/2010/main" val="2392319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30</a:t>
            </a:fld>
            <a:endParaRPr lang="en-US"/>
          </a:p>
        </p:txBody>
      </p:sp>
    </p:spTree>
    <p:extLst>
      <p:ext uri="{BB962C8B-B14F-4D97-AF65-F5344CB8AC3E}">
        <p14:creationId xmlns:p14="http://schemas.microsoft.com/office/powerpoint/2010/main" val="271346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7A50CB-8215-4E16-BE75-2347650F0F37}" type="slidenum">
              <a:rPr lang="en-US" smtClean="0"/>
              <a:t>31</a:t>
            </a:fld>
            <a:endParaRPr lang="en-US"/>
          </a:p>
        </p:txBody>
      </p:sp>
    </p:spTree>
    <p:extLst>
      <p:ext uri="{BB962C8B-B14F-4D97-AF65-F5344CB8AC3E}">
        <p14:creationId xmlns:p14="http://schemas.microsoft.com/office/powerpoint/2010/main" val="292809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7A50CB-8215-4E16-BE75-2347650F0F37}" type="slidenum">
              <a:rPr lang="en-US" smtClean="0"/>
              <a:t>32</a:t>
            </a:fld>
            <a:endParaRPr lang="en-US"/>
          </a:p>
        </p:txBody>
      </p:sp>
    </p:spTree>
    <p:extLst>
      <p:ext uri="{BB962C8B-B14F-4D97-AF65-F5344CB8AC3E}">
        <p14:creationId xmlns:p14="http://schemas.microsoft.com/office/powerpoint/2010/main" val="405570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Alpha-gal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Alpha-gal is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found in primates (people), fish, birds, </a:t>
            </a:r>
            <a:r>
              <a:rPr lang="en-US" sz="1200" kern="1200" baseline="0" dirty="0">
                <a:solidFill>
                  <a:schemeClr val="tx1"/>
                </a:solidFill>
                <a:effectLst/>
                <a:latin typeface="+mn-lt"/>
                <a:ea typeface="+mn-ea"/>
                <a:cs typeface="+mn-cs"/>
              </a:rPr>
              <a:t>and reptiles.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7A50CB-8215-4E16-BE75-2347650F0F37}" type="slidenum">
              <a:rPr lang="en-US" smtClean="0"/>
              <a:t>4</a:t>
            </a:fld>
            <a:endParaRPr lang="en-US"/>
          </a:p>
        </p:txBody>
      </p:sp>
    </p:spTree>
    <p:extLst>
      <p:ext uri="{BB962C8B-B14F-4D97-AF65-F5344CB8AC3E}">
        <p14:creationId xmlns:p14="http://schemas.microsoft.com/office/powerpoint/2010/main" val="227099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Alpha-gal Syndrome (AGS)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Alpha-gal syndrome (AGS) is a serious, potentially life-threatening allergic reaction.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Also called alpha-gal allergy, red meat allergy, or tick bite meat allergy.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none" kern="1200" dirty="0">
                <a:solidFill>
                  <a:schemeClr val="tx1"/>
                </a:solidFill>
                <a:effectLst/>
                <a:latin typeface="+mn-lt"/>
                <a:ea typeface="+mn-ea"/>
                <a:cs typeface="+mn-cs"/>
              </a:rPr>
              <a:t>AGS symptoms occur in some people, who have</a:t>
            </a:r>
            <a:r>
              <a:rPr lang="en-US" sz="1200" i="0" u="none" kern="1200" baseline="0" dirty="0">
                <a:solidFill>
                  <a:schemeClr val="tx1"/>
                </a:solidFill>
                <a:effectLst/>
                <a:latin typeface="+mn-lt"/>
                <a:ea typeface="+mn-ea"/>
                <a:cs typeface="+mn-cs"/>
              </a:rPr>
              <a:t> been bitten by a tick (mostly the Lone Star tick in U.S), after they have eaten mammalian meat or </a:t>
            </a:r>
            <a:r>
              <a:rPr lang="en-US" sz="1200" i="0" u="none" kern="1200" dirty="0">
                <a:solidFill>
                  <a:schemeClr val="tx1"/>
                </a:solidFill>
                <a:effectLst/>
                <a:latin typeface="+mn-lt"/>
                <a:ea typeface="+mn-ea"/>
                <a:cs typeface="+mn-cs"/>
              </a:rPr>
              <a:t>other products containing alpha-gal.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7A50CB-8215-4E16-BE75-2347650F0F37}" type="slidenum">
              <a:rPr lang="en-US" smtClean="0"/>
              <a:t>5</a:t>
            </a:fld>
            <a:endParaRPr lang="en-US" dirty="0"/>
          </a:p>
        </p:txBody>
      </p:sp>
    </p:spTree>
    <p:extLst>
      <p:ext uri="{BB962C8B-B14F-4D97-AF65-F5344CB8AC3E}">
        <p14:creationId xmlns:p14="http://schemas.microsoft.com/office/powerpoint/2010/main" val="322442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Can I get AGS from a tick bite?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Evidence suggests, that in</a:t>
            </a:r>
            <a:r>
              <a:rPr lang="en-US" sz="1200" kern="1200" baseline="0" dirty="0">
                <a:solidFill>
                  <a:schemeClr val="tx1"/>
                </a:solidFill>
                <a:effectLst/>
                <a:latin typeface="+mn-lt"/>
                <a:ea typeface="+mn-ea"/>
                <a:cs typeface="+mn-cs"/>
              </a:rPr>
              <a:t> the U.S., AGS is primarily associated with the bite of a Lone Star tick</a:t>
            </a:r>
            <a:r>
              <a:rPr lang="en-US" sz="1200" kern="1200" dirty="0">
                <a:solidFill>
                  <a:schemeClr val="tx1"/>
                </a:solidFill>
                <a:effectLst/>
                <a:latin typeface="+mn-lt"/>
                <a:ea typeface="+mn-ea"/>
                <a:cs typeface="+mn-cs"/>
              </a:rPr>
              <a:t>, but other kinds of ticks have not been ruled out (Blacklegged tick in the 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Exposure to alpha-gal from a tick bite triggers an immune response causing the body to form antibodies </a:t>
            </a:r>
            <a:r>
              <a:rPr lang="en-US" dirty="0"/>
              <a:t>(alpha-gal </a:t>
            </a:r>
            <a:r>
              <a:rPr lang="en-US" dirty="0" err="1"/>
              <a:t>sIgE</a:t>
            </a:r>
            <a:r>
              <a:rPr lang="en-US" dirty="0"/>
              <a:t>) </a:t>
            </a:r>
            <a:r>
              <a:rPr lang="en-US" sz="1200" kern="1200" dirty="0">
                <a:solidFill>
                  <a:schemeClr val="tx1"/>
                </a:solidFill>
                <a:effectLst/>
                <a:latin typeface="+mn-lt"/>
                <a:ea typeface="+mn-ea"/>
                <a:cs typeface="+mn-cs"/>
              </a:rPr>
              <a:t>to the alpha-gal.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Once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 (antibodies) to alpha-gal reaches sufficient levels, ingestion of mammalian meat can trigger reactions (can take weeks to months).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More research is needed to understand the role ticks play in starting this condition</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why certain people develop AGS.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FF0000"/>
                </a:solidFill>
                <a:effectLst/>
                <a:latin typeface="+mn-lt"/>
                <a:ea typeface="+mn-ea"/>
                <a:cs typeface="+mn-cs"/>
              </a:rPr>
              <a:t>Alpha-gal found in the saliva of lone star ticks</a:t>
            </a:r>
            <a:r>
              <a:rPr lang="en-US" sz="1200" kern="1200" baseline="0" dirty="0">
                <a:solidFill>
                  <a:srgbClr val="FF0000"/>
                </a:solidFill>
                <a:effectLst/>
                <a:latin typeface="+mn-lt"/>
                <a:ea typeface="+mn-ea"/>
                <a:cs typeface="+mn-cs"/>
              </a:rPr>
              <a:t> – but more research needed to understand why exposure to alpha-gal through a tick bite triggers AGS.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rgbClr val="FF0000"/>
                </a:solidFill>
                <a:effectLst/>
                <a:latin typeface="+mn-lt"/>
                <a:ea typeface="+mn-ea"/>
                <a:cs typeface="+mn-cs"/>
              </a:rPr>
              <a:t>Is alpha-gal naturally present in tick saliva.</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rgbClr val="FF0000"/>
                </a:solidFill>
                <a:effectLst/>
                <a:latin typeface="+mn-lt"/>
                <a:ea typeface="+mn-ea"/>
                <a:cs typeface="+mn-cs"/>
              </a:rPr>
              <a:t>Is alpha-gal in tick saliva from previously feeding on mammals.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rgbClr val="FF0000"/>
                </a:solidFill>
                <a:effectLst/>
                <a:latin typeface="+mn-lt"/>
                <a:ea typeface="+mn-ea"/>
                <a:cs typeface="+mn-cs"/>
              </a:rPr>
              <a:t>Is the alpha-gal in tick saliva reacting to another compound in the tick saliva.</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rgbClr val="FF0000"/>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rgbClr val="FF00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6</a:t>
            </a:fld>
            <a:endParaRPr lang="en-US" dirty="0"/>
          </a:p>
        </p:txBody>
      </p:sp>
    </p:spTree>
    <p:extLst>
      <p:ext uri="{BB962C8B-B14F-4D97-AF65-F5344CB8AC3E}">
        <p14:creationId xmlns:p14="http://schemas.microsoft.com/office/powerpoint/2010/main" val="35958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AGS</a:t>
            </a:r>
            <a:r>
              <a:rPr lang="en-US" sz="1200" b="1" kern="1200" baseline="0" dirty="0">
                <a:solidFill>
                  <a:schemeClr val="tx1"/>
                </a:solidFill>
                <a:effectLst/>
                <a:latin typeface="+mn-lt"/>
                <a:ea typeface="+mn-ea"/>
                <a:cs typeface="+mn-cs"/>
              </a:rPr>
              <a:t> Fairly Recently Recognized</a:t>
            </a:r>
          </a:p>
          <a:p>
            <a:pPr marL="171450" indent="-171450">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baseline="0" dirty="0">
                <a:solidFill>
                  <a:schemeClr val="tx1"/>
                </a:solidFill>
                <a:effectLst/>
                <a:latin typeface="+mn-lt"/>
                <a:ea typeface="+mn-ea"/>
                <a:cs typeface="+mn-cs"/>
              </a:rPr>
              <a:t>AGS has only relatively recently been recognized</a:t>
            </a:r>
          </a:p>
          <a:p>
            <a:pPr marL="171450" indent="-171450">
              <a:buFont typeface="Arial" panose="020B0604020202020204" pitchFamily="34" charset="0"/>
              <a:buChar char="•"/>
            </a:pPr>
            <a:r>
              <a:rPr lang="en-US" sz="1200" b="0" kern="1200" baseline="0" dirty="0">
                <a:solidFill>
                  <a:schemeClr val="tx1"/>
                </a:solidFill>
                <a:effectLst/>
                <a:latin typeface="+mn-lt"/>
                <a:ea typeface="+mn-ea"/>
                <a:cs typeface="+mn-cs"/>
              </a:rPr>
              <a:t>AGS is under-diagnosed.</a:t>
            </a:r>
          </a:p>
          <a:p>
            <a:pPr marL="628650" lvl="1" indent="-171450">
              <a:buFont typeface="Arial" panose="020B0604020202020204" pitchFamily="34" charset="0"/>
              <a:buChar char="•"/>
            </a:pPr>
            <a:r>
              <a:rPr lang="en-US" sz="1200" b="0" kern="1200" baseline="0" dirty="0">
                <a:solidFill>
                  <a:schemeClr val="tx1"/>
                </a:solidFill>
                <a:effectLst/>
                <a:latin typeface="+mn-lt"/>
                <a:ea typeface="+mn-ea"/>
                <a:cs typeface="+mn-cs"/>
              </a:rPr>
              <a:t>2023 CDC report found:</a:t>
            </a:r>
          </a:p>
          <a:p>
            <a:pPr marL="1085850" lvl="2" indent="-171450">
              <a:buFont typeface="Arial" panose="020B0604020202020204" pitchFamily="34" charset="0"/>
              <a:buChar char="•"/>
            </a:pPr>
            <a:r>
              <a:rPr lang="en-US" sz="1200" b="0" kern="1200" baseline="0" dirty="0">
                <a:solidFill>
                  <a:schemeClr val="tx1"/>
                </a:solidFill>
                <a:effectLst/>
                <a:latin typeface="+mn-lt"/>
                <a:ea typeface="+mn-ea"/>
                <a:cs typeface="+mn-cs"/>
              </a:rPr>
              <a:t>42% of health care providers had limited knowledge of AGS.</a:t>
            </a:r>
          </a:p>
          <a:p>
            <a:pPr marL="1085850" lvl="2" indent="-171450">
              <a:buFont typeface="Arial" panose="020B0604020202020204" pitchFamily="34" charset="0"/>
              <a:buChar char="•"/>
            </a:pPr>
            <a:r>
              <a:rPr lang="en-US" sz="1200" b="0" kern="1200" baseline="0" dirty="0">
                <a:solidFill>
                  <a:schemeClr val="tx1"/>
                </a:solidFill>
                <a:effectLst/>
                <a:latin typeface="+mn-lt"/>
                <a:ea typeface="+mn-ea"/>
                <a:cs typeface="+mn-cs"/>
              </a:rPr>
              <a:t>35% were not confident in their ability to diagnose or manage AGS in patients</a:t>
            </a:r>
          </a:p>
          <a:p>
            <a:pPr marL="171450" lvl="0" indent="-171450">
              <a:buFont typeface="Arial" panose="020B0604020202020204" pitchFamily="34" charset="0"/>
              <a:buChar char="•"/>
            </a:pPr>
            <a:r>
              <a:rPr lang="en-US" sz="1200" b="0" kern="1200" baseline="0" dirty="0">
                <a:solidFill>
                  <a:schemeClr val="tx1"/>
                </a:solidFill>
                <a:effectLst/>
                <a:latin typeface="+mn-lt"/>
                <a:ea typeface="+mn-ea"/>
                <a:cs typeface="+mn-cs"/>
              </a:rPr>
              <a:t>Concerning because the number of suspected cases is increase, and the range of the tick primarily associated with this condition is expected to expand.</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7A50CB-8215-4E16-BE75-2347650F0F37}" type="slidenum">
              <a:rPr lang="en-US" smtClean="0"/>
              <a:t>7</a:t>
            </a:fld>
            <a:endParaRPr lang="en-US" dirty="0"/>
          </a:p>
        </p:txBody>
      </p:sp>
    </p:spTree>
    <p:extLst>
      <p:ext uri="{BB962C8B-B14F-4D97-AF65-F5344CB8AC3E}">
        <p14:creationId xmlns:p14="http://schemas.microsoft.com/office/powerpoint/2010/main" val="103769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Location of Lone Star Ticks in the United States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Lone Star ticks are found through the southeastern and eastern United States.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Lone Star</a:t>
            </a:r>
            <a:r>
              <a:rPr lang="en-US" sz="1200" kern="1200" baseline="0" dirty="0">
                <a:solidFill>
                  <a:schemeClr val="tx1"/>
                </a:solidFill>
                <a:effectLst/>
                <a:latin typeface="+mn-lt"/>
                <a:ea typeface="+mn-ea"/>
                <a:cs typeface="+mn-cs"/>
              </a:rPr>
              <a:t> ticks are </a:t>
            </a:r>
            <a:r>
              <a:rPr lang="en-US" sz="1200" kern="1200" baseline="0">
                <a:solidFill>
                  <a:schemeClr val="tx1"/>
                </a:solidFill>
                <a:effectLst/>
                <a:latin typeface="+mn-lt"/>
                <a:ea typeface="+mn-ea"/>
                <a:cs typeface="+mn-cs"/>
              </a:rPr>
              <a:t>moving westward.</a:t>
            </a:r>
            <a:endParaRPr lang="en-US" sz="1200" kern="1200" dirty="0">
              <a:solidFill>
                <a:schemeClr val="tx1"/>
              </a:solidFill>
              <a:effectLst/>
              <a:latin typeface="+mn-lt"/>
              <a:ea typeface="+mn-ea"/>
              <a:cs typeface="+mn-cs"/>
            </a:endParaRPr>
          </a:p>
          <a:p>
            <a:endParaRPr lang="en-US"/>
          </a:p>
          <a:p>
            <a:pPr marL="171450" indent="-171450">
              <a:buFont typeface="Arial" panose="020B0604020202020204" pitchFamily="34" charset="0"/>
              <a:buChar char="•"/>
            </a:pPr>
            <a:r>
              <a:rPr lang="en-US"/>
              <a:t>Between </a:t>
            </a:r>
            <a:r>
              <a:rPr lang="en-US" dirty="0"/>
              <a:t>2010 to 2020, more than 110,00 suspected cases of AGS were identified. However, AGS cases are not nationally notified to CDC, so it is not know how many cases of AGS exist in the U.S.</a:t>
            </a:r>
          </a:p>
        </p:txBody>
      </p:sp>
      <p:sp>
        <p:nvSpPr>
          <p:cNvPr id="4" name="Slide Number Placeholder 3"/>
          <p:cNvSpPr>
            <a:spLocks noGrp="1"/>
          </p:cNvSpPr>
          <p:nvPr>
            <p:ph type="sldNum" sz="quarter" idx="10"/>
          </p:nvPr>
        </p:nvSpPr>
        <p:spPr/>
        <p:txBody>
          <a:bodyPr/>
          <a:lstStyle/>
          <a:p>
            <a:fld id="{A47A50CB-8215-4E16-BE75-2347650F0F37}" type="slidenum">
              <a:rPr lang="en-US" smtClean="0"/>
              <a:t>8</a:t>
            </a:fld>
            <a:endParaRPr lang="en-US" dirty="0"/>
          </a:p>
        </p:txBody>
      </p:sp>
    </p:spTree>
    <p:extLst>
      <p:ext uri="{BB962C8B-B14F-4D97-AF65-F5344CB8AC3E}">
        <p14:creationId xmlns:p14="http://schemas.microsoft.com/office/powerpoint/2010/main" val="2865089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Novel AGS Features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Alpha-gal</a:t>
            </a:r>
            <a:r>
              <a:rPr lang="en-US" sz="1200" kern="1200" baseline="0" dirty="0">
                <a:solidFill>
                  <a:schemeClr val="tx1"/>
                </a:solidFill>
                <a:effectLst/>
                <a:latin typeface="+mn-lt"/>
                <a:ea typeface="+mn-ea"/>
                <a:cs typeface="+mn-cs"/>
              </a:rPr>
              <a:t> is a carbohydrate; whereas, most food allergies are to proteins in food.</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Symptoms of AGS are delayed, 2-6 hours </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NOTE TO</a:t>
            </a:r>
            <a:r>
              <a:rPr lang="en-US" sz="1200" b="1" kern="1200" baseline="0" dirty="0">
                <a:solidFill>
                  <a:schemeClr val="tx1"/>
                </a:solidFill>
                <a:effectLst/>
                <a:latin typeface="+mn-lt"/>
                <a:ea typeface="+mn-ea"/>
                <a:cs typeface="+mn-cs"/>
              </a:rPr>
              <a:t> EDUCATOR</a:t>
            </a:r>
            <a:r>
              <a:rPr lang="en-US" sz="1200" b="1" kern="1200" dirty="0">
                <a:solidFill>
                  <a:schemeClr val="tx1"/>
                </a:solidFill>
                <a:effectLst/>
                <a:latin typeface="+mn-lt"/>
                <a:ea typeface="+mn-ea"/>
                <a:cs typeface="+mn-cs"/>
              </a:rPr>
              <a:t>: Different ranges have been reported: </a:t>
            </a:r>
            <a:r>
              <a:rPr lang="en-US" sz="1200" b="1" kern="1200" baseline="0" dirty="0">
                <a:solidFill>
                  <a:schemeClr val="tx1"/>
                </a:solidFill>
                <a:effectLst/>
                <a:latin typeface="+mn-lt"/>
                <a:ea typeface="+mn-ea"/>
                <a:cs typeface="+mn-cs"/>
              </a:rPr>
              <a:t> 2-6 hours and 3-8 hours) </a:t>
            </a:r>
            <a:r>
              <a:rPr lang="en-US" sz="1200" kern="1200" baseline="0" dirty="0">
                <a:solidFill>
                  <a:schemeClr val="tx1"/>
                </a:solidFill>
                <a:effectLst/>
                <a:latin typeface="+mn-lt"/>
                <a:ea typeface="+mn-ea"/>
                <a:cs typeface="+mn-cs"/>
              </a:rPr>
              <a:t>after eating mammalian meat; whereas, most food allergy symptoms develop within a few minutes to 2 hours after.</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Delayed AGS symptoms are believed to be due to the slow digestion and absorption of alpha-gal in the body. </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Also delayed reactions to alpha-gal often occur late in the evening or in the middle of the night.</a:t>
            </a:r>
          </a:p>
          <a:p>
            <a:pPr marL="628650" lvl="1" indent="-171450">
              <a:buFont typeface="Arial" panose="020B0604020202020204" pitchFamily="34" charset="0"/>
              <a:buChar char="•"/>
            </a:pPr>
            <a:r>
              <a:rPr lang="en-US" sz="1200" b="1" kern="1200" baseline="0" dirty="0">
                <a:solidFill>
                  <a:schemeClr val="tx1"/>
                </a:solidFill>
                <a:effectLst/>
                <a:latin typeface="+mn-lt"/>
                <a:ea typeface="+mn-ea"/>
                <a:cs typeface="+mn-cs"/>
              </a:rPr>
              <a:t>SIDE NOTE TO EDUCATOR: </a:t>
            </a:r>
            <a:r>
              <a:rPr lang="en-US" sz="1200" kern="1200" baseline="0" dirty="0">
                <a:solidFill>
                  <a:schemeClr val="tx1"/>
                </a:solidFill>
                <a:effectLst/>
                <a:latin typeface="+mn-lt"/>
                <a:ea typeface="+mn-ea"/>
                <a:cs typeface="+mn-cs"/>
              </a:rPr>
              <a:t>AGS symptoms from food are delayed, but AGS symptoms to the cancer drug Cetuximab (which contains alpha-gal is more immediate, but the cancer drug is injected so the alpha-gal is not having to be digested and absorbed through the gastrointestinal tract.</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Most people who develop AGS were able to eat mammalian meats prior to a tick bite.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a:t>
            </a:r>
            <a:r>
              <a:rPr lang="en-US" baseline="0" dirty="0"/>
              <a:t> people who were previously able to eat mammalian meats were exposed to alpha-gal in the meat; but something is happening to the alpha-gal in the tick so that after being bitten and exposed to alpha-gal through the bite triggers the syndrome</a:t>
            </a:r>
            <a:r>
              <a:rPr lang="en-US" dirty="0"/>
              <a:t>.</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47A50CB-8215-4E16-BE75-2347650F0F37}" type="slidenum">
              <a:rPr lang="en-US" smtClean="0"/>
              <a:t>9</a:t>
            </a:fld>
            <a:endParaRPr lang="en-US" dirty="0"/>
          </a:p>
        </p:txBody>
      </p:sp>
    </p:spTree>
    <p:extLst>
      <p:ext uri="{BB962C8B-B14F-4D97-AF65-F5344CB8AC3E}">
        <p14:creationId xmlns:p14="http://schemas.microsoft.com/office/powerpoint/2010/main" val="1912788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9DF5-F6BF-3E47-9508-6C30C459222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2729E04-97A3-1845-99AB-0522FA97D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C1ABD-9459-7C49-8E8F-37B4A4F32B9C}"/>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5" name="Footer Placeholder 4">
            <a:extLst>
              <a:ext uri="{FF2B5EF4-FFF2-40B4-BE49-F238E27FC236}">
                <a16:creationId xmlns:a16="http://schemas.microsoft.com/office/drawing/2014/main" id="{FD68A66E-C2C7-6B45-8E12-AC1B02670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27958-5023-6142-929A-09C29128A830}"/>
              </a:ext>
            </a:extLst>
          </p:cNvPr>
          <p:cNvSpPr>
            <a:spLocks noGrp="1"/>
          </p:cNvSpPr>
          <p:nvPr>
            <p:ph type="sldNum" sz="quarter" idx="12"/>
          </p:nvPr>
        </p:nvSpPr>
        <p:spPr/>
        <p:txBody>
          <a:bodyPr/>
          <a:lstStyle/>
          <a:p>
            <a:fld id="{98C14F88-12A0-6B46-94AC-C3D6F3F77BEA}" type="slidenum">
              <a:rPr lang="en-US" smtClean="0"/>
              <a:t>‹#›</a:t>
            </a:fld>
            <a:endParaRPr lang="en-US"/>
          </a:p>
        </p:txBody>
      </p:sp>
      <p:sp>
        <p:nvSpPr>
          <p:cNvPr id="9" name="Rectangle 8">
            <a:extLst>
              <a:ext uri="{FF2B5EF4-FFF2-40B4-BE49-F238E27FC236}">
                <a16:creationId xmlns:a16="http://schemas.microsoft.com/office/drawing/2014/main" id="{5298B7E5-A0DF-A945-8DC6-1684C4803BA6}"/>
              </a:ext>
            </a:extLst>
          </p:cNvPr>
          <p:cNvSpPr/>
          <p:nvPr userDrawn="1"/>
        </p:nvSpPr>
        <p:spPr>
          <a:xfrm rot="16200000">
            <a:off x="6044044" y="-4464390"/>
            <a:ext cx="103910" cy="11289723"/>
          </a:xfrm>
          <a:prstGeom prst="rect">
            <a:avLst/>
          </a:prstGeom>
          <a:solidFill>
            <a:srgbClr val="FA6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716" y="230516"/>
            <a:ext cx="4198487" cy="767634"/>
          </a:xfrm>
          <a:prstGeom prst="rect">
            <a:avLst/>
          </a:prstGeom>
        </p:spPr>
      </p:pic>
    </p:spTree>
    <p:extLst>
      <p:ext uri="{BB962C8B-B14F-4D97-AF65-F5344CB8AC3E}">
        <p14:creationId xmlns:p14="http://schemas.microsoft.com/office/powerpoint/2010/main" val="3580213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A236-B1F7-A042-85F9-3CD83306AE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B7753F-A6A6-BE47-98B2-E20ED8DD0D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F2F5F-AF73-1D43-9635-FD7657FD0072}"/>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5" name="Footer Placeholder 4">
            <a:extLst>
              <a:ext uri="{FF2B5EF4-FFF2-40B4-BE49-F238E27FC236}">
                <a16:creationId xmlns:a16="http://schemas.microsoft.com/office/drawing/2014/main" id="{8147B1E0-5B2D-AE46-8BEF-96494375A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58EF3-5830-C946-A327-2F8BDBB6E4ED}"/>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277026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ED0-9BE2-CF44-BF7B-143DCB631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A94546-ACD4-6F47-A88D-431D6DCF89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4EEA5-C776-294F-8C1B-7A6A60DBCC04}"/>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5" name="Footer Placeholder 4">
            <a:extLst>
              <a:ext uri="{FF2B5EF4-FFF2-40B4-BE49-F238E27FC236}">
                <a16:creationId xmlns:a16="http://schemas.microsoft.com/office/drawing/2014/main" id="{24482FDA-E1A7-774A-B774-A1AE1040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04444-E0C7-A449-B19A-D6E4E99ABB3B}"/>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427131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CE17-DE69-8840-A43A-055F5CA00AC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1D7759-6C20-7E4B-8532-D81D3E2B682B}"/>
              </a:ext>
            </a:extLst>
          </p:cNvPr>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AA50E6-6B55-E941-A22F-F93C7F3D5D64}"/>
              </a:ext>
            </a:extLst>
          </p:cNvPr>
          <p:cNvSpPr>
            <a:spLocks noGrp="1"/>
          </p:cNvSpPr>
          <p:nvPr>
            <p:ph type="dt" sz="half" idx="10"/>
          </p:nvPr>
        </p:nvSpPr>
        <p:spPr/>
        <p:txBody>
          <a:bodyPr/>
          <a:lstStyle/>
          <a:p>
            <a:fld id="{E57654C9-A673-BC48-AC9F-11BD3217CA72}" type="datetimeFigureOut">
              <a:rPr lang="en-US" smtClean="0"/>
              <a:t>3/5/2024</a:t>
            </a:fld>
            <a:endParaRPr lang="en-US" dirty="0"/>
          </a:p>
        </p:txBody>
      </p:sp>
      <p:sp>
        <p:nvSpPr>
          <p:cNvPr id="5" name="Footer Placeholder 4">
            <a:extLst>
              <a:ext uri="{FF2B5EF4-FFF2-40B4-BE49-F238E27FC236}">
                <a16:creationId xmlns:a16="http://schemas.microsoft.com/office/drawing/2014/main" id="{1F9ECB2F-402B-D640-9690-883B84FA6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6DD70-54CB-5C47-8810-800041DFF2A5}"/>
              </a:ext>
            </a:extLst>
          </p:cNvPr>
          <p:cNvSpPr>
            <a:spLocks noGrp="1"/>
          </p:cNvSpPr>
          <p:nvPr>
            <p:ph type="sldNum" sz="quarter" idx="12"/>
          </p:nvPr>
        </p:nvSpPr>
        <p:spPr/>
        <p:txBody>
          <a:bodyPr/>
          <a:lstStyle/>
          <a:p>
            <a:fld id="{98C14F88-12A0-6B46-94AC-C3D6F3F77BEA}" type="slidenum">
              <a:rPr lang="en-US" smtClean="0"/>
              <a:t>‹#›</a:t>
            </a:fld>
            <a:endParaRPr lang="en-US"/>
          </a:p>
        </p:txBody>
      </p:sp>
      <p:sp>
        <p:nvSpPr>
          <p:cNvPr id="7" name="Rectangle 6">
            <a:extLst>
              <a:ext uri="{FF2B5EF4-FFF2-40B4-BE49-F238E27FC236}">
                <a16:creationId xmlns:a16="http://schemas.microsoft.com/office/drawing/2014/main" id="{154B3C4A-1B10-B34D-89FD-1501D11E9A34}"/>
              </a:ext>
            </a:extLst>
          </p:cNvPr>
          <p:cNvSpPr/>
          <p:nvPr userDrawn="1"/>
        </p:nvSpPr>
        <p:spPr>
          <a:xfrm rot="16200000">
            <a:off x="6044910" y="614132"/>
            <a:ext cx="103910" cy="11289723"/>
          </a:xfrm>
          <a:prstGeom prst="rect">
            <a:avLst/>
          </a:prstGeom>
          <a:solidFill>
            <a:srgbClr val="FA6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95" y="6356350"/>
            <a:ext cx="2363154" cy="432069"/>
          </a:xfrm>
          <a:prstGeom prst="rect">
            <a:avLst/>
          </a:prstGeom>
        </p:spPr>
      </p:pic>
    </p:spTree>
    <p:extLst>
      <p:ext uri="{BB962C8B-B14F-4D97-AF65-F5344CB8AC3E}">
        <p14:creationId xmlns:p14="http://schemas.microsoft.com/office/powerpoint/2010/main" val="51862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11A6-4B53-E944-A716-24B437AF3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DDC008-1DCA-124A-A2A5-5ED951640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B33DD1-E5AA-7449-8DAF-9C41718EB980}"/>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5" name="Footer Placeholder 4">
            <a:extLst>
              <a:ext uri="{FF2B5EF4-FFF2-40B4-BE49-F238E27FC236}">
                <a16:creationId xmlns:a16="http://schemas.microsoft.com/office/drawing/2014/main" id="{CB2C4B67-62FF-5542-A145-261DC4ECE7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A7386D-2CAD-B349-8E50-3CC8A73CB014}"/>
              </a:ext>
            </a:extLst>
          </p:cNvPr>
          <p:cNvSpPr>
            <a:spLocks noGrp="1"/>
          </p:cNvSpPr>
          <p:nvPr>
            <p:ph type="sldNum" sz="quarter" idx="12"/>
          </p:nvPr>
        </p:nvSpPr>
        <p:spPr/>
        <p:txBody>
          <a:bodyPr/>
          <a:lstStyle/>
          <a:p>
            <a:fld id="{98C14F88-12A0-6B46-94AC-C3D6F3F77BEA}" type="slidenum">
              <a:rPr lang="en-US" smtClean="0"/>
              <a:t>‹#›</a:t>
            </a:fld>
            <a:endParaRPr lang="en-US"/>
          </a:p>
        </p:txBody>
      </p:sp>
      <p:pic>
        <p:nvPicPr>
          <p:cNvPr id="8" name="Picture 7" descr="EXTENSION-H-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634" y="262071"/>
            <a:ext cx="4109897" cy="75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71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EA67-0230-654E-9AF8-B7CC9546C30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65553B9-E176-EA4D-96FD-88D18A2D1E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70693F-3FD9-C147-BDAD-AF70D65DA9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AA12B-25E5-7A4B-8F44-45E1FD6C370A}"/>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6" name="Footer Placeholder 5">
            <a:extLst>
              <a:ext uri="{FF2B5EF4-FFF2-40B4-BE49-F238E27FC236}">
                <a16:creationId xmlns:a16="http://schemas.microsoft.com/office/drawing/2014/main" id="{3ABF667A-4326-3941-86C8-955DB5E140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9E196B-2370-6F45-94FE-0912D5E8B061}"/>
              </a:ext>
            </a:extLst>
          </p:cNvPr>
          <p:cNvSpPr>
            <a:spLocks noGrp="1"/>
          </p:cNvSpPr>
          <p:nvPr>
            <p:ph type="sldNum" sz="quarter" idx="12"/>
          </p:nvPr>
        </p:nvSpPr>
        <p:spPr/>
        <p:txBody>
          <a:bodyPr/>
          <a:lstStyle/>
          <a:p>
            <a:fld id="{98C14F88-12A0-6B46-94AC-C3D6F3F77BEA}" type="slidenum">
              <a:rPr lang="en-US" smtClean="0"/>
              <a:t>‹#›</a:t>
            </a:fld>
            <a:endParaRPr lang="en-US"/>
          </a:p>
        </p:txBody>
      </p:sp>
      <p:sp>
        <p:nvSpPr>
          <p:cNvPr id="10" name="Rectangle 9">
            <a:extLst>
              <a:ext uri="{FF2B5EF4-FFF2-40B4-BE49-F238E27FC236}">
                <a16:creationId xmlns:a16="http://schemas.microsoft.com/office/drawing/2014/main" id="{154B3C4A-1B10-B34D-89FD-1501D11E9A34}"/>
              </a:ext>
            </a:extLst>
          </p:cNvPr>
          <p:cNvSpPr/>
          <p:nvPr userDrawn="1"/>
        </p:nvSpPr>
        <p:spPr>
          <a:xfrm rot="16200000">
            <a:off x="6044910" y="614132"/>
            <a:ext cx="103910" cy="11289723"/>
          </a:xfrm>
          <a:prstGeom prst="rect">
            <a:avLst/>
          </a:prstGeom>
          <a:solidFill>
            <a:srgbClr val="FA6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95" y="6356350"/>
            <a:ext cx="2363154" cy="432069"/>
          </a:xfrm>
          <a:prstGeom prst="rect">
            <a:avLst/>
          </a:prstGeom>
        </p:spPr>
      </p:pic>
    </p:spTree>
    <p:extLst>
      <p:ext uri="{BB962C8B-B14F-4D97-AF65-F5344CB8AC3E}">
        <p14:creationId xmlns:p14="http://schemas.microsoft.com/office/powerpoint/2010/main" val="170328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0830-C64F-F146-9988-BBEAA4BEE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E8654-FDA2-C54E-9765-0B744F939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B0F5F2-6924-504F-90E9-6CD3466493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35A0FA-E673-C74F-8A57-15B3102F9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2895C9-E30F-FF42-8F3E-72B06D5672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13B48-B553-0C4B-A71C-6B91D798E5DF}"/>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8" name="Footer Placeholder 7">
            <a:extLst>
              <a:ext uri="{FF2B5EF4-FFF2-40B4-BE49-F238E27FC236}">
                <a16:creationId xmlns:a16="http://schemas.microsoft.com/office/drawing/2014/main" id="{A3249819-49A4-424C-9A77-D802337F7A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3C771-7274-4F49-B67B-E0F6494D8253}"/>
              </a:ext>
            </a:extLst>
          </p:cNvPr>
          <p:cNvSpPr>
            <a:spLocks noGrp="1"/>
          </p:cNvSpPr>
          <p:nvPr>
            <p:ph type="sldNum" sz="quarter" idx="12"/>
          </p:nvPr>
        </p:nvSpPr>
        <p:spPr/>
        <p:txBody>
          <a:bodyPr/>
          <a:lstStyle/>
          <a:p>
            <a:fld id="{98C14F88-12A0-6B46-94AC-C3D6F3F77BEA}"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95" y="6356350"/>
            <a:ext cx="2363154" cy="432069"/>
          </a:xfrm>
          <a:prstGeom prst="rect">
            <a:avLst/>
          </a:prstGeom>
        </p:spPr>
      </p:pic>
      <p:sp>
        <p:nvSpPr>
          <p:cNvPr id="11" name="Rectangle 10">
            <a:extLst>
              <a:ext uri="{FF2B5EF4-FFF2-40B4-BE49-F238E27FC236}">
                <a16:creationId xmlns:a16="http://schemas.microsoft.com/office/drawing/2014/main" id="{154B3C4A-1B10-B34D-89FD-1501D11E9A34}"/>
              </a:ext>
            </a:extLst>
          </p:cNvPr>
          <p:cNvSpPr/>
          <p:nvPr userDrawn="1"/>
        </p:nvSpPr>
        <p:spPr>
          <a:xfrm rot="16200000">
            <a:off x="6044910" y="614132"/>
            <a:ext cx="103910" cy="11289723"/>
          </a:xfrm>
          <a:prstGeom prst="rect">
            <a:avLst/>
          </a:prstGeom>
          <a:solidFill>
            <a:srgbClr val="FA6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A961-6D80-5B45-81DF-444CEFDFAA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39F33-C22E-5248-8A8E-4E2D8F2AC972}"/>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4" name="Footer Placeholder 3">
            <a:extLst>
              <a:ext uri="{FF2B5EF4-FFF2-40B4-BE49-F238E27FC236}">
                <a16:creationId xmlns:a16="http://schemas.microsoft.com/office/drawing/2014/main" id="{1F902443-53CE-7348-940C-DEDA79E0C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6DCFE1-152E-7B4F-BC2F-9F2C32CFC255}"/>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188627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B77B8-ED5D-8F45-8662-91DB1D606401}"/>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3" name="Footer Placeholder 2">
            <a:extLst>
              <a:ext uri="{FF2B5EF4-FFF2-40B4-BE49-F238E27FC236}">
                <a16:creationId xmlns:a16="http://schemas.microsoft.com/office/drawing/2014/main" id="{01A62190-71EA-AB4F-B5DC-09114E72F4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7A7F4-235E-6343-B593-4C53527A4DE8}"/>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7724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F9E7-0753-8A4C-BF16-E5D81E585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12D2A3-8F4E-7440-844E-44D745F2C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94E13-ACC8-C149-A549-7D61DAC54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9245AA-BEA6-4245-A5EF-9F4F74D35E3F}"/>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6" name="Footer Placeholder 5">
            <a:extLst>
              <a:ext uri="{FF2B5EF4-FFF2-40B4-BE49-F238E27FC236}">
                <a16:creationId xmlns:a16="http://schemas.microsoft.com/office/drawing/2014/main" id="{DFAB3C82-55A0-D543-9EE4-3CF1A04D6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34591-C2C2-1E4C-83E5-C4EBD38421FB}"/>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382005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47D4-9110-5249-BF78-FF6A4D5C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823D24-D733-624E-913C-6A63FABB1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147BBF-1142-9F4B-B954-CFC80DC49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4AD12A-1CF7-F043-B279-B74BD645F7B9}"/>
              </a:ext>
            </a:extLst>
          </p:cNvPr>
          <p:cNvSpPr>
            <a:spLocks noGrp="1"/>
          </p:cNvSpPr>
          <p:nvPr>
            <p:ph type="dt" sz="half" idx="10"/>
          </p:nvPr>
        </p:nvSpPr>
        <p:spPr/>
        <p:txBody>
          <a:bodyPr/>
          <a:lstStyle/>
          <a:p>
            <a:fld id="{E57654C9-A673-BC48-AC9F-11BD3217CA72}" type="datetimeFigureOut">
              <a:rPr lang="en-US" smtClean="0"/>
              <a:t>3/5/2024</a:t>
            </a:fld>
            <a:endParaRPr lang="en-US"/>
          </a:p>
        </p:txBody>
      </p:sp>
      <p:sp>
        <p:nvSpPr>
          <p:cNvPr id="6" name="Footer Placeholder 5">
            <a:extLst>
              <a:ext uri="{FF2B5EF4-FFF2-40B4-BE49-F238E27FC236}">
                <a16:creationId xmlns:a16="http://schemas.microsoft.com/office/drawing/2014/main" id="{7DFB3AB7-43FA-C446-91A6-0EE479BAA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FA47A-6649-DB41-991A-AD28995348E4}"/>
              </a:ext>
            </a:extLst>
          </p:cNvPr>
          <p:cNvSpPr>
            <a:spLocks noGrp="1"/>
          </p:cNvSpPr>
          <p:nvPr>
            <p:ph type="sldNum" sz="quarter" idx="12"/>
          </p:nvPr>
        </p:nvSpPr>
        <p:spPr/>
        <p:txBody>
          <a:bodyPr/>
          <a:lstStyle/>
          <a:p>
            <a:fld id="{98C14F88-12A0-6B46-94AC-C3D6F3F77BEA}" type="slidenum">
              <a:rPr lang="en-US" smtClean="0"/>
              <a:t>‹#›</a:t>
            </a:fld>
            <a:endParaRPr lang="en-US"/>
          </a:p>
        </p:txBody>
      </p:sp>
    </p:spTree>
    <p:extLst>
      <p:ext uri="{BB962C8B-B14F-4D97-AF65-F5344CB8AC3E}">
        <p14:creationId xmlns:p14="http://schemas.microsoft.com/office/powerpoint/2010/main" val="173133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D1017-D91B-6C46-8FCF-7683BF3E3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39D0A0-7335-2F48-B87F-CC565B1C9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58773-56C6-7744-A203-09C041BE8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654C9-A673-BC48-AC9F-11BD3217CA72}" type="datetimeFigureOut">
              <a:rPr lang="en-US" smtClean="0"/>
              <a:t>3/5/2024</a:t>
            </a:fld>
            <a:endParaRPr lang="en-US"/>
          </a:p>
        </p:txBody>
      </p:sp>
      <p:sp>
        <p:nvSpPr>
          <p:cNvPr id="5" name="Footer Placeholder 4">
            <a:extLst>
              <a:ext uri="{FF2B5EF4-FFF2-40B4-BE49-F238E27FC236}">
                <a16:creationId xmlns:a16="http://schemas.microsoft.com/office/drawing/2014/main" id="{50DBBBEA-51F4-794F-B959-6C3B6A6E8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A6EFB-8A7A-A347-A965-B415E2974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14F88-12A0-6B46-94AC-C3D6F3F77BEA}" type="slidenum">
              <a:rPr lang="en-US" smtClean="0"/>
              <a:t>‹#›</a:t>
            </a:fld>
            <a:endParaRPr lang="en-US"/>
          </a:p>
        </p:txBody>
      </p:sp>
    </p:spTree>
    <p:extLst>
      <p:ext uri="{BB962C8B-B14F-4D97-AF65-F5344CB8AC3E}">
        <p14:creationId xmlns:p14="http://schemas.microsoft.com/office/powerpoint/2010/main" val="146464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fanaticcook.blogspot.com/2006/12/carrageenan-its-use-doesnt-gel.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picpedia.org/highway-signs/m/medication.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cdc.gov/ticks/avoid/on_pets.html" TargetMode="External"/><Relationship Id="rId3" Type="http://schemas.openxmlformats.org/officeDocument/2006/relationships/hyperlink" Target="https://www.cdc.gov/mmwr/volumes/72/wr/mm7230a1.htm?s_cid=mm7230a1_w" TargetMode="External"/><Relationship Id="rId7" Type="http://schemas.openxmlformats.org/officeDocument/2006/relationships/hyperlink" Target="https://www.cdc.gov/ticks/avoid/on_people.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cdc.gov/ticks/alpha-gal/for-public-health-officials.html" TargetMode="External"/><Relationship Id="rId5" Type="http://schemas.openxmlformats.org/officeDocument/2006/relationships/hyperlink" Target="https://www.cdc.gov/ticks/alpha-gal/products.html" TargetMode="External"/><Relationship Id="rId4" Type="http://schemas.openxmlformats.org/officeDocument/2006/relationships/hyperlink" Target="https://www.cdc.gov/ticks/alpha-gal/index.html" TargetMode="External"/><Relationship Id="rId9" Type="http://schemas.openxmlformats.org/officeDocument/2006/relationships/hyperlink" Target="https://doi.org/10.3389/fimmu.2019.01056"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hhs.gov/ash/advisory-committees/tickbornedisease/reports/alpha-gal-subcomm-2020/index.html" TargetMode="External"/><Relationship Id="rId3" Type="http://schemas.openxmlformats.org/officeDocument/2006/relationships/hyperlink" Target="https://pubmed.ncbi.nlm.nih.gov/32571129/" TargetMode="External"/><Relationship Id="rId7" Type="http://schemas.openxmlformats.org/officeDocument/2006/relationships/hyperlink" Target="https://doi.org/10.1016/j.ttbdis.2021.10167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cdc.gov/mmwr/volumes/72/wr/mm7230a2.htm?s_cid=mm7230a2_w" TargetMode="External"/><Relationship Id="rId5" Type="http://schemas.openxmlformats.org/officeDocument/2006/relationships/hyperlink" Target="https://pubmed.ncbi.nlm.nih.gov/25747720/" TargetMode="External"/><Relationship Id="rId4" Type="http://schemas.openxmlformats.org/officeDocument/2006/relationships/hyperlink" Target="https://doi.org/10.3389/fcimb.2021.68026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87" y="1316913"/>
            <a:ext cx="11887200" cy="849817"/>
          </a:xfrm>
        </p:spPr>
        <p:txBody>
          <a:bodyPr>
            <a:normAutofit/>
          </a:bodyPr>
          <a:lstStyle/>
          <a:p>
            <a:r>
              <a:rPr lang="en-US" sz="4800" b="1" dirty="0"/>
              <a:t>Alpha-gal Syndrome</a:t>
            </a:r>
          </a:p>
        </p:txBody>
      </p:sp>
      <p:sp>
        <p:nvSpPr>
          <p:cNvPr id="3" name="Subtitle 2"/>
          <p:cNvSpPr>
            <a:spLocks noGrp="1"/>
          </p:cNvSpPr>
          <p:nvPr>
            <p:ph type="subTitle" idx="1"/>
          </p:nvPr>
        </p:nvSpPr>
        <p:spPr>
          <a:xfrm>
            <a:off x="524107" y="2166730"/>
            <a:ext cx="11251581" cy="2349514"/>
          </a:xfrm>
        </p:spPr>
        <p:txBody>
          <a:bodyPr>
            <a:normAutofit/>
          </a:bodyPr>
          <a:lstStyle/>
          <a:p>
            <a:r>
              <a:rPr lang="en-US" sz="3200" dirty="0"/>
              <a:t>Presented by</a:t>
            </a:r>
          </a:p>
          <a:p>
            <a:r>
              <a:rPr lang="en-US" sz="3200" dirty="0"/>
              <a:t>Janice Hermann, PhD, RD/LD</a:t>
            </a:r>
          </a:p>
          <a:p>
            <a:r>
              <a:rPr lang="en-US" sz="3200" dirty="0"/>
              <a:t>Oklahoma Cooperative Extension Service Nutrition Specialist</a:t>
            </a:r>
          </a:p>
          <a:p>
            <a:r>
              <a:rPr lang="en-US" sz="3200" dirty="0"/>
              <a:t>Professor, Department of Nutritional Sciences </a:t>
            </a:r>
          </a:p>
        </p:txBody>
      </p:sp>
    </p:spTree>
    <p:extLst>
      <p:ext uri="{BB962C8B-B14F-4D97-AF65-F5344CB8AC3E}">
        <p14:creationId xmlns:p14="http://schemas.microsoft.com/office/powerpoint/2010/main" val="1909513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65"/>
            <a:ext cx="10934700" cy="1325563"/>
          </a:xfrm>
        </p:spPr>
        <p:txBody>
          <a:bodyPr/>
          <a:lstStyle/>
          <a:p>
            <a:r>
              <a:rPr lang="en-US" dirty="0"/>
              <a:t>AGS Symptoms</a:t>
            </a:r>
          </a:p>
        </p:txBody>
      </p:sp>
      <p:sp>
        <p:nvSpPr>
          <p:cNvPr id="7" name="Content Placeholder 2"/>
          <p:cNvSpPr txBox="1">
            <a:spLocks/>
          </p:cNvSpPr>
          <p:nvPr/>
        </p:nvSpPr>
        <p:spPr>
          <a:xfrm>
            <a:off x="457200" y="1379082"/>
            <a:ext cx="8507186" cy="500675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en-US" dirty="0"/>
              <a:t>Skin:</a:t>
            </a:r>
          </a:p>
          <a:p>
            <a:pPr marL="628650" lvl="1" indent="-171450"/>
            <a:r>
              <a:rPr lang="en-US" dirty="0"/>
              <a:t>Hives, itching, flushing</a:t>
            </a:r>
          </a:p>
          <a:p>
            <a:pPr marL="628650" lvl="1" indent="-171450"/>
            <a:r>
              <a:rPr lang="en-US" dirty="0"/>
              <a:t>Swelling of the lips, throat, tongue, eye lids, or face</a:t>
            </a:r>
          </a:p>
          <a:p>
            <a:pPr marL="171450" indent="-171450"/>
            <a:r>
              <a:rPr lang="en-US" dirty="0"/>
              <a:t>Gastrointestinal:</a:t>
            </a:r>
          </a:p>
          <a:p>
            <a:pPr marL="628650" lvl="1" indent="-171450"/>
            <a:r>
              <a:rPr lang="en-US" dirty="0"/>
              <a:t>Abdominal pain, cramping</a:t>
            </a:r>
          </a:p>
          <a:p>
            <a:pPr marL="628650" lvl="1" indent="-171450"/>
            <a:r>
              <a:rPr lang="en-US" dirty="0"/>
              <a:t>Diarrhea</a:t>
            </a:r>
          </a:p>
          <a:p>
            <a:pPr marL="628650" lvl="1" indent="-171450"/>
            <a:r>
              <a:rPr lang="en-US" dirty="0"/>
              <a:t>Heartburn or indigestion</a:t>
            </a:r>
          </a:p>
          <a:p>
            <a:pPr marL="628650" lvl="1" indent="-171450"/>
            <a:r>
              <a:rPr lang="en-US" dirty="0"/>
              <a:t>Nausea or vomiting</a:t>
            </a:r>
          </a:p>
          <a:p>
            <a:pPr marL="171450" indent="-171450"/>
            <a:r>
              <a:rPr lang="en-US" dirty="0"/>
              <a:t>Lung:</a:t>
            </a:r>
          </a:p>
          <a:p>
            <a:pPr marL="628650" lvl="1" indent="-171450"/>
            <a:r>
              <a:rPr lang="en-US" dirty="0"/>
              <a:t>Cough</a:t>
            </a:r>
          </a:p>
          <a:p>
            <a:pPr marL="628650" lvl="1" indent="-171450"/>
            <a:r>
              <a:rPr lang="en-US" dirty="0"/>
              <a:t>Shortness of breath, wheezing, or difficulty breathing</a:t>
            </a:r>
          </a:p>
          <a:p>
            <a:pPr marL="171450" indent="-171450"/>
            <a:r>
              <a:rPr lang="en-US" dirty="0"/>
              <a:t>Other:</a:t>
            </a:r>
          </a:p>
          <a:p>
            <a:pPr marL="628650" lvl="1" indent="-171450"/>
            <a:r>
              <a:rPr lang="en-US" dirty="0"/>
              <a:t>Drop in blood pressure</a:t>
            </a:r>
          </a:p>
          <a:p>
            <a:pPr marL="628650" lvl="1" indent="-171450"/>
            <a:r>
              <a:rPr lang="en-US" dirty="0"/>
              <a:t>Dizziness or faintness</a:t>
            </a:r>
          </a:p>
          <a:p>
            <a:pPr marL="628650" lvl="1" indent="-171450"/>
            <a:r>
              <a:rPr lang="en-US" dirty="0"/>
              <a:t>Heart palpitations</a:t>
            </a:r>
          </a:p>
        </p:txBody>
      </p:sp>
      <p:pic>
        <p:nvPicPr>
          <p:cNvPr id="4" name="Content Placeholder 3" descr="diagram of man's body showing red rash all ove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69629" y="365125"/>
            <a:ext cx="4822371" cy="5811838"/>
          </a:xfrm>
          <a:prstGeom prst="rect">
            <a:avLst/>
          </a:prstGeom>
          <a:noFill/>
          <a:ln>
            <a:noFill/>
          </a:ln>
        </p:spPr>
      </p:pic>
      <p:sp>
        <p:nvSpPr>
          <p:cNvPr id="5" name="Content Placeholder 2">
            <a:extLst>
              <a:ext uri="{C183D7F6-B498-43B3-948B-1728B52AA6E4}">
                <adec:decorative xmlns:adec="http://schemas.microsoft.com/office/drawing/2017/decorative" val="1"/>
              </a:ext>
            </a:extLst>
          </p:cNvPr>
          <p:cNvSpPr txBox="1">
            <a:spLocks/>
          </p:cNvSpPr>
          <p:nvPr/>
        </p:nvSpPr>
        <p:spPr>
          <a:xfrm>
            <a:off x="419100" y="1825625"/>
            <a:ext cx="11315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BBB02D1A-872B-42C2-BD7D-C7681B52BF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94919" y="6385832"/>
            <a:ext cx="2139881" cy="329213"/>
          </a:xfrm>
          <a:prstGeom prst="rect">
            <a:avLst/>
          </a:prstGeom>
        </p:spPr>
      </p:pic>
    </p:spTree>
    <p:extLst>
      <p:ext uri="{BB962C8B-B14F-4D97-AF65-F5344CB8AC3E}">
        <p14:creationId xmlns:p14="http://schemas.microsoft.com/office/powerpoint/2010/main" val="307927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365125"/>
            <a:ext cx="10880271" cy="1325563"/>
          </a:xfrm>
        </p:spPr>
        <p:txBody>
          <a:bodyPr/>
          <a:lstStyle/>
          <a:p>
            <a:r>
              <a:rPr lang="en-US" dirty="0"/>
              <a:t>AGS Symptoms - continued</a:t>
            </a:r>
          </a:p>
        </p:txBody>
      </p:sp>
      <p:sp>
        <p:nvSpPr>
          <p:cNvPr id="3" name="Content Placeholder 2"/>
          <p:cNvSpPr>
            <a:spLocks noGrp="1"/>
          </p:cNvSpPr>
          <p:nvPr>
            <p:ph idx="1"/>
          </p:nvPr>
        </p:nvSpPr>
        <p:spPr>
          <a:xfrm>
            <a:off x="473529" y="1567543"/>
            <a:ext cx="11250385" cy="4609420"/>
          </a:xfrm>
        </p:spPr>
        <p:txBody>
          <a:bodyPr>
            <a:normAutofit/>
          </a:bodyPr>
          <a:lstStyle/>
          <a:p>
            <a:pPr marL="171450" lvl="0" indent="-171450"/>
            <a:r>
              <a:rPr lang="en-US" dirty="0"/>
              <a:t>Symptoms commonly appear 2-6 hours after eating meat or dairy products, or after exposure to products containing alpha-gal</a:t>
            </a:r>
          </a:p>
          <a:p>
            <a:pPr marL="171450" lvl="0" indent="-171450"/>
            <a:endParaRPr lang="en-US" sz="1000" dirty="0"/>
          </a:p>
          <a:p>
            <a:pPr marL="171450" lvl="0" indent="-171450"/>
            <a:r>
              <a:rPr lang="en-US" dirty="0"/>
              <a:t>Alpha-gal reactions differ from person-to-person. </a:t>
            </a:r>
          </a:p>
          <a:p>
            <a:pPr marL="628650" lvl="1" indent="-171450"/>
            <a:r>
              <a:rPr lang="en-US" dirty="0"/>
              <a:t>They can range from mild to severe or even life-threatening.</a:t>
            </a:r>
          </a:p>
          <a:p>
            <a:pPr lvl="1"/>
            <a:r>
              <a:rPr lang="en-US" b="1" dirty="0"/>
              <a:t>Not all people bitten by a Lone Star tick develop AGS.</a:t>
            </a:r>
          </a:p>
          <a:p>
            <a:pPr marL="628650" lvl="1" indent="-171450"/>
            <a:r>
              <a:rPr lang="en-US" b="1" dirty="0"/>
              <a:t>People who have AGS may not have an allergic reaction after every alpha-gal exposure.</a:t>
            </a:r>
          </a:p>
          <a:p>
            <a:pPr marL="628650" lvl="1" indent="-171450"/>
            <a:r>
              <a:rPr lang="en-US" b="1" dirty="0"/>
              <a:t>Not all people have reactions to every ingredient containing alpha-gal. </a:t>
            </a:r>
          </a:p>
        </p:txBody>
      </p:sp>
    </p:spTree>
    <p:extLst>
      <p:ext uri="{BB962C8B-B14F-4D97-AF65-F5344CB8AC3E}">
        <p14:creationId xmlns:p14="http://schemas.microsoft.com/office/powerpoint/2010/main" val="112551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5"/>
            <a:ext cx="10863943" cy="1325563"/>
          </a:xfrm>
        </p:spPr>
        <p:txBody>
          <a:bodyPr/>
          <a:lstStyle/>
          <a:p>
            <a:r>
              <a:rPr lang="en-US" dirty="0"/>
              <a:t>AGS Diagnosis</a:t>
            </a:r>
          </a:p>
        </p:txBody>
      </p:sp>
      <p:sp>
        <p:nvSpPr>
          <p:cNvPr id="3" name="Content Placeholder 2"/>
          <p:cNvSpPr>
            <a:spLocks noGrp="1"/>
          </p:cNvSpPr>
          <p:nvPr>
            <p:ph idx="1"/>
          </p:nvPr>
        </p:nvSpPr>
        <p:spPr>
          <a:xfrm>
            <a:off x="489857" y="1825625"/>
            <a:ext cx="11185072" cy="4351338"/>
          </a:xfrm>
        </p:spPr>
        <p:txBody>
          <a:bodyPr/>
          <a:lstStyle/>
          <a:p>
            <a:pPr marL="171450" lvl="0" indent="-171450"/>
            <a:r>
              <a:rPr lang="en-US" dirty="0"/>
              <a:t>AGS is diagnosed by an allergist or other healthcare provider:</a:t>
            </a:r>
          </a:p>
          <a:p>
            <a:pPr marL="628650" lvl="1" indent="-171450"/>
            <a:r>
              <a:rPr lang="en-US" dirty="0"/>
              <a:t>Detailed patient history.</a:t>
            </a:r>
          </a:p>
          <a:p>
            <a:pPr marL="628650" lvl="1" indent="-171450"/>
            <a:r>
              <a:rPr lang="en-US" dirty="0"/>
              <a:t>Physical examination.</a:t>
            </a:r>
          </a:p>
          <a:p>
            <a:pPr marL="628650" lvl="1" indent="-171450"/>
            <a:r>
              <a:rPr lang="en-US" dirty="0"/>
              <a:t>Main diagnostic test for AGS is a blood test looking for specific antibodies (proteins made by your immune system) to alpha-gal.</a:t>
            </a:r>
          </a:p>
          <a:p>
            <a:pPr marL="1085850" lvl="2" indent="-171450"/>
            <a:r>
              <a:rPr lang="en-US" dirty="0"/>
              <a:t>Immunoglobulin-E antibodies specific to alpha-gal (alpha-gal </a:t>
            </a:r>
            <a:r>
              <a:rPr lang="en-US" dirty="0" err="1"/>
              <a:t>sIgE</a:t>
            </a:r>
            <a:r>
              <a:rPr lang="en-US" dirty="0"/>
              <a:t>)</a:t>
            </a:r>
          </a:p>
          <a:p>
            <a:pPr marL="171450" lvl="0" indent="-171450">
              <a:spcBef>
                <a:spcPts val="0"/>
              </a:spcBef>
            </a:pPr>
            <a:endParaRPr lang="en-US" sz="1000" dirty="0"/>
          </a:p>
          <a:p>
            <a:pPr marL="171450" lvl="0" indent="-171450"/>
            <a:r>
              <a:rPr lang="en-US" dirty="0"/>
              <a:t>Healthcare provider may also recommend allergy skin testing.</a:t>
            </a:r>
          </a:p>
          <a:p>
            <a:endParaRPr lang="en-US" dirty="0"/>
          </a:p>
        </p:txBody>
      </p:sp>
    </p:spTree>
    <p:extLst>
      <p:ext uri="{BB962C8B-B14F-4D97-AF65-F5344CB8AC3E}">
        <p14:creationId xmlns:p14="http://schemas.microsoft.com/office/powerpoint/2010/main" val="2084258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365125"/>
            <a:ext cx="11168743" cy="1325563"/>
          </a:xfrm>
        </p:spPr>
        <p:txBody>
          <a:bodyPr>
            <a:normAutofit/>
          </a:bodyPr>
          <a:lstStyle/>
          <a:p>
            <a:r>
              <a:rPr lang="en-US" dirty="0"/>
              <a:t>Foods To Avoid If You Have AGS</a:t>
            </a:r>
          </a:p>
        </p:txBody>
      </p:sp>
      <p:sp>
        <p:nvSpPr>
          <p:cNvPr id="3" name="Content Placeholder 2"/>
          <p:cNvSpPr>
            <a:spLocks noGrp="1"/>
          </p:cNvSpPr>
          <p:nvPr>
            <p:ph idx="1"/>
          </p:nvPr>
        </p:nvSpPr>
        <p:spPr>
          <a:xfrm>
            <a:off x="522513" y="1690688"/>
            <a:ext cx="11168743" cy="4486275"/>
          </a:xfrm>
        </p:spPr>
        <p:txBody>
          <a:bodyPr>
            <a:normAutofit/>
          </a:bodyPr>
          <a:lstStyle/>
          <a:p>
            <a:pPr marL="171450" lvl="0" indent="-171450"/>
            <a:r>
              <a:rPr lang="en-US" dirty="0"/>
              <a:t>Most healthcare providers recommend people with AGS stop eating mammalian meat.</a:t>
            </a:r>
          </a:p>
          <a:p>
            <a:pPr marL="628650" lvl="1" indent="-171450"/>
            <a:r>
              <a:rPr lang="en-US" dirty="0"/>
              <a:t>Beef, pork, lamb, venison (deer), rabbit, goat, bison, buffalo, horse etc.</a:t>
            </a:r>
          </a:p>
          <a:p>
            <a:pPr marL="171450" lvl="0" indent="-171450"/>
            <a:r>
              <a:rPr lang="en-US" dirty="0"/>
              <a:t>Based on sensitivity and severity of allergic reaction, your healthcare provider may also suggest you avoid other foods and ingredients which may contain alpha-gal, such as:</a:t>
            </a:r>
          </a:p>
          <a:p>
            <a:pPr marL="628650" lvl="1" indent="-171450"/>
            <a:r>
              <a:rPr lang="en-US" dirty="0"/>
              <a:t>Cow or goat milk</a:t>
            </a:r>
          </a:p>
          <a:p>
            <a:pPr marL="628650" lvl="1" indent="-171450"/>
            <a:r>
              <a:rPr lang="en-US" dirty="0"/>
              <a:t>Milk-products</a:t>
            </a:r>
          </a:p>
          <a:p>
            <a:pPr marL="628650" lvl="1" indent="-171450"/>
            <a:r>
              <a:rPr lang="en-US" dirty="0"/>
              <a:t>Gelatin, etc.</a:t>
            </a:r>
          </a:p>
        </p:txBody>
      </p:sp>
    </p:spTree>
    <p:extLst>
      <p:ext uri="{BB962C8B-B14F-4D97-AF65-F5344CB8AC3E}">
        <p14:creationId xmlns:p14="http://schemas.microsoft.com/office/powerpoint/2010/main" val="368831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466165" y="365125"/>
            <a:ext cx="11277600" cy="1325563"/>
          </a:xfrm>
        </p:spPr>
        <p:txBody>
          <a:bodyPr/>
          <a:lstStyle/>
          <a:p>
            <a:r>
              <a:rPr lang="en-US" dirty="0"/>
              <a:t>Alpha-gal and Mammalian Meat</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66164" y="1590805"/>
            <a:ext cx="11384459" cy="4586158"/>
          </a:xfrm>
        </p:spPr>
        <p:txBody>
          <a:bodyPr/>
          <a:lstStyle/>
          <a:p>
            <a:r>
              <a:rPr lang="en-US" dirty="0"/>
              <a:t>Mammalian meat contains high amounts of alpha-gal.</a:t>
            </a:r>
          </a:p>
          <a:p>
            <a:r>
              <a:rPr lang="en-US" dirty="0"/>
              <a:t>Certain cuts may contain more alpha-gal than others.</a:t>
            </a:r>
          </a:p>
          <a:p>
            <a:pPr lvl="1"/>
            <a:r>
              <a:rPr lang="en-US" dirty="0"/>
              <a:t>Organ meats and those with high mammalian fat </a:t>
            </a:r>
          </a:p>
        </p:txBody>
      </p:sp>
      <p:pic>
        <p:nvPicPr>
          <p:cNvPr id="4" name="Picture 3" descr="Different types of Mammalian meat that contain high amounts of alpha-gal.">
            <a:extLst>
              <a:ext uri="{FF2B5EF4-FFF2-40B4-BE49-F238E27FC236}">
                <a16:creationId xmlns:a16="http://schemas.microsoft.com/office/drawing/2014/main" id="{3B9015DD-21CE-4B37-BBAB-8CC1DC6CCFCA}"/>
              </a:ext>
            </a:extLst>
          </p:cNvPr>
          <p:cNvPicPr>
            <a:picLocks noChangeAspect="1"/>
          </p:cNvPicPr>
          <p:nvPr/>
        </p:nvPicPr>
        <p:blipFill>
          <a:blip r:embed="rId3"/>
          <a:stretch>
            <a:fillRect/>
          </a:stretch>
        </p:blipFill>
        <p:spPr>
          <a:xfrm>
            <a:off x="3712912" y="3651175"/>
            <a:ext cx="4766176" cy="2525788"/>
          </a:xfrm>
          <a:prstGeom prst="rect">
            <a:avLst/>
          </a:prstGeom>
        </p:spPr>
      </p:pic>
      <p:pic>
        <p:nvPicPr>
          <p:cNvPr id="5" name="Picture 4">
            <a:extLst>
              <a:ext uri="{FF2B5EF4-FFF2-40B4-BE49-F238E27FC236}">
                <a16:creationId xmlns:a16="http://schemas.microsoft.com/office/drawing/2014/main" id="{E813BE9A-14B6-40D9-9ECA-4B2ADB488E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97787" y="6399091"/>
            <a:ext cx="2145978" cy="323116"/>
          </a:xfrm>
          <a:prstGeom prst="rect">
            <a:avLst/>
          </a:prstGeom>
        </p:spPr>
      </p:pic>
    </p:spTree>
    <p:extLst>
      <p:ext uri="{BB962C8B-B14F-4D97-AF65-F5344CB8AC3E}">
        <p14:creationId xmlns:p14="http://schemas.microsoft.com/office/powerpoint/2010/main" val="1612531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466165" y="365125"/>
            <a:ext cx="11277600" cy="1325563"/>
          </a:xfrm>
        </p:spPr>
        <p:txBody>
          <a:bodyPr/>
          <a:lstStyle/>
          <a:p>
            <a:r>
              <a:rPr lang="en-US" dirty="0"/>
              <a:t>Alpha-gal and Milk and Milk Products</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66165" y="1825625"/>
            <a:ext cx="11277600" cy="4351338"/>
          </a:xfrm>
        </p:spPr>
        <p:txBody>
          <a:bodyPr>
            <a:normAutofit lnSpcReduction="10000"/>
          </a:bodyPr>
          <a:lstStyle/>
          <a:p>
            <a:r>
              <a:rPr lang="en-US" dirty="0"/>
              <a:t>Cow and goat milk and milk products and foods containing milk and milk products typically contain alpha-gal.</a:t>
            </a:r>
          </a:p>
          <a:p>
            <a:pPr marL="171450" indent="-171450"/>
            <a:r>
              <a:rPr lang="en-US" b="1" dirty="0"/>
              <a:t>Many people with AGS (80-90%) can tolerate milk and milk products.</a:t>
            </a:r>
          </a:p>
          <a:p>
            <a:pPr marL="171450" indent="-171450"/>
            <a:r>
              <a:rPr lang="en-US" dirty="0"/>
              <a:t>Cow’s milk is the only alpha-gal containing ingredient classified as a major food allergen. </a:t>
            </a:r>
          </a:p>
          <a:p>
            <a:pPr marL="628650" lvl="1" indent="-171450"/>
            <a:r>
              <a:rPr lang="en-US" dirty="0"/>
              <a:t>Food labels must clearly identify the food source names of any ingredients that are one of the major food allergens or contain protein derived from a major food allergen in the ingredient list or a separate “Contains” statement.</a:t>
            </a:r>
          </a:p>
          <a:p>
            <a:endParaRPr lang="en-US" dirty="0"/>
          </a:p>
        </p:txBody>
      </p:sp>
    </p:spTree>
    <p:extLst>
      <p:ext uri="{BB962C8B-B14F-4D97-AF65-F5344CB8AC3E}">
        <p14:creationId xmlns:p14="http://schemas.microsoft.com/office/powerpoint/2010/main" val="85993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310896" y="365125"/>
            <a:ext cx="11432869" cy="1325563"/>
          </a:xfrm>
        </p:spPr>
        <p:txBody>
          <a:bodyPr/>
          <a:lstStyle/>
          <a:p>
            <a:r>
              <a:rPr lang="en-US" dirty="0"/>
              <a:t>Alpha-Gal and Mammalian Meat By-Products </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49451" y="1825625"/>
            <a:ext cx="11432868" cy="4351338"/>
          </a:xfrm>
        </p:spPr>
        <p:txBody>
          <a:bodyPr/>
          <a:lstStyle/>
          <a:p>
            <a:pPr marL="171450" lvl="0" indent="-171450"/>
            <a:r>
              <a:rPr lang="en-US" dirty="0"/>
              <a:t>Some people with AGS may also be sensitive to alpha-gal found in:</a:t>
            </a:r>
          </a:p>
          <a:p>
            <a:pPr marL="628650" lvl="1" indent="-171450"/>
            <a:r>
              <a:rPr lang="en-US" dirty="0"/>
              <a:t>Gelatin made from beef or pork.</a:t>
            </a:r>
          </a:p>
          <a:p>
            <a:pPr marL="628650" lvl="1" indent="-171450"/>
            <a:r>
              <a:rPr lang="en-US" dirty="0"/>
              <a:t>Products made from or cooked with mammalian fat (lard, tallow, or suet).</a:t>
            </a:r>
          </a:p>
          <a:p>
            <a:pPr marL="628650" lvl="1" indent="-171450"/>
            <a:r>
              <a:rPr lang="en-US" dirty="0"/>
              <a:t>Meat broth, bouillon, stock, and gravy.</a:t>
            </a:r>
          </a:p>
          <a:p>
            <a:pPr marL="171450" indent="-171450"/>
            <a:r>
              <a:rPr lang="en-US" dirty="0"/>
              <a:t>Caution with food listing “natural flavorings” may be from mammalian sources.</a:t>
            </a:r>
          </a:p>
        </p:txBody>
      </p:sp>
    </p:spTree>
    <p:extLst>
      <p:ext uri="{BB962C8B-B14F-4D97-AF65-F5344CB8AC3E}">
        <p14:creationId xmlns:p14="http://schemas.microsoft.com/office/powerpoint/2010/main" val="148953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4454-DD96-4F5E-8604-B843D0AA3EBE}"/>
              </a:ext>
            </a:extLst>
          </p:cNvPr>
          <p:cNvSpPr>
            <a:spLocks noGrp="1"/>
          </p:cNvSpPr>
          <p:nvPr>
            <p:ph type="title"/>
          </p:nvPr>
        </p:nvSpPr>
        <p:spPr>
          <a:xfrm>
            <a:off x="475488" y="365125"/>
            <a:ext cx="11283696" cy="1325563"/>
          </a:xfrm>
        </p:spPr>
        <p:txBody>
          <a:bodyPr/>
          <a:lstStyle/>
          <a:p>
            <a:r>
              <a:rPr lang="en-US" dirty="0"/>
              <a:t>Gelatin Is In Many Foods</a:t>
            </a:r>
          </a:p>
        </p:txBody>
      </p:sp>
      <p:sp>
        <p:nvSpPr>
          <p:cNvPr id="3" name="Content Placeholder 2">
            <a:extLst>
              <a:ext uri="{FF2B5EF4-FFF2-40B4-BE49-F238E27FC236}">
                <a16:creationId xmlns:a16="http://schemas.microsoft.com/office/drawing/2014/main" id="{A008A112-44E7-4B88-9920-3DB4E8231215}"/>
              </a:ext>
            </a:extLst>
          </p:cNvPr>
          <p:cNvSpPr>
            <a:spLocks noGrp="1"/>
          </p:cNvSpPr>
          <p:nvPr>
            <p:ph idx="1"/>
          </p:nvPr>
        </p:nvSpPr>
        <p:spPr>
          <a:xfrm>
            <a:off x="475488" y="1417320"/>
            <a:ext cx="11283696" cy="4759643"/>
          </a:xfrm>
        </p:spPr>
        <p:txBody>
          <a:bodyPr>
            <a:normAutofit fontScale="92500" lnSpcReduction="10000"/>
          </a:bodyPr>
          <a:lstStyle/>
          <a:p>
            <a:r>
              <a:rPr lang="en-US" dirty="0"/>
              <a:t>Just a few foods that may contain gelatin:</a:t>
            </a:r>
          </a:p>
          <a:p>
            <a:pPr lvl="1"/>
            <a:r>
              <a:rPr lang="en-US" dirty="0"/>
              <a:t>Gelatin desserts</a:t>
            </a:r>
          </a:p>
          <a:p>
            <a:pPr lvl="1"/>
            <a:r>
              <a:rPr lang="en-US" dirty="0"/>
              <a:t>Most gummy candy, fruit chews, gumdrops, jellybeans</a:t>
            </a:r>
          </a:p>
          <a:p>
            <a:pPr lvl="1"/>
            <a:r>
              <a:rPr lang="en-US" dirty="0"/>
              <a:t>Marshmallows</a:t>
            </a:r>
          </a:p>
          <a:p>
            <a:pPr lvl="1"/>
            <a:r>
              <a:rPr lang="en-US" dirty="0"/>
              <a:t>Puddings, yogurt, ice cream</a:t>
            </a:r>
          </a:p>
          <a:p>
            <a:pPr lvl="1"/>
            <a:r>
              <a:rPr lang="en-US" dirty="0"/>
              <a:t>Frosting</a:t>
            </a:r>
          </a:p>
          <a:p>
            <a:pPr lvl="1"/>
            <a:r>
              <a:rPr lang="en-US" dirty="0"/>
              <a:t>Dips</a:t>
            </a:r>
          </a:p>
          <a:p>
            <a:pPr lvl="1"/>
            <a:r>
              <a:rPr lang="en-US" dirty="0"/>
              <a:t>Commercially prepared sauces, soups, broths</a:t>
            </a:r>
          </a:p>
          <a:p>
            <a:pPr lvl="1"/>
            <a:r>
              <a:rPr lang="en-US" dirty="0"/>
              <a:t>Commercially prepared cakes</a:t>
            </a:r>
          </a:p>
          <a:p>
            <a:pPr lvl="1"/>
            <a:r>
              <a:rPr lang="en-US" dirty="0"/>
              <a:t>Wines</a:t>
            </a:r>
          </a:p>
          <a:p>
            <a:pPr lvl="1"/>
            <a:r>
              <a:rPr lang="en-US" dirty="0"/>
              <a:t>Sausage casing</a:t>
            </a:r>
          </a:p>
          <a:p>
            <a:r>
              <a:rPr lang="en-US" dirty="0"/>
              <a:t>Read food product labels carefully.</a:t>
            </a:r>
          </a:p>
          <a:p>
            <a:endParaRPr lang="en-US" dirty="0"/>
          </a:p>
        </p:txBody>
      </p:sp>
    </p:spTree>
    <p:extLst>
      <p:ext uri="{BB962C8B-B14F-4D97-AF65-F5344CB8AC3E}">
        <p14:creationId xmlns:p14="http://schemas.microsoft.com/office/powerpoint/2010/main" val="3054909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96" y="365125"/>
            <a:ext cx="11228832" cy="1325563"/>
          </a:xfrm>
        </p:spPr>
        <p:txBody>
          <a:bodyPr/>
          <a:lstStyle/>
          <a:p>
            <a:r>
              <a:rPr lang="en-US" dirty="0"/>
              <a:t>Unexpected Source: Carrageenan </a:t>
            </a:r>
          </a:p>
        </p:txBody>
      </p:sp>
      <p:sp>
        <p:nvSpPr>
          <p:cNvPr id="3" name="Content Placeholder 2"/>
          <p:cNvSpPr>
            <a:spLocks noGrp="1"/>
          </p:cNvSpPr>
          <p:nvPr>
            <p:ph idx="1"/>
          </p:nvPr>
        </p:nvSpPr>
        <p:spPr>
          <a:xfrm>
            <a:off x="324148" y="1372636"/>
            <a:ext cx="11228832" cy="5120239"/>
          </a:xfrm>
        </p:spPr>
        <p:txBody>
          <a:bodyPr>
            <a:normAutofit lnSpcReduction="10000"/>
          </a:bodyPr>
          <a:lstStyle/>
          <a:p>
            <a:r>
              <a:rPr lang="en-US" dirty="0"/>
              <a:t>Carrageenan is known to contain alpha-gal epitopes</a:t>
            </a:r>
          </a:p>
          <a:p>
            <a:pPr lvl="1"/>
            <a:r>
              <a:rPr lang="en-US" b="1" dirty="0"/>
              <a:t>Reaction risk is quite low (1-2%).</a:t>
            </a:r>
          </a:p>
          <a:p>
            <a:r>
              <a:rPr lang="en-US" dirty="0"/>
              <a:t>Carrageenan is extracted from red edible seaweeds </a:t>
            </a:r>
          </a:p>
          <a:p>
            <a:pPr lvl="1"/>
            <a:r>
              <a:rPr lang="en-US" dirty="0"/>
              <a:t>Widely used in food industry as thickener and stabilizer.</a:t>
            </a:r>
          </a:p>
          <a:p>
            <a:pPr lvl="1"/>
            <a:r>
              <a:rPr lang="en-US" dirty="0"/>
              <a:t>Can be included in plant-based foods such as nut ‘milks’, which otherwise would be alpha-gal free.</a:t>
            </a:r>
          </a:p>
          <a:p>
            <a:pPr lvl="1"/>
            <a:r>
              <a:rPr lang="en-US" dirty="0"/>
              <a:t>Can occur in unsuspected products:</a:t>
            </a:r>
          </a:p>
          <a:p>
            <a:pPr lvl="2"/>
            <a:r>
              <a:rPr lang="en-US" dirty="0"/>
              <a:t>Toothpaste.</a:t>
            </a:r>
          </a:p>
          <a:p>
            <a:pPr lvl="2"/>
            <a:r>
              <a:rPr lang="en-US" dirty="0"/>
              <a:t>Beer.</a:t>
            </a:r>
          </a:p>
          <a:p>
            <a:pPr lvl="2"/>
            <a:r>
              <a:rPr lang="en-US" dirty="0"/>
              <a:t>Personal lubricants.</a:t>
            </a:r>
          </a:p>
          <a:p>
            <a:pPr lvl="2"/>
            <a:r>
              <a:rPr lang="en-US" dirty="0"/>
              <a:t>Shampoos.</a:t>
            </a:r>
          </a:p>
          <a:p>
            <a:r>
              <a:rPr lang="en-US" dirty="0"/>
              <a:t>Carrageen can go by many names</a:t>
            </a:r>
          </a:p>
          <a:p>
            <a:endParaRPr lang="en-US" dirty="0"/>
          </a:p>
        </p:txBody>
      </p:sp>
      <p:pic>
        <p:nvPicPr>
          <p:cNvPr id="4" name="Picture 3" descr="A close up of edible seaweeds.">
            <a:extLst>
              <a:ext uri="{FF2B5EF4-FFF2-40B4-BE49-F238E27FC236}">
                <a16:creationId xmlns:a16="http://schemas.microsoft.com/office/drawing/2014/main" id="{F6CC4F9A-8F0E-45EA-9773-CEE3F4438A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05173" y="4117219"/>
            <a:ext cx="3186955" cy="2740781"/>
          </a:xfrm>
          <a:prstGeom prst="rect">
            <a:avLst/>
          </a:prstGeom>
        </p:spPr>
      </p:pic>
    </p:spTree>
    <p:extLst>
      <p:ext uri="{BB962C8B-B14F-4D97-AF65-F5344CB8AC3E}">
        <p14:creationId xmlns:p14="http://schemas.microsoft.com/office/powerpoint/2010/main" val="522845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621791" y="256033"/>
            <a:ext cx="11121973" cy="1434656"/>
          </a:xfrm>
        </p:spPr>
        <p:txBody>
          <a:bodyPr>
            <a:normAutofit/>
          </a:bodyPr>
          <a:lstStyle/>
          <a:p>
            <a:r>
              <a:rPr lang="en-US" dirty="0"/>
              <a:t>Foods That DO NOT Contain Alpha-gal</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66165" y="1825625"/>
            <a:ext cx="11277600" cy="4351338"/>
          </a:xfrm>
        </p:spPr>
        <p:txBody>
          <a:bodyPr>
            <a:normAutofit fontScale="85000" lnSpcReduction="10000"/>
          </a:bodyPr>
          <a:lstStyle/>
          <a:p>
            <a:pPr marL="171450" indent="-171450"/>
            <a:r>
              <a:rPr lang="en-US" dirty="0"/>
              <a:t>Animal foods:</a:t>
            </a:r>
          </a:p>
          <a:p>
            <a:pPr marL="628650" lvl="1" indent="-171450"/>
            <a:r>
              <a:rPr lang="en-US" dirty="0"/>
              <a:t>Poultry, such as chicken, turkey, duck or quail</a:t>
            </a:r>
          </a:p>
          <a:p>
            <a:pPr marL="628650" lvl="1" indent="-171450"/>
            <a:r>
              <a:rPr lang="en-US" dirty="0"/>
              <a:t>Eggs</a:t>
            </a:r>
          </a:p>
          <a:p>
            <a:pPr marL="628650" lvl="1" indent="-171450"/>
            <a:r>
              <a:rPr lang="en-US" dirty="0"/>
              <a:t>Fish and seafood, such as shrimp</a:t>
            </a:r>
          </a:p>
          <a:p>
            <a:pPr marL="628650" lvl="1" indent="-171450"/>
            <a:endParaRPr lang="en-US" sz="1200" dirty="0"/>
          </a:p>
          <a:p>
            <a:pPr marL="171450" lvl="0" indent="-171450"/>
            <a:r>
              <a:rPr lang="en-US" dirty="0"/>
              <a:t>Plant foods:</a:t>
            </a:r>
          </a:p>
          <a:p>
            <a:pPr marL="628650" lvl="1" indent="-171450"/>
            <a:r>
              <a:rPr lang="en-US" dirty="0"/>
              <a:t>Grains </a:t>
            </a:r>
          </a:p>
          <a:p>
            <a:pPr marL="628650" lvl="1" indent="-171450"/>
            <a:r>
              <a:rPr lang="en-US" dirty="0"/>
              <a:t>Fruits</a:t>
            </a:r>
          </a:p>
          <a:p>
            <a:pPr marL="628650" lvl="1" indent="-171450"/>
            <a:r>
              <a:rPr lang="en-US" dirty="0"/>
              <a:t>Vegetables</a:t>
            </a:r>
          </a:p>
          <a:p>
            <a:pPr marL="628650" lvl="1" indent="-171450"/>
            <a:r>
              <a:rPr lang="en-US" dirty="0"/>
              <a:t>Beans, peas, legumes and lentils</a:t>
            </a:r>
          </a:p>
          <a:p>
            <a:pPr marL="171450" lvl="0" indent="-171450"/>
            <a:endParaRPr lang="en-US" sz="1200" dirty="0"/>
          </a:p>
          <a:p>
            <a:pPr marL="171450" lvl="0" indent="-171450"/>
            <a:r>
              <a:rPr lang="en-US" dirty="0"/>
              <a:t>However, alpha-gal containing ingredients can be added to these foods.</a:t>
            </a:r>
          </a:p>
        </p:txBody>
      </p:sp>
      <p:pic>
        <p:nvPicPr>
          <p:cNvPr id="4" name="Picture 3" descr="Roasted whole chicken.">
            <a:extLst>
              <a:ext uri="{FF2B5EF4-FFF2-40B4-BE49-F238E27FC236}">
                <a16:creationId xmlns:a16="http://schemas.microsoft.com/office/drawing/2014/main" id="{BE5B5A6B-2ADB-41EC-B92A-6800EDF53CB9}"/>
              </a:ext>
            </a:extLst>
          </p:cNvPr>
          <p:cNvPicPr>
            <a:picLocks noChangeAspect="1"/>
          </p:cNvPicPr>
          <p:nvPr/>
        </p:nvPicPr>
        <p:blipFill>
          <a:blip r:embed="rId3"/>
          <a:stretch>
            <a:fillRect/>
          </a:stretch>
        </p:blipFill>
        <p:spPr>
          <a:xfrm>
            <a:off x="7743022" y="1315130"/>
            <a:ext cx="1477108" cy="2215662"/>
          </a:xfrm>
          <a:prstGeom prst="rect">
            <a:avLst/>
          </a:prstGeom>
        </p:spPr>
      </p:pic>
      <p:pic>
        <p:nvPicPr>
          <p:cNvPr id="14" name="Picture 13" descr="A variety of plant foods.">
            <a:extLst>
              <a:ext uri="{FF2B5EF4-FFF2-40B4-BE49-F238E27FC236}">
                <a16:creationId xmlns:a16="http://schemas.microsoft.com/office/drawing/2014/main" id="{774E359E-7335-4201-8CCB-1FB6EFC9A1CC}"/>
              </a:ext>
            </a:extLst>
          </p:cNvPr>
          <p:cNvPicPr>
            <a:picLocks noChangeAspect="1"/>
          </p:cNvPicPr>
          <p:nvPr/>
        </p:nvPicPr>
        <p:blipFill>
          <a:blip r:embed="rId4"/>
          <a:stretch>
            <a:fillRect/>
          </a:stretch>
        </p:blipFill>
        <p:spPr>
          <a:xfrm>
            <a:off x="6943887" y="3752330"/>
            <a:ext cx="2328883" cy="1551036"/>
          </a:xfrm>
          <a:prstGeom prst="rect">
            <a:avLst/>
          </a:prstGeom>
        </p:spPr>
      </p:pic>
      <p:pic>
        <p:nvPicPr>
          <p:cNvPr id="7" name="Picture 6" descr="Eggs.">
            <a:extLst>
              <a:ext uri="{FF2B5EF4-FFF2-40B4-BE49-F238E27FC236}">
                <a16:creationId xmlns:a16="http://schemas.microsoft.com/office/drawing/2014/main" id="{90CC11EB-AD04-419F-A8FF-77CE8EB9BE86}"/>
              </a:ext>
            </a:extLst>
          </p:cNvPr>
          <p:cNvPicPr>
            <a:picLocks noChangeAspect="1"/>
          </p:cNvPicPr>
          <p:nvPr/>
        </p:nvPicPr>
        <p:blipFill>
          <a:blip r:embed="rId5"/>
          <a:stretch>
            <a:fillRect/>
          </a:stretch>
        </p:blipFill>
        <p:spPr>
          <a:xfrm>
            <a:off x="9720938" y="789591"/>
            <a:ext cx="2070651" cy="1379054"/>
          </a:xfrm>
          <a:prstGeom prst="rect">
            <a:avLst/>
          </a:prstGeom>
        </p:spPr>
      </p:pic>
      <p:pic>
        <p:nvPicPr>
          <p:cNvPr id="13" name="Picture 12" descr="Cooked salmon on a plate with vegetables.">
            <a:extLst>
              <a:ext uri="{FF2B5EF4-FFF2-40B4-BE49-F238E27FC236}">
                <a16:creationId xmlns:a16="http://schemas.microsoft.com/office/drawing/2014/main" id="{900A7B28-0A1E-4703-B62C-B09D6738A0BC}"/>
              </a:ext>
            </a:extLst>
          </p:cNvPr>
          <p:cNvPicPr>
            <a:picLocks noChangeAspect="1"/>
          </p:cNvPicPr>
          <p:nvPr/>
        </p:nvPicPr>
        <p:blipFill>
          <a:blip r:embed="rId6"/>
          <a:stretch>
            <a:fillRect/>
          </a:stretch>
        </p:blipFill>
        <p:spPr>
          <a:xfrm>
            <a:off x="9728332" y="2306792"/>
            <a:ext cx="2070652" cy="1379054"/>
          </a:xfrm>
          <a:prstGeom prst="rect">
            <a:avLst/>
          </a:prstGeom>
        </p:spPr>
      </p:pic>
      <p:pic>
        <p:nvPicPr>
          <p:cNvPr id="15" name="Picture 14" descr="A field of wheat.">
            <a:extLst>
              <a:ext uri="{FF2B5EF4-FFF2-40B4-BE49-F238E27FC236}">
                <a16:creationId xmlns:a16="http://schemas.microsoft.com/office/drawing/2014/main" id="{CCBFFA59-2A0F-45E3-864A-A8CFC9BCA774}"/>
              </a:ext>
            </a:extLst>
          </p:cNvPr>
          <p:cNvPicPr>
            <a:picLocks noChangeAspect="1"/>
          </p:cNvPicPr>
          <p:nvPr/>
        </p:nvPicPr>
        <p:blipFill>
          <a:blip r:embed="rId7"/>
          <a:stretch>
            <a:fillRect/>
          </a:stretch>
        </p:blipFill>
        <p:spPr>
          <a:xfrm>
            <a:off x="9438793" y="3752330"/>
            <a:ext cx="2328884" cy="1551037"/>
          </a:xfrm>
          <a:prstGeom prst="rect">
            <a:avLst/>
          </a:prstGeom>
        </p:spPr>
      </p:pic>
      <p:sp>
        <p:nvSpPr>
          <p:cNvPr id="6" name="TextBox 5">
            <a:extLst>
              <a:ext uri="{FF2B5EF4-FFF2-40B4-BE49-F238E27FC236}">
                <a16:creationId xmlns:a16="http://schemas.microsoft.com/office/drawing/2014/main" id="{EEF8A857-45E7-477E-A848-15F33DFC32C1}"/>
              </a:ext>
            </a:extLst>
          </p:cNvPr>
          <p:cNvSpPr txBox="1"/>
          <p:nvPr/>
        </p:nvSpPr>
        <p:spPr>
          <a:xfrm>
            <a:off x="6839592" y="6427113"/>
            <a:ext cx="4951997" cy="246221"/>
          </a:xfrm>
          <a:prstGeom prst="rect">
            <a:avLst/>
          </a:prstGeom>
          <a:noFill/>
        </p:spPr>
        <p:txBody>
          <a:bodyPr wrap="none" rtlCol="0">
            <a:spAutoFit/>
          </a:bodyPr>
          <a:lstStyle/>
          <a:p>
            <a:r>
              <a:rPr lang="en-US" sz="1000" dirty="0"/>
              <a:t>Photos </a:t>
            </a:r>
            <a:r>
              <a:rPr lang="en-US" sz="1000" dirty="0" err="1"/>
              <a:t>Unsplash</a:t>
            </a:r>
            <a:r>
              <a:rPr lang="en-US" sz="1000" dirty="0"/>
              <a:t>:  </a:t>
            </a:r>
            <a:r>
              <a:rPr lang="en-US" sz="1000" dirty="0" err="1"/>
              <a:t>Tofan</a:t>
            </a:r>
            <a:r>
              <a:rPr lang="en-US" sz="1000" dirty="0"/>
              <a:t> </a:t>
            </a:r>
            <a:r>
              <a:rPr lang="en-US" sz="1000" dirty="0" err="1"/>
              <a:t>Teodor</a:t>
            </a:r>
            <a:r>
              <a:rPr lang="en-US" sz="1000" dirty="0"/>
              <a:t>, Katherine Chase, CA Creative, </a:t>
            </a:r>
            <a:r>
              <a:rPr lang="en-US" sz="1000" dirty="0" err="1"/>
              <a:t>Engin</a:t>
            </a:r>
            <a:r>
              <a:rPr lang="en-US" sz="1000" dirty="0"/>
              <a:t> </a:t>
            </a:r>
            <a:r>
              <a:rPr lang="en-US" sz="1000" dirty="0" err="1"/>
              <a:t>Akyurt</a:t>
            </a:r>
            <a:r>
              <a:rPr lang="en-US" sz="1000" dirty="0"/>
              <a:t>,  Tomasz </a:t>
            </a:r>
            <a:r>
              <a:rPr lang="en-US" sz="1000" dirty="0" err="1"/>
              <a:t>Flipek</a:t>
            </a:r>
            <a:endParaRPr lang="en-US" sz="1000" dirty="0"/>
          </a:p>
        </p:txBody>
      </p:sp>
    </p:spTree>
    <p:extLst>
      <p:ext uri="{BB962C8B-B14F-4D97-AF65-F5344CB8AC3E}">
        <p14:creationId xmlns:p14="http://schemas.microsoft.com/office/powerpoint/2010/main" val="68320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04825" y="334170"/>
            <a:ext cx="11182350" cy="1325563"/>
          </a:xfrm>
        </p:spPr>
        <p:txBody>
          <a:bodyPr/>
          <a:lstStyle/>
          <a:p>
            <a:r>
              <a:rPr lang="en-US" altLang="en-US" dirty="0"/>
              <a:t>What is Alpha-gal?</a:t>
            </a:r>
          </a:p>
        </p:txBody>
      </p:sp>
      <p:sp>
        <p:nvSpPr>
          <p:cNvPr id="10243" name="Content Placeholder 2"/>
          <p:cNvSpPr>
            <a:spLocks noGrp="1"/>
          </p:cNvSpPr>
          <p:nvPr>
            <p:ph sz="quarter" idx="1"/>
          </p:nvPr>
        </p:nvSpPr>
        <p:spPr>
          <a:xfrm>
            <a:off x="504825" y="1841500"/>
            <a:ext cx="11182350" cy="4019548"/>
          </a:xfrm>
        </p:spPr>
        <p:txBody>
          <a:bodyPr>
            <a:normAutofit/>
          </a:bodyPr>
          <a:lstStyle/>
          <a:p>
            <a:pPr lvl="0"/>
            <a:r>
              <a:rPr lang="en-US" dirty="0"/>
              <a:t>Alpha-gal is not a female leader of the pack.</a:t>
            </a:r>
          </a:p>
          <a:p>
            <a:pPr lvl="0"/>
            <a:endParaRPr lang="en-US" dirty="0"/>
          </a:p>
          <a:p>
            <a:pPr lvl="0"/>
            <a:endParaRPr lang="en-US" dirty="0"/>
          </a:p>
          <a:p>
            <a:pPr lvl="0"/>
            <a:r>
              <a:rPr lang="en-US" dirty="0"/>
              <a:t>Alpha-gal (galactose-α-1,3-galactose) is a sugar molecule.</a:t>
            </a:r>
          </a:p>
          <a:p>
            <a:pPr lvl="0"/>
            <a:endParaRPr lang="en-US" dirty="0">
              <a:solidFill>
                <a:schemeClr val="tx2"/>
              </a:solidFill>
            </a:endParaRPr>
          </a:p>
          <a:p>
            <a:pPr lvl="0"/>
            <a:endParaRPr lang="en-US" dirty="0">
              <a:solidFill>
                <a:schemeClr val="tx2"/>
              </a:solidFill>
            </a:endParaRPr>
          </a:p>
          <a:p>
            <a:pPr lvl="0"/>
            <a:endParaRPr lang="en-US" dirty="0">
              <a:solidFill>
                <a:schemeClr val="tx2"/>
              </a:solidFill>
            </a:endParaRPr>
          </a:p>
          <a:p>
            <a:pPr lvl="0"/>
            <a:endParaRPr lang="en-US" dirty="0">
              <a:solidFill>
                <a:schemeClr val="tx2"/>
              </a:solidFill>
            </a:endParaRPr>
          </a:p>
          <a:p>
            <a:pPr lvl="0"/>
            <a:endParaRPr lang="en-US" dirty="0">
              <a:solidFill>
                <a:schemeClr val="tx2"/>
              </a:solidFill>
            </a:endParaRPr>
          </a:p>
          <a:p>
            <a:pPr lvl="0"/>
            <a:endParaRPr lang="en-US" dirty="0">
              <a:solidFill>
                <a:schemeClr val="tx2"/>
              </a:solidFill>
            </a:endParaRPr>
          </a:p>
          <a:p>
            <a:pPr lvl="0"/>
            <a:endParaRPr lang="en-US" dirty="0">
              <a:solidFill>
                <a:schemeClr val="tx2"/>
              </a:solidFill>
            </a:endParaRPr>
          </a:p>
          <a:p>
            <a:pPr marL="0" indent="0">
              <a:buNone/>
            </a:pPr>
            <a:endParaRPr lang="en-US" altLang="en-US" dirty="0"/>
          </a:p>
        </p:txBody>
      </p:sp>
      <p:pic>
        <p:nvPicPr>
          <p:cNvPr id="3" name="Picture 2" descr="White wolf with blue eyes.">
            <a:extLst>
              <a:ext uri="{FF2B5EF4-FFF2-40B4-BE49-F238E27FC236}">
                <a16:creationId xmlns:a16="http://schemas.microsoft.com/office/drawing/2014/main" id="{732E1156-B8CB-4B55-AD01-214C19ACA88B}"/>
              </a:ext>
            </a:extLst>
          </p:cNvPr>
          <p:cNvPicPr>
            <a:picLocks noChangeAspect="1"/>
          </p:cNvPicPr>
          <p:nvPr/>
        </p:nvPicPr>
        <p:blipFill>
          <a:blip r:embed="rId3"/>
          <a:stretch>
            <a:fillRect/>
          </a:stretch>
        </p:blipFill>
        <p:spPr>
          <a:xfrm>
            <a:off x="8248233" y="452535"/>
            <a:ext cx="2315258" cy="2894073"/>
          </a:xfrm>
          <a:prstGeom prst="rect">
            <a:avLst/>
          </a:prstGeom>
        </p:spPr>
      </p:pic>
      <p:pic>
        <p:nvPicPr>
          <p:cNvPr id="2" name="Picture 1" descr="Graphic of the Alpha-gal sugar molecule.">
            <a:extLst>
              <a:ext uri="{FF2B5EF4-FFF2-40B4-BE49-F238E27FC236}">
                <a16:creationId xmlns:a16="http://schemas.microsoft.com/office/drawing/2014/main" id="{212381B4-4413-41B3-B656-29AAFF55B337}"/>
              </a:ext>
            </a:extLst>
          </p:cNvPr>
          <p:cNvPicPr>
            <a:picLocks noChangeAspect="1"/>
          </p:cNvPicPr>
          <p:nvPr/>
        </p:nvPicPr>
        <p:blipFill>
          <a:blip r:embed="rId4"/>
          <a:stretch>
            <a:fillRect/>
          </a:stretch>
        </p:blipFill>
        <p:spPr>
          <a:xfrm>
            <a:off x="8018584" y="4185138"/>
            <a:ext cx="3331989" cy="2149133"/>
          </a:xfrm>
          <a:prstGeom prst="rect">
            <a:avLst/>
          </a:prstGeom>
        </p:spPr>
      </p:pic>
      <p:sp>
        <p:nvSpPr>
          <p:cNvPr id="7" name="TextBox 6">
            <a:extLst>
              <a:ext uri="{FF2B5EF4-FFF2-40B4-BE49-F238E27FC236}">
                <a16:creationId xmlns:a16="http://schemas.microsoft.com/office/drawing/2014/main" id="{60678F11-1BED-4497-B57D-3CAF34E74306}"/>
              </a:ext>
            </a:extLst>
          </p:cNvPr>
          <p:cNvSpPr txBox="1"/>
          <p:nvPr/>
        </p:nvSpPr>
        <p:spPr>
          <a:xfrm>
            <a:off x="7256585" y="6385330"/>
            <a:ext cx="9190892" cy="276999"/>
          </a:xfrm>
          <a:prstGeom prst="rect">
            <a:avLst/>
          </a:prstGeom>
          <a:noFill/>
        </p:spPr>
        <p:txBody>
          <a:bodyPr wrap="square" rtlCol="0">
            <a:spAutoFit/>
          </a:bodyPr>
          <a:lstStyle/>
          <a:p>
            <a:r>
              <a:rPr lang="en-US" sz="1200" dirty="0"/>
              <a:t>Photo </a:t>
            </a:r>
            <a:r>
              <a:rPr lang="en-US" sz="1200" dirty="0" err="1"/>
              <a:t>Unsplash</a:t>
            </a:r>
            <a:r>
              <a:rPr lang="en-US" sz="1200" dirty="0"/>
              <a:t>: Taylor; Figure Galactose-alpha-1,3-galactose Wikipedia</a:t>
            </a:r>
          </a:p>
        </p:txBody>
      </p:sp>
    </p:spTree>
    <p:extLst>
      <p:ext uri="{BB962C8B-B14F-4D97-AF65-F5344CB8AC3E}">
        <p14:creationId xmlns:p14="http://schemas.microsoft.com/office/powerpoint/2010/main" val="212351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466165" y="365125"/>
            <a:ext cx="11277600" cy="1325563"/>
          </a:xfrm>
        </p:spPr>
        <p:txBody>
          <a:bodyPr/>
          <a:lstStyle/>
          <a:p>
            <a:r>
              <a:rPr lang="en-US" dirty="0"/>
              <a:t>Non-Food Products That May Contain Alpha-Gal: Some Medications and Vaccines</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66165" y="1901952"/>
            <a:ext cx="11277600" cy="4275011"/>
          </a:xfrm>
        </p:spPr>
        <p:txBody>
          <a:bodyPr>
            <a:normAutofit lnSpcReduction="10000"/>
          </a:bodyPr>
          <a:lstStyle/>
          <a:p>
            <a:r>
              <a:rPr lang="en-US" dirty="0"/>
              <a:t>Although very rare, some people with severe AGS may react to ingredients in certain vaccines or medications. </a:t>
            </a:r>
          </a:p>
          <a:p>
            <a:pPr lvl="1"/>
            <a:r>
              <a:rPr lang="en-US" dirty="0"/>
              <a:t>Some may contain small amounts of alpha-gal-containing additives, stabilizers, or coatings. </a:t>
            </a:r>
          </a:p>
          <a:p>
            <a:pPr marL="1543050" lvl="3" indent="-171450">
              <a:lnSpc>
                <a:spcPct val="100000"/>
              </a:lnSpc>
              <a:spcBef>
                <a:spcPts val="0"/>
              </a:spcBef>
              <a:defRPr/>
            </a:pPr>
            <a:r>
              <a:rPr lang="en-US" sz="2400" dirty="0"/>
              <a:t>Cancer drug Cetuximab (Erbitux®)</a:t>
            </a:r>
          </a:p>
          <a:p>
            <a:pPr marL="1543050" lvl="3" indent="-171450">
              <a:lnSpc>
                <a:spcPct val="100000"/>
              </a:lnSpc>
              <a:spcBef>
                <a:spcPts val="0"/>
              </a:spcBef>
              <a:defRPr/>
            </a:pPr>
            <a:r>
              <a:rPr lang="en-US" sz="2400" dirty="0"/>
              <a:t>Gelatin capsules (“gel-caps”) are used for many medications.</a:t>
            </a:r>
          </a:p>
          <a:p>
            <a:pPr lvl="1"/>
            <a:r>
              <a:rPr lang="en-US" dirty="0"/>
              <a:t>Talk to healthcare provider before taking a new medication or receiving a vaccine.</a:t>
            </a:r>
          </a:p>
          <a:p>
            <a:r>
              <a:rPr lang="en-US" sz="2800" dirty="0"/>
              <a:t>No comprehensive lists of alpha-gal containing medications.</a:t>
            </a:r>
          </a:p>
          <a:p>
            <a:pPr lvl="1"/>
            <a:r>
              <a:rPr lang="en-US" sz="2400" dirty="0"/>
              <a:t>Healthcare providers/pharmacists can look for products containing ingredients such as gelatin, glycerin, magnesium stearate, and bovine extract.</a:t>
            </a:r>
          </a:p>
          <a:p>
            <a:endParaRPr lang="en-US" sz="1300" dirty="0"/>
          </a:p>
        </p:txBody>
      </p:sp>
    </p:spTree>
    <p:extLst>
      <p:ext uri="{BB962C8B-B14F-4D97-AF65-F5344CB8AC3E}">
        <p14:creationId xmlns:p14="http://schemas.microsoft.com/office/powerpoint/2010/main" val="45679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3960-E7B1-42C1-84B1-F5E9B928306D}"/>
              </a:ext>
            </a:extLst>
          </p:cNvPr>
          <p:cNvSpPr>
            <a:spLocks noGrp="1"/>
          </p:cNvSpPr>
          <p:nvPr>
            <p:ph type="title"/>
          </p:nvPr>
        </p:nvSpPr>
        <p:spPr>
          <a:xfrm>
            <a:off x="466165" y="365125"/>
            <a:ext cx="11277600" cy="1325563"/>
          </a:xfrm>
        </p:spPr>
        <p:txBody>
          <a:bodyPr/>
          <a:lstStyle/>
          <a:p>
            <a:r>
              <a:rPr lang="en-US" dirty="0"/>
              <a:t>Non-Food Products That May Contain Alpha-Gal: Other Medical Products</a:t>
            </a:r>
          </a:p>
        </p:txBody>
      </p:sp>
      <p:sp>
        <p:nvSpPr>
          <p:cNvPr id="3" name="Content Placeholder 2">
            <a:extLst>
              <a:ext uri="{FF2B5EF4-FFF2-40B4-BE49-F238E27FC236}">
                <a16:creationId xmlns:a16="http://schemas.microsoft.com/office/drawing/2014/main" id="{8F735E9F-3176-4426-B2AF-22E5FBCD1BD5}"/>
              </a:ext>
            </a:extLst>
          </p:cNvPr>
          <p:cNvSpPr>
            <a:spLocks noGrp="1"/>
          </p:cNvSpPr>
          <p:nvPr>
            <p:ph idx="1"/>
          </p:nvPr>
        </p:nvSpPr>
        <p:spPr>
          <a:xfrm>
            <a:off x="466165" y="1825625"/>
            <a:ext cx="11277600" cy="4351338"/>
          </a:xfrm>
        </p:spPr>
        <p:txBody>
          <a:bodyPr/>
          <a:lstStyle/>
          <a:p>
            <a:r>
              <a:rPr lang="en-US" dirty="0"/>
              <a:t>Other medical products are animal-derived and may contain alpha-gal, such as:</a:t>
            </a:r>
          </a:p>
          <a:p>
            <a:pPr lvl="1"/>
            <a:r>
              <a:rPr lang="en-US" dirty="0"/>
              <a:t>Heart valves from pigs or cows</a:t>
            </a:r>
          </a:p>
          <a:p>
            <a:pPr lvl="1"/>
            <a:r>
              <a:rPr lang="en-US" dirty="0"/>
              <a:t>Monoclonal antibodies</a:t>
            </a:r>
          </a:p>
          <a:p>
            <a:pPr lvl="1"/>
            <a:r>
              <a:rPr lang="en-US" dirty="0"/>
              <a:t>Heparin</a:t>
            </a:r>
          </a:p>
          <a:p>
            <a:pPr lvl="1"/>
            <a:r>
              <a:rPr lang="en-US" dirty="0"/>
              <a:t>Certain anti-venoms.</a:t>
            </a:r>
            <a:endParaRPr lang="en-US" sz="2400" dirty="0"/>
          </a:p>
          <a:p>
            <a:pPr marL="0" indent="0">
              <a:buNone/>
            </a:pPr>
            <a:endParaRPr lang="en-US" dirty="0"/>
          </a:p>
        </p:txBody>
      </p:sp>
      <p:pic>
        <p:nvPicPr>
          <p:cNvPr id="4" name="Picture 3" descr="A picture containing text, sky, outdoor, sign reading Medication.">
            <a:extLst>
              <a:ext uri="{FF2B5EF4-FFF2-40B4-BE49-F238E27FC236}">
                <a16:creationId xmlns:a16="http://schemas.microsoft.com/office/drawing/2014/main" id="{5C218163-6035-447E-9B13-9160EA1CD2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57639" y="2696457"/>
            <a:ext cx="4644415" cy="3092407"/>
          </a:xfrm>
          <a:prstGeom prst="rect">
            <a:avLst/>
          </a:prstGeom>
        </p:spPr>
      </p:pic>
    </p:spTree>
    <p:extLst>
      <p:ext uri="{BB962C8B-B14F-4D97-AF65-F5344CB8AC3E}">
        <p14:creationId xmlns:p14="http://schemas.microsoft.com/office/powerpoint/2010/main" val="19085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5"/>
            <a:ext cx="11266714" cy="1325563"/>
          </a:xfrm>
        </p:spPr>
        <p:txBody>
          <a:bodyPr/>
          <a:lstStyle/>
          <a:p>
            <a:r>
              <a:rPr lang="en-US" dirty="0"/>
              <a:t>If You Have AGS</a:t>
            </a:r>
          </a:p>
        </p:txBody>
      </p:sp>
      <p:sp>
        <p:nvSpPr>
          <p:cNvPr id="3" name="Content Placeholder 2"/>
          <p:cNvSpPr>
            <a:spLocks noGrp="1"/>
          </p:cNvSpPr>
          <p:nvPr>
            <p:ph idx="1"/>
          </p:nvPr>
        </p:nvSpPr>
        <p:spPr>
          <a:xfrm>
            <a:off x="489857" y="1825625"/>
            <a:ext cx="11266714" cy="4351338"/>
          </a:xfrm>
        </p:spPr>
        <p:txBody>
          <a:bodyPr>
            <a:normAutofit/>
          </a:bodyPr>
          <a:lstStyle/>
          <a:p>
            <a:pPr marL="171450" indent="-171450"/>
            <a:r>
              <a:rPr lang="en-US" dirty="0"/>
              <a:t>AGS should be treated and managed under the care of an allergist or other healthcare provider </a:t>
            </a:r>
          </a:p>
          <a:p>
            <a:pPr marL="628650" lvl="1" indent="-171450"/>
            <a:r>
              <a:rPr lang="en-US" dirty="0"/>
              <a:t>Many foods and products contain alpha-gal; you need to work with your healthcare provider to understand which products you need to avoid.</a:t>
            </a:r>
          </a:p>
          <a:p>
            <a:pPr marL="1085850" lvl="2" indent="-171450"/>
            <a:r>
              <a:rPr lang="en-US" dirty="0"/>
              <a:t>A registered/licensed dietitian can to help you identify hidden sources of alpha-gal.</a:t>
            </a:r>
          </a:p>
          <a:p>
            <a:pPr marL="628650" lvl="1" indent="-171450"/>
            <a:endParaRPr lang="en-US" dirty="0"/>
          </a:p>
          <a:p>
            <a:pPr marL="171450" indent="-171450"/>
            <a:endParaRPr lang="en-US" dirty="0"/>
          </a:p>
          <a:p>
            <a:pPr>
              <a:lnSpc>
                <a:spcPct val="100000"/>
              </a:lnSpc>
              <a:spcBef>
                <a:spcPts val="0"/>
              </a:spcBef>
              <a:defRPr/>
            </a:pPr>
            <a:endParaRPr lang="en-US" sz="1000" b="1" dirty="0"/>
          </a:p>
        </p:txBody>
      </p:sp>
    </p:spTree>
    <p:extLst>
      <p:ext uri="{BB962C8B-B14F-4D97-AF65-F5344CB8AC3E}">
        <p14:creationId xmlns:p14="http://schemas.microsoft.com/office/powerpoint/2010/main" val="160082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365125"/>
            <a:ext cx="11168743" cy="1325563"/>
          </a:xfrm>
        </p:spPr>
        <p:txBody>
          <a:bodyPr>
            <a:normAutofit/>
          </a:bodyPr>
          <a:lstStyle/>
          <a:p>
            <a:r>
              <a:rPr lang="en-US" dirty="0"/>
              <a:t>If You Have AGS - continued</a:t>
            </a:r>
          </a:p>
        </p:txBody>
      </p:sp>
      <p:sp>
        <p:nvSpPr>
          <p:cNvPr id="3" name="Content Placeholder 2"/>
          <p:cNvSpPr>
            <a:spLocks noGrp="1"/>
          </p:cNvSpPr>
          <p:nvPr>
            <p:ph idx="1"/>
          </p:nvPr>
        </p:nvSpPr>
        <p:spPr>
          <a:xfrm>
            <a:off x="522513" y="1690688"/>
            <a:ext cx="11168743" cy="4486275"/>
          </a:xfrm>
        </p:spPr>
        <p:txBody>
          <a:bodyPr>
            <a:normAutofit/>
          </a:bodyPr>
          <a:lstStyle/>
          <a:p>
            <a:pPr marL="171450" indent="-171450"/>
            <a:r>
              <a:rPr lang="en-US" dirty="0"/>
              <a:t>AGS symptoms can be exacerbated if foods containing alpha-gal are consume coupled with other factors such as:</a:t>
            </a:r>
          </a:p>
          <a:p>
            <a:pPr marL="628650" lvl="1" indent="-171450"/>
            <a:r>
              <a:rPr lang="en-US" dirty="0"/>
              <a:t>Alcohol.</a:t>
            </a:r>
          </a:p>
          <a:p>
            <a:pPr marL="628650" lvl="1" indent="-171450"/>
            <a:r>
              <a:rPr lang="en-US" dirty="0"/>
              <a:t>Exercise. </a:t>
            </a:r>
          </a:p>
          <a:p>
            <a:pPr marL="171450" indent="-171450"/>
            <a:r>
              <a:rPr lang="en-US" dirty="0"/>
              <a:t>People with AGS must read food product labels carefully.</a:t>
            </a:r>
          </a:p>
        </p:txBody>
      </p:sp>
    </p:spTree>
    <p:extLst>
      <p:ext uri="{BB962C8B-B14F-4D97-AF65-F5344CB8AC3E}">
        <p14:creationId xmlns:p14="http://schemas.microsoft.com/office/powerpoint/2010/main" val="331586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365125"/>
            <a:ext cx="11511643" cy="1325563"/>
          </a:xfrm>
        </p:spPr>
        <p:txBody>
          <a:bodyPr/>
          <a:lstStyle/>
          <a:p>
            <a:r>
              <a:rPr lang="en-US" dirty="0"/>
              <a:t>If You Have AGS – continued2</a:t>
            </a:r>
          </a:p>
        </p:txBody>
      </p:sp>
      <p:sp>
        <p:nvSpPr>
          <p:cNvPr id="3" name="Content Placeholder 2"/>
          <p:cNvSpPr>
            <a:spLocks noGrp="1"/>
          </p:cNvSpPr>
          <p:nvPr>
            <p:ph idx="1"/>
          </p:nvPr>
        </p:nvSpPr>
        <p:spPr>
          <a:xfrm>
            <a:off x="424543" y="1690687"/>
            <a:ext cx="11250386" cy="4486275"/>
          </a:xfrm>
        </p:spPr>
        <p:txBody>
          <a:bodyPr>
            <a:normAutofit/>
          </a:bodyPr>
          <a:lstStyle/>
          <a:p>
            <a:pPr>
              <a:lnSpc>
                <a:spcPct val="100000"/>
              </a:lnSpc>
              <a:spcBef>
                <a:spcPts val="0"/>
              </a:spcBef>
              <a:defRPr/>
            </a:pPr>
            <a:r>
              <a:rPr lang="en-US" b="1" dirty="0"/>
              <a:t>AGS symptoms can be severe, and even life-threatening. </a:t>
            </a:r>
          </a:p>
          <a:p>
            <a:pPr lvl="1">
              <a:lnSpc>
                <a:spcPct val="100000"/>
              </a:lnSpc>
              <a:spcBef>
                <a:spcPts val="0"/>
              </a:spcBef>
              <a:defRPr/>
            </a:pPr>
            <a:r>
              <a:rPr lang="en-US" b="1" dirty="0"/>
              <a:t>Seek immediate emergency care if you are having a severe allergic reaction</a:t>
            </a:r>
            <a:r>
              <a:rPr lang="en-US" dirty="0"/>
              <a:t>.</a:t>
            </a:r>
          </a:p>
          <a:p>
            <a:pPr lvl="1">
              <a:lnSpc>
                <a:spcPct val="100000"/>
              </a:lnSpc>
              <a:spcBef>
                <a:spcPts val="0"/>
              </a:spcBef>
              <a:defRPr/>
            </a:pPr>
            <a:r>
              <a:rPr lang="en-US" dirty="0"/>
              <a:t>You may need to carry an epinephrine pen. </a:t>
            </a:r>
          </a:p>
          <a:p>
            <a:pPr>
              <a:spcBef>
                <a:spcPts val="0"/>
              </a:spcBef>
            </a:pPr>
            <a:endParaRPr lang="en-US" sz="1000" dirty="0"/>
          </a:p>
          <a:p>
            <a:pPr marL="171450" lvl="0" indent="-171450"/>
            <a:r>
              <a:rPr lang="en-US" dirty="0"/>
              <a:t>Prevent tick bites. </a:t>
            </a:r>
          </a:p>
          <a:p>
            <a:pPr marL="628650" lvl="1" indent="-171450"/>
            <a:r>
              <a:rPr lang="en-US" dirty="0"/>
              <a:t>New tick bites may reactivate allergic reactions to alpha-gal.</a:t>
            </a:r>
          </a:p>
          <a:p>
            <a:pPr marL="171450" indent="-171450"/>
            <a:endParaRPr lang="en-US" dirty="0"/>
          </a:p>
          <a:p>
            <a:endParaRPr lang="en-US" dirty="0"/>
          </a:p>
        </p:txBody>
      </p:sp>
    </p:spTree>
    <p:extLst>
      <p:ext uri="{BB962C8B-B14F-4D97-AF65-F5344CB8AC3E}">
        <p14:creationId xmlns:p14="http://schemas.microsoft.com/office/powerpoint/2010/main" val="2376731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0B0D-A650-4704-BD1F-8787813865C6}"/>
              </a:ext>
            </a:extLst>
          </p:cNvPr>
          <p:cNvSpPr>
            <a:spLocks noGrp="1"/>
          </p:cNvSpPr>
          <p:nvPr>
            <p:ph type="title"/>
          </p:nvPr>
        </p:nvSpPr>
        <p:spPr/>
        <p:txBody>
          <a:bodyPr/>
          <a:lstStyle/>
          <a:p>
            <a:r>
              <a:rPr lang="en-US" dirty="0"/>
              <a:t>Avoid Additional Tick Bites</a:t>
            </a:r>
          </a:p>
        </p:txBody>
      </p:sp>
      <p:sp>
        <p:nvSpPr>
          <p:cNvPr id="3" name="Content Placeholder 2">
            <a:extLst>
              <a:ext uri="{FF2B5EF4-FFF2-40B4-BE49-F238E27FC236}">
                <a16:creationId xmlns:a16="http://schemas.microsoft.com/office/drawing/2014/main" id="{12977CFE-7C43-40BE-BF4F-9DF3C74B7C00}"/>
              </a:ext>
            </a:extLst>
          </p:cNvPr>
          <p:cNvSpPr>
            <a:spLocks noGrp="1"/>
          </p:cNvSpPr>
          <p:nvPr>
            <p:ph idx="1"/>
          </p:nvPr>
        </p:nvSpPr>
        <p:spPr/>
        <p:txBody>
          <a:bodyPr/>
          <a:lstStyle/>
          <a:p>
            <a:r>
              <a:rPr lang="en-US" dirty="0"/>
              <a:t>People with AGS should avoid tick bites.</a:t>
            </a:r>
          </a:p>
          <a:p>
            <a:r>
              <a:rPr lang="en-US" dirty="0"/>
              <a:t>New tick bites may reactive allergic reactions to alpha-gal.</a:t>
            </a:r>
          </a:p>
        </p:txBody>
      </p:sp>
    </p:spTree>
    <p:extLst>
      <p:ext uri="{BB962C8B-B14F-4D97-AF65-F5344CB8AC3E}">
        <p14:creationId xmlns:p14="http://schemas.microsoft.com/office/powerpoint/2010/main" val="3479634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365125"/>
            <a:ext cx="10831287" cy="1325563"/>
          </a:xfrm>
        </p:spPr>
        <p:txBody>
          <a:bodyPr>
            <a:normAutofit/>
          </a:bodyPr>
          <a:lstStyle/>
          <a:p>
            <a:r>
              <a:rPr lang="en-US" dirty="0"/>
              <a:t>Is AGS A Lifelong Condition?</a:t>
            </a:r>
          </a:p>
        </p:txBody>
      </p:sp>
      <p:sp>
        <p:nvSpPr>
          <p:cNvPr id="3" name="Content Placeholder 2"/>
          <p:cNvSpPr>
            <a:spLocks noGrp="1"/>
          </p:cNvSpPr>
          <p:nvPr>
            <p:ph idx="1"/>
          </p:nvPr>
        </p:nvSpPr>
        <p:spPr>
          <a:xfrm>
            <a:off x="522513" y="1825625"/>
            <a:ext cx="11119757" cy="4351338"/>
          </a:xfrm>
        </p:spPr>
        <p:txBody>
          <a:bodyPr>
            <a:normAutofit/>
          </a:bodyPr>
          <a:lstStyle/>
          <a:p>
            <a:r>
              <a:rPr lang="en-US" dirty="0"/>
              <a:t>Some evidence suggests that alpha-gal containing foods may be safely reintroduced in people after long periods of avoiding alpha-gal and tick bites.</a:t>
            </a:r>
          </a:p>
          <a:p>
            <a:r>
              <a:rPr lang="en-US" dirty="0"/>
              <a:t>Work with your healthcare provider.</a:t>
            </a:r>
          </a:p>
          <a:p>
            <a:pPr marL="0" indent="0">
              <a:buNone/>
            </a:pPr>
            <a:endParaRPr lang="en-US" dirty="0"/>
          </a:p>
        </p:txBody>
      </p:sp>
    </p:spTree>
    <p:extLst>
      <p:ext uri="{BB962C8B-B14F-4D97-AF65-F5344CB8AC3E}">
        <p14:creationId xmlns:p14="http://schemas.microsoft.com/office/powerpoint/2010/main" val="2515243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10896601" cy="1325563"/>
          </a:xfrm>
        </p:spPr>
        <p:txBody>
          <a:bodyPr/>
          <a:lstStyle/>
          <a:p>
            <a:r>
              <a:rPr lang="en-US" dirty="0"/>
              <a:t>Preventing AGS</a:t>
            </a:r>
          </a:p>
        </p:txBody>
      </p:sp>
      <p:sp>
        <p:nvSpPr>
          <p:cNvPr id="3" name="Content Placeholder 2"/>
          <p:cNvSpPr>
            <a:spLocks noGrp="1"/>
          </p:cNvSpPr>
          <p:nvPr>
            <p:ph idx="1"/>
          </p:nvPr>
        </p:nvSpPr>
        <p:spPr>
          <a:xfrm>
            <a:off x="446009" y="1409700"/>
            <a:ext cx="6843791" cy="5083175"/>
          </a:xfrm>
        </p:spPr>
        <p:txBody>
          <a:bodyPr>
            <a:normAutofit/>
          </a:bodyPr>
          <a:lstStyle/>
          <a:p>
            <a:pPr marL="171450" indent="-171450"/>
            <a:r>
              <a:rPr lang="en-US" sz="3000" dirty="0"/>
              <a:t>Preventing tick bites reduces risk of tick-borne diseases and AGS.</a:t>
            </a:r>
          </a:p>
          <a:p>
            <a:pPr marL="171450" lvl="0" indent="-171450"/>
            <a:r>
              <a:rPr lang="en-US" sz="3000" dirty="0"/>
              <a:t>Before you go outdoors</a:t>
            </a:r>
          </a:p>
          <a:p>
            <a:pPr marL="628650" lvl="1" indent="-171450"/>
            <a:r>
              <a:rPr lang="en-US" sz="2600" dirty="0"/>
              <a:t> Avoid grassy, brushy, and wooded areas, where ticks may be found.</a:t>
            </a:r>
          </a:p>
          <a:p>
            <a:pPr marL="628650" lvl="1" indent="-171450"/>
            <a:r>
              <a:rPr lang="en-US" dirty="0"/>
              <a:t>Treat clothing and gear with permethrin or buy pre-treated items.</a:t>
            </a:r>
          </a:p>
          <a:p>
            <a:pPr marL="628650" lvl="1" indent="-171450"/>
            <a:r>
              <a:rPr lang="en-US" dirty="0"/>
              <a:t>Use Environmental Protection Agency - registered insect repellents.</a:t>
            </a:r>
          </a:p>
          <a:p>
            <a:pPr marL="0" indent="0">
              <a:buNone/>
            </a:pPr>
            <a:endParaRPr lang="en-US" dirty="0"/>
          </a:p>
        </p:txBody>
      </p:sp>
      <p:pic>
        <p:nvPicPr>
          <p:cNvPr id="4" name="Picture 3" descr="A person spraying insect repellent on themselves.">
            <a:extLst>
              <a:ext uri="{FF2B5EF4-FFF2-40B4-BE49-F238E27FC236}">
                <a16:creationId xmlns:a16="http://schemas.microsoft.com/office/drawing/2014/main" id="{8E03C25D-9A56-4D8E-9AFE-37D7B8B83C3D}"/>
              </a:ext>
            </a:extLst>
          </p:cNvPr>
          <p:cNvPicPr>
            <a:picLocks noChangeAspect="1"/>
          </p:cNvPicPr>
          <p:nvPr/>
        </p:nvPicPr>
        <p:blipFill>
          <a:blip r:embed="rId3"/>
          <a:stretch>
            <a:fillRect/>
          </a:stretch>
        </p:blipFill>
        <p:spPr>
          <a:xfrm>
            <a:off x="7747149" y="190069"/>
            <a:ext cx="3617841" cy="2655708"/>
          </a:xfrm>
          <a:prstGeom prst="rect">
            <a:avLst/>
          </a:prstGeom>
        </p:spPr>
      </p:pic>
      <p:pic>
        <p:nvPicPr>
          <p:cNvPr id="5" name="Picture 4" descr="A women spraying insect repellent on her clothing.">
            <a:extLst>
              <a:ext uri="{FF2B5EF4-FFF2-40B4-BE49-F238E27FC236}">
                <a16:creationId xmlns:a16="http://schemas.microsoft.com/office/drawing/2014/main" id="{AF2BEA29-D00B-48C3-9FC8-B2E655372CD2}"/>
              </a:ext>
            </a:extLst>
          </p:cNvPr>
          <p:cNvPicPr>
            <a:picLocks noChangeAspect="1"/>
          </p:cNvPicPr>
          <p:nvPr/>
        </p:nvPicPr>
        <p:blipFill>
          <a:blip r:embed="rId4"/>
          <a:stretch>
            <a:fillRect/>
          </a:stretch>
        </p:blipFill>
        <p:spPr>
          <a:xfrm>
            <a:off x="7154400" y="3020833"/>
            <a:ext cx="4591591" cy="3063875"/>
          </a:xfrm>
          <a:prstGeom prst="rect">
            <a:avLst/>
          </a:prstGeom>
        </p:spPr>
      </p:pic>
      <p:sp>
        <p:nvSpPr>
          <p:cNvPr id="7" name="TextBox 6">
            <a:extLst>
              <a:ext uri="{FF2B5EF4-FFF2-40B4-BE49-F238E27FC236}">
                <a16:creationId xmlns:a16="http://schemas.microsoft.com/office/drawing/2014/main" id="{AD6DFD2B-0BE6-4E38-BCF9-5E2851125514}"/>
              </a:ext>
            </a:extLst>
          </p:cNvPr>
          <p:cNvSpPr txBox="1"/>
          <p:nvPr/>
        </p:nvSpPr>
        <p:spPr>
          <a:xfrm>
            <a:off x="9604251" y="6354375"/>
            <a:ext cx="2131930" cy="276999"/>
          </a:xfrm>
          <a:prstGeom prst="rect">
            <a:avLst/>
          </a:prstGeom>
          <a:noFill/>
        </p:spPr>
        <p:txBody>
          <a:bodyPr wrap="none" rtlCol="0">
            <a:spAutoFit/>
          </a:bodyPr>
          <a:lstStyle/>
          <a:p>
            <a:r>
              <a:rPr lang="en-US" sz="1200" dirty="0"/>
              <a:t>Photos: CDC Tick Image Gallery</a:t>
            </a:r>
          </a:p>
        </p:txBody>
      </p:sp>
    </p:spTree>
    <p:extLst>
      <p:ext uri="{BB962C8B-B14F-4D97-AF65-F5344CB8AC3E}">
        <p14:creationId xmlns:p14="http://schemas.microsoft.com/office/powerpoint/2010/main" val="2233534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10896601" cy="1325563"/>
          </a:xfrm>
        </p:spPr>
        <p:txBody>
          <a:bodyPr/>
          <a:lstStyle/>
          <a:p>
            <a:r>
              <a:rPr lang="en-US" dirty="0"/>
              <a:t>Preventing AGS - continued</a:t>
            </a:r>
          </a:p>
        </p:txBody>
      </p:sp>
      <p:sp>
        <p:nvSpPr>
          <p:cNvPr id="3" name="Content Placeholder 2"/>
          <p:cNvSpPr>
            <a:spLocks noGrp="1"/>
          </p:cNvSpPr>
          <p:nvPr>
            <p:ph idx="1"/>
          </p:nvPr>
        </p:nvSpPr>
        <p:spPr>
          <a:xfrm>
            <a:off x="457199" y="1409700"/>
            <a:ext cx="6451601" cy="5083175"/>
          </a:xfrm>
        </p:spPr>
        <p:txBody>
          <a:bodyPr>
            <a:normAutofit/>
          </a:bodyPr>
          <a:lstStyle/>
          <a:p>
            <a:pPr marL="171450" lvl="0" indent="-171450"/>
            <a:r>
              <a:rPr lang="en-US" sz="3000" dirty="0"/>
              <a:t>After you come indoors </a:t>
            </a:r>
          </a:p>
          <a:p>
            <a:pPr marL="628650" lvl="1" indent="-171450"/>
            <a:r>
              <a:rPr lang="en-US" dirty="0"/>
              <a:t>Check your clothing for ticks.</a:t>
            </a:r>
          </a:p>
          <a:p>
            <a:pPr marL="628650" lvl="1" indent="-171450"/>
            <a:r>
              <a:rPr lang="en-US" dirty="0"/>
              <a:t>Examine gear and pets for ticks.</a:t>
            </a:r>
          </a:p>
          <a:p>
            <a:pPr marL="628650" lvl="1" indent="-171450"/>
            <a:r>
              <a:rPr lang="en-US" dirty="0"/>
              <a:t>Shower and perform a thorough tick check.</a:t>
            </a:r>
          </a:p>
          <a:p>
            <a:pPr marL="628650" lvl="1" indent="-171450"/>
            <a:r>
              <a:rPr lang="en-US" sz="2600" dirty="0"/>
              <a:t>If you see an attached tick, remove it immediately. </a:t>
            </a:r>
          </a:p>
          <a:p>
            <a:pPr marL="0" indent="0">
              <a:buNone/>
            </a:pPr>
            <a:endParaRPr lang="en-US" dirty="0"/>
          </a:p>
        </p:txBody>
      </p:sp>
      <p:pic>
        <p:nvPicPr>
          <p:cNvPr id="4" name="Picture 3" descr="Points on a person where you should check for ticks when coming indoors.">
            <a:extLst>
              <a:ext uri="{FF2B5EF4-FFF2-40B4-BE49-F238E27FC236}">
                <a16:creationId xmlns:a16="http://schemas.microsoft.com/office/drawing/2014/main" id="{DF7E54D8-0E25-43E9-9E72-B7211C3A4D29}"/>
              </a:ext>
            </a:extLst>
          </p:cNvPr>
          <p:cNvPicPr>
            <a:picLocks noChangeAspect="1"/>
          </p:cNvPicPr>
          <p:nvPr/>
        </p:nvPicPr>
        <p:blipFill>
          <a:blip r:embed="rId3"/>
          <a:stretch>
            <a:fillRect/>
          </a:stretch>
        </p:blipFill>
        <p:spPr>
          <a:xfrm>
            <a:off x="6798881" y="74193"/>
            <a:ext cx="3232344" cy="3232990"/>
          </a:xfrm>
          <a:prstGeom prst="rect">
            <a:avLst/>
          </a:prstGeom>
        </p:spPr>
      </p:pic>
      <p:pic>
        <p:nvPicPr>
          <p:cNvPr id="5" name="Picture 4" descr="Points on your pets where you should check for ticks and remove immediately.">
            <a:extLst>
              <a:ext uri="{FF2B5EF4-FFF2-40B4-BE49-F238E27FC236}">
                <a16:creationId xmlns:a16="http://schemas.microsoft.com/office/drawing/2014/main" id="{68030C37-5C41-469B-94BC-94940DF83DCA}"/>
              </a:ext>
            </a:extLst>
          </p:cNvPr>
          <p:cNvPicPr>
            <a:picLocks noChangeAspect="1"/>
          </p:cNvPicPr>
          <p:nvPr/>
        </p:nvPicPr>
        <p:blipFill>
          <a:blip r:embed="rId4"/>
          <a:stretch>
            <a:fillRect/>
          </a:stretch>
        </p:blipFill>
        <p:spPr>
          <a:xfrm>
            <a:off x="6817916" y="3477488"/>
            <a:ext cx="3232344" cy="3232344"/>
          </a:xfrm>
          <a:prstGeom prst="rect">
            <a:avLst/>
          </a:prstGeom>
        </p:spPr>
      </p:pic>
      <p:sp>
        <p:nvSpPr>
          <p:cNvPr id="6" name="TextBox 5">
            <a:extLst>
              <a:ext uri="{FF2B5EF4-FFF2-40B4-BE49-F238E27FC236}">
                <a16:creationId xmlns:a16="http://schemas.microsoft.com/office/drawing/2014/main" id="{C921F292-CCDA-482C-A195-2B9AFECDAB28}"/>
              </a:ext>
            </a:extLst>
          </p:cNvPr>
          <p:cNvSpPr txBox="1"/>
          <p:nvPr/>
        </p:nvSpPr>
        <p:spPr>
          <a:xfrm>
            <a:off x="10050260" y="6432833"/>
            <a:ext cx="2141740" cy="276999"/>
          </a:xfrm>
          <a:prstGeom prst="rect">
            <a:avLst/>
          </a:prstGeom>
          <a:noFill/>
        </p:spPr>
        <p:txBody>
          <a:bodyPr wrap="none" rtlCol="0">
            <a:spAutoFit/>
          </a:bodyPr>
          <a:lstStyle/>
          <a:p>
            <a:r>
              <a:rPr lang="en-US" sz="1200" dirty="0"/>
              <a:t>Images: CDC Tick Image Gallery</a:t>
            </a:r>
          </a:p>
        </p:txBody>
      </p:sp>
    </p:spTree>
    <p:extLst>
      <p:ext uri="{BB962C8B-B14F-4D97-AF65-F5344CB8AC3E}">
        <p14:creationId xmlns:p14="http://schemas.microsoft.com/office/powerpoint/2010/main" val="1595833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A6402"/>
                </a:solidFill>
              </a:rPr>
              <a:t>Questions?</a:t>
            </a:r>
          </a:p>
        </p:txBody>
      </p:sp>
      <p:sp>
        <p:nvSpPr>
          <p:cNvPr id="3" name="Content Placeholder 2"/>
          <p:cNvSpPr>
            <a:spLocks noGrp="1"/>
          </p:cNvSpPr>
          <p:nvPr>
            <p:ph idx="1"/>
          </p:nvPr>
        </p:nvSpPr>
        <p:spPr/>
        <p:txBody>
          <a:bodyPr>
            <a:normAutofit/>
          </a:bodyPr>
          <a:lstStyle/>
          <a:p>
            <a:pPr marL="457200" lvl="1" indent="0" algn="ctr">
              <a:buNone/>
            </a:pPr>
            <a:r>
              <a:rPr lang="en-US" sz="4000" b="1" dirty="0">
                <a:solidFill>
                  <a:srgbClr val="FA6402"/>
                </a:solidFill>
              </a:rPr>
              <a:t>Thank You for Coming!</a:t>
            </a:r>
          </a:p>
        </p:txBody>
      </p:sp>
    </p:spTree>
    <p:extLst>
      <p:ext uri="{BB962C8B-B14F-4D97-AF65-F5344CB8AC3E}">
        <p14:creationId xmlns:p14="http://schemas.microsoft.com/office/powerpoint/2010/main" val="359730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52B4-E550-441F-B300-9CFF131173AB}"/>
              </a:ext>
            </a:extLst>
          </p:cNvPr>
          <p:cNvSpPr>
            <a:spLocks noGrp="1"/>
          </p:cNvSpPr>
          <p:nvPr>
            <p:ph type="title"/>
          </p:nvPr>
        </p:nvSpPr>
        <p:spPr>
          <a:xfrm>
            <a:off x="304800" y="2463"/>
            <a:ext cx="11582400" cy="1325563"/>
          </a:xfrm>
        </p:spPr>
        <p:txBody>
          <a:bodyPr>
            <a:noAutofit/>
          </a:bodyPr>
          <a:lstStyle/>
          <a:p>
            <a:r>
              <a:rPr lang="en-US" sz="4300" dirty="0"/>
              <a:t>Alpha-gal is a found in most non-primate mammals, and products made from mammals</a:t>
            </a:r>
          </a:p>
        </p:txBody>
      </p:sp>
      <p:pic>
        <p:nvPicPr>
          <p:cNvPr id="1026" name="Picture 2" descr="brown and white cow on green grass field during daytime">
            <a:extLst>
              <a:ext uri="{FF2B5EF4-FFF2-40B4-BE49-F238E27FC236}">
                <a16:creationId xmlns:a16="http://schemas.microsoft.com/office/drawing/2014/main" id="{2693FC44-CC11-4821-9F4E-84FA1C90E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94" y="1732379"/>
            <a:ext cx="2549467" cy="1700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wo pigs in a pig pen.">
            <a:extLst>
              <a:ext uri="{FF2B5EF4-FFF2-40B4-BE49-F238E27FC236}">
                <a16:creationId xmlns:a16="http://schemas.microsoft.com/office/drawing/2014/main" id="{AB8305AF-7EB5-4E07-8E9F-6981E1C7693B}"/>
              </a:ext>
            </a:extLst>
          </p:cNvPr>
          <p:cNvPicPr>
            <a:picLocks noChangeAspect="1"/>
          </p:cNvPicPr>
          <p:nvPr/>
        </p:nvPicPr>
        <p:blipFill rotWithShape="1">
          <a:blip r:embed="rId4"/>
          <a:srcRect l="-413" t="4121" r="413" b="-978"/>
          <a:stretch/>
        </p:blipFill>
        <p:spPr>
          <a:xfrm>
            <a:off x="3365295" y="1702104"/>
            <a:ext cx="2636140" cy="1700492"/>
          </a:xfrm>
          <a:prstGeom prst="rect">
            <a:avLst/>
          </a:prstGeom>
        </p:spPr>
      </p:pic>
      <p:pic>
        <p:nvPicPr>
          <p:cNvPr id="13" name="Picture 12" descr="A bunch of rabbits.">
            <a:extLst>
              <a:ext uri="{FF2B5EF4-FFF2-40B4-BE49-F238E27FC236}">
                <a16:creationId xmlns:a16="http://schemas.microsoft.com/office/drawing/2014/main" id="{E02725DD-B80C-4915-BEB3-8E8E8991E010}"/>
              </a:ext>
            </a:extLst>
          </p:cNvPr>
          <p:cNvPicPr>
            <a:picLocks noChangeAspect="1"/>
          </p:cNvPicPr>
          <p:nvPr/>
        </p:nvPicPr>
        <p:blipFill rotWithShape="1">
          <a:blip r:embed="rId5"/>
          <a:srcRect l="-969" t="9144" r="969" b="2831"/>
          <a:stretch/>
        </p:blipFill>
        <p:spPr>
          <a:xfrm>
            <a:off x="6162535" y="1715985"/>
            <a:ext cx="2575794" cy="1700495"/>
          </a:xfrm>
          <a:prstGeom prst="rect">
            <a:avLst/>
          </a:prstGeom>
        </p:spPr>
      </p:pic>
      <p:pic>
        <p:nvPicPr>
          <p:cNvPr id="8" name="Picture 7" descr="A head of sheep.">
            <a:extLst>
              <a:ext uri="{FF2B5EF4-FFF2-40B4-BE49-F238E27FC236}">
                <a16:creationId xmlns:a16="http://schemas.microsoft.com/office/drawing/2014/main" id="{E002170E-2EC3-4D56-A1AE-2BD4A9635189}"/>
              </a:ext>
            </a:extLst>
          </p:cNvPr>
          <p:cNvPicPr>
            <a:picLocks noChangeAspect="1"/>
          </p:cNvPicPr>
          <p:nvPr/>
        </p:nvPicPr>
        <p:blipFill>
          <a:blip r:embed="rId6"/>
          <a:stretch>
            <a:fillRect/>
          </a:stretch>
        </p:blipFill>
        <p:spPr>
          <a:xfrm>
            <a:off x="8957264" y="1715984"/>
            <a:ext cx="2553296" cy="1700495"/>
          </a:xfrm>
          <a:prstGeom prst="rect">
            <a:avLst/>
          </a:prstGeom>
        </p:spPr>
      </p:pic>
      <p:pic>
        <p:nvPicPr>
          <p:cNvPr id="17" name="Picture 16" descr="A deer near the woods.">
            <a:extLst>
              <a:ext uri="{FF2B5EF4-FFF2-40B4-BE49-F238E27FC236}">
                <a16:creationId xmlns:a16="http://schemas.microsoft.com/office/drawing/2014/main" id="{4A01F3CB-0F68-4DB6-ADA1-ED741666F6A7}"/>
              </a:ext>
            </a:extLst>
          </p:cNvPr>
          <p:cNvPicPr>
            <a:picLocks noChangeAspect="1"/>
          </p:cNvPicPr>
          <p:nvPr/>
        </p:nvPicPr>
        <p:blipFill rotWithShape="1">
          <a:blip r:embed="rId7"/>
          <a:srcRect b="3964"/>
          <a:stretch/>
        </p:blipFill>
        <p:spPr>
          <a:xfrm>
            <a:off x="548694" y="4162103"/>
            <a:ext cx="2577498" cy="1648569"/>
          </a:xfrm>
          <a:prstGeom prst="rect">
            <a:avLst/>
          </a:prstGeom>
        </p:spPr>
      </p:pic>
      <p:pic>
        <p:nvPicPr>
          <p:cNvPr id="4" name="Picture 3" descr="A group of goats.">
            <a:extLst>
              <a:ext uri="{FF2B5EF4-FFF2-40B4-BE49-F238E27FC236}">
                <a16:creationId xmlns:a16="http://schemas.microsoft.com/office/drawing/2014/main" id="{A9FAB639-F219-4F02-9D1F-E38BD15ABBFF}"/>
              </a:ext>
            </a:extLst>
          </p:cNvPr>
          <p:cNvPicPr>
            <a:picLocks noChangeAspect="1"/>
          </p:cNvPicPr>
          <p:nvPr/>
        </p:nvPicPr>
        <p:blipFill>
          <a:blip r:embed="rId8"/>
          <a:stretch>
            <a:fillRect/>
          </a:stretch>
        </p:blipFill>
        <p:spPr>
          <a:xfrm>
            <a:off x="3490919" y="4161853"/>
            <a:ext cx="2575794" cy="1715479"/>
          </a:xfrm>
          <a:prstGeom prst="rect">
            <a:avLst/>
          </a:prstGeom>
        </p:spPr>
      </p:pic>
      <p:pic>
        <p:nvPicPr>
          <p:cNvPr id="1028" name="Picture 4" descr="three horses on green ground">
            <a:extLst>
              <a:ext uri="{FF2B5EF4-FFF2-40B4-BE49-F238E27FC236}">
                <a16:creationId xmlns:a16="http://schemas.microsoft.com/office/drawing/2014/main" id="{9694A54C-9B61-4111-A82C-2E996CAD5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4119027"/>
            <a:ext cx="2636140" cy="1758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uffalo on the prairie.">
            <a:extLst>
              <a:ext uri="{FF2B5EF4-FFF2-40B4-BE49-F238E27FC236}">
                <a16:creationId xmlns:a16="http://schemas.microsoft.com/office/drawing/2014/main" id="{E5BCA7B8-D20B-475F-AFF1-301AAE42F491}"/>
              </a:ext>
            </a:extLst>
          </p:cNvPr>
          <p:cNvPicPr>
            <a:picLocks noChangeAspect="1"/>
          </p:cNvPicPr>
          <p:nvPr/>
        </p:nvPicPr>
        <p:blipFill rotWithShape="1">
          <a:blip r:embed="rId10"/>
          <a:srcRect l="43056" t="26909" r="8644" b="23767"/>
          <a:stretch/>
        </p:blipFill>
        <p:spPr>
          <a:xfrm>
            <a:off x="9007235" y="4164218"/>
            <a:ext cx="2577497" cy="1758305"/>
          </a:xfrm>
          <a:prstGeom prst="rect">
            <a:avLst/>
          </a:prstGeom>
        </p:spPr>
      </p:pic>
      <p:sp>
        <p:nvSpPr>
          <p:cNvPr id="3" name="TextBox 2">
            <a:extLst>
              <a:ext uri="{FF2B5EF4-FFF2-40B4-BE49-F238E27FC236}">
                <a16:creationId xmlns:a16="http://schemas.microsoft.com/office/drawing/2014/main" id="{2C2E96E1-6D53-46C2-A72E-1588C2F7C414}"/>
              </a:ext>
            </a:extLst>
          </p:cNvPr>
          <p:cNvSpPr txBox="1"/>
          <p:nvPr/>
        </p:nvSpPr>
        <p:spPr>
          <a:xfrm>
            <a:off x="2836985" y="6457785"/>
            <a:ext cx="9190892" cy="276999"/>
          </a:xfrm>
          <a:prstGeom prst="rect">
            <a:avLst/>
          </a:prstGeom>
          <a:noFill/>
        </p:spPr>
        <p:txBody>
          <a:bodyPr wrap="square" rtlCol="0">
            <a:spAutoFit/>
          </a:bodyPr>
          <a:lstStyle/>
          <a:p>
            <a:r>
              <a:rPr lang="en-US" sz="1200" dirty="0"/>
              <a:t>Photos </a:t>
            </a:r>
            <a:r>
              <a:rPr lang="en-US" sz="1200" dirty="0" err="1"/>
              <a:t>Unsplash</a:t>
            </a:r>
            <a:r>
              <a:rPr lang="en-US" sz="1200" dirty="0"/>
              <a:t>: Daniel </a:t>
            </a:r>
            <a:r>
              <a:rPr lang="en-US" sz="1200" dirty="0" err="1"/>
              <a:t>Quiceno</a:t>
            </a:r>
            <a:r>
              <a:rPr lang="en-US" sz="1200" dirty="0"/>
              <a:t> M, Annika </a:t>
            </a:r>
            <a:r>
              <a:rPr lang="en-US" sz="1200" dirty="0" err="1"/>
              <a:t>Terial</a:t>
            </a:r>
            <a:r>
              <a:rPr lang="en-US" sz="1200" dirty="0"/>
              <a:t>, Jorge Salvador,  Bryce Olsen,  Judith </a:t>
            </a:r>
            <a:r>
              <a:rPr lang="en-US" sz="1200" dirty="0" err="1"/>
              <a:t>Prins</a:t>
            </a:r>
            <a:r>
              <a:rPr lang="en-US" sz="1200" dirty="0"/>
              <a:t>, Kenneth Schipper Vera, </a:t>
            </a:r>
            <a:r>
              <a:rPr lang="en-US" sz="1200" dirty="0" err="1"/>
              <a:t>Aswathy</a:t>
            </a:r>
            <a:r>
              <a:rPr lang="en-US" sz="1200" dirty="0"/>
              <a:t> N, Divide by Zero </a:t>
            </a:r>
          </a:p>
        </p:txBody>
      </p:sp>
    </p:spTree>
    <p:extLst>
      <p:ext uri="{BB962C8B-B14F-4D97-AF65-F5344CB8AC3E}">
        <p14:creationId xmlns:p14="http://schemas.microsoft.com/office/powerpoint/2010/main" val="193852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09D6E6B-D2DA-07C8-35C4-751ACB54BB9B}"/>
              </a:ext>
              <a:ext uri="{C183D7F6-B498-43B3-948B-1728B52AA6E4}">
                <adec:decorative xmlns:adec="http://schemas.microsoft.com/office/drawing/2017/decorative" val="1"/>
              </a:ext>
            </a:extLst>
          </p:cNvPr>
          <p:cNvSpPr/>
          <p:nvPr/>
        </p:nvSpPr>
        <p:spPr>
          <a:xfrm>
            <a:off x="389165" y="156117"/>
            <a:ext cx="11413670" cy="73372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CCBE54F0-48CF-4C85-9EE5-6885F5F9EDD2}"/>
              </a:ext>
            </a:extLst>
          </p:cNvPr>
          <p:cNvSpPr txBox="1">
            <a:spLocks noGrp="1"/>
          </p:cNvSpPr>
          <p:nvPr>
            <p:ph type="title" idx="4294967295"/>
          </p:nvPr>
        </p:nvSpPr>
        <p:spPr>
          <a:xfrm>
            <a:off x="708103" y="245981"/>
            <a:ext cx="6099716"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Minion Pro-Bold-9146-Identity-H"/>
                <a:ea typeface="+mn-ea"/>
                <a:cs typeface="+mn-cs"/>
              </a:rPr>
              <a:t>USDA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BFCFC"/>
                </a:solidFill>
                <a:effectLst/>
                <a:uLnTx/>
                <a:uFillTx/>
                <a:latin typeface="*Arial-Bold-9145-Identity-H"/>
                <a:ea typeface="+mn-ea"/>
                <a:cs typeface="+mn-cs"/>
              </a:rPr>
              <a:t>United States Department of Agriculture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F6A123F9-1A1B-46FA-4777-420F6445F9B7}"/>
              </a:ext>
            </a:extLst>
          </p:cNvPr>
          <p:cNvSpPr txBox="1"/>
          <p:nvPr/>
        </p:nvSpPr>
        <p:spPr>
          <a:xfrm>
            <a:off x="389165" y="889843"/>
            <a:ext cx="11413670" cy="5078313"/>
          </a:xfrm>
          <a:prstGeom prst="rect">
            <a:avLst/>
          </a:prstGeom>
          <a:noFill/>
        </p:spPr>
        <p:txBody>
          <a:bodyPr wrap="square">
            <a:spAutoFit/>
          </a:bodyPr>
          <a:lstStyle/>
          <a:p>
            <a:r>
              <a:rPr lang="en-US" b="1" dirty="0"/>
              <a:t>Non-Discrimination Statement </a:t>
            </a:r>
          </a:p>
          <a:p>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r>
              <a:rPr lang="en-US" dirty="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 </a:t>
            </a:r>
          </a:p>
          <a:p>
            <a:r>
              <a:rPr lang="en-US" dirty="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program.intake@usda.gov. USDA is an equal opportunity provider, employer, and lender. </a:t>
            </a:r>
          </a:p>
        </p:txBody>
      </p:sp>
    </p:spTree>
    <p:extLst>
      <p:ext uri="{BB962C8B-B14F-4D97-AF65-F5344CB8AC3E}">
        <p14:creationId xmlns:p14="http://schemas.microsoft.com/office/powerpoint/2010/main" val="2241990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65125"/>
            <a:ext cx="10877550" cy="1325563"/>
          </a:xfrm>
        </p:spPr>
        <p:txBody>
          <a:bodyPr/>
          <a:lstStyle/>
          <a:p>
            <a:r>
              <a:rPr lang="en-US" dirty="0"/>
              <a:t>References</a:t>
            </a:r>
          </a:p>
        </p:txBody>
      </p:sp>
      <p:sp>
        <p:nvSpPr>
          <p:cNvPr id="3" name="Content Placeholder 2"/>
          <p:cNvSpPr>
            <a:spLocks noGrp="1"/>
          </p:cNvSpPr>
          <p:nvPr>
            <p:ph idx="1"/>
          </p:nvPr>
        </p:nvSpPr>
        <p:spPr>
          <a:xfrm>
            <a:off x="476250" y="1384300"/>
            <a:ext cx="11239500" cy="4870196"/>
          </a:xfrm>
        </p:spPr>
        <p:txBody>
          <a:bodyPr>
            <a:normAutofit/>
          </a:bodyPr>
          <a:lstStyle/>
          <a:p>
            <a:r>
              <a:rPr lang="en-US" sz="1800" dirty="0"/>
              <a:t>Carpenter A, Drexler NA, McCormick DW, Thompson JM, </a:t>
            </a:r>
            <a:r>
              <a:rPr lang="en-US" sz="1800" dirty="0" err="1"/>
              <a:t>Kersh</a:t>
            </a:r>
            <a:r>
              <a:rPr lang="en-US" sz="1800" dirty="0"/>
              <a:t> G, </a:t>
            </a:r>
            <a:r>
              <a:rPr lang="en-US" sz="1800" dirty="0" err="1"/>
              <a:t>Commins</a:t>
            </a:r>
            <a:r>
              <a:rPr lang="en-US" sz="1800" dirty="0"/>
              <a:t> SP, </a:t>
            </a:r>
            <a:r>
              <a:rPr lang="en-US" sz="1800" dirty="0" err="1"/>
              <a:t>Salzer</a:t>
            </a:r>
            <a:r>
              <a:rPr lang="en-US" sz="1800" dirty="0"/>
              <a:t> JS. Health care provider knowledge regarding alpha-gal syndrome – United States, March – May 2022. MMWR. 2023 July;72(30):809-814. </a:t>
            </a:r>
            <a:r>
              <a:rPr lang="en-US" sz="1800" dirty="0">
                <a:hlinkClick r:id="rId3"/>
              </a:rPr>
              <a:t>https://www.cdc.gov/mmwr/volumes/72/wr/mm7230a1.htm?s_cid=mm7230a1_w</a:t>
            </a:r>
            <a:r>
              <a:rPr lang="en-US" sz="1800" dirty="0"/>
              <a:t> </a:t>
            </a:r>
          </a:p>
          <a:p>
            <a:r>
              <a:rPr lang="en-US" sz="1800" dirty="0"/>
              <a:t>Centers for Disease Control and Prevention. Alpha-gal syndrome. 2023 </a:t>
            </a:r>
            <a:r>
              <a:rPr lang="en-US" sz="1800" dirty="0">
                <a:hlinkClick r:id="rId4"/>
              </a:rPr>
              <a:t>https://www.cdc.gov/ticks/alpha-gal/index.html</a:t>
            </a:r>
            <a:endParaRPr lang="en-US" sz="1800" dirty="0"/>
          </a:p>
          <a:p>
            <a:r>
              <a:rPr lang="en-US" sz="1800" dirty="0"/>
              <a:t>Centers for Disease Control and Prevention. Products that may contain alpha-gal. 2023. </a:t>
            </a:r>
            <a:r>
              <a:rPr lang="en-US" sz="1800" dirty="0">
                <a:hlinkClick r:id="rId5"/>
              </a:rPr>
              <a:t>https://www.cdc.gov/ticks/alpha-gal/products.html</a:t>
            </a:r>
            <a:r>
              <a:rPr lang="en-US" sz="1800" dirty="0"/>
              <a:t> </a:t>
            </a:r>
          </a:p>
          <a:p>
            <a:r>
              <a:rPr lang="en-US" sz="1800" dirty="0"/>
              <a:t>Centers for Disease Control and Prevention. For Public Health Officials. 2022. </a:t>
            </a:r>
            <a:r>
              <a:rPr lang="en-US" sz="1800" dirty="0">
                <a:hlinkClick r:id="rId6"/>
              </a:rPr>
              <a:t>https://www.cdc.gov/ticks/alpha-gal/for-public-health-officials.html</a:t>
            </a:r>
            <a:r>
              <a:rPr lang="en-US" sz="1800" dirty="0"/>
              <a:t> </a:t>
            </a:r>
          </a:p>
          <a:p>
            <a:r>
              <a:rPr lang="en-US" sz="1800" dirty="0"/>
              <a:t>Centers for Disease Control and Prevention. Preventing tick bites. 2022. </a:t>
            </a:r>
            <a:r>
              <a:rPr lang="en-US" sz="1800" dirty="0">
                <a:hlinkClick r:id="rId7"/>
              </a:rPr>
              <a:t>https://www.cdc.gov/ticks/avoid/on_people.html</a:t>
            </a:r>
            <a:r>
              <a:rPr lang="en-US" sz="1800" dirty="0"/>
              <a:t> </a:t>
            </a:r>
          </a:p>
          <a:p>
            <a:r>
              <a:rPr lang="en-US" sz="1800" dirty="0"/>
              <a:t>Centers for Disease Control and Prevention. Preventing tick bites on your pets. 2019. </a:t>
            </a:r>
            <a:r>
              <a:rPr lang="en-US" sz="1800" dirty="0">
                <a:hlinkClick r:id="rId8"/>
              </a:rPr>
              <a:t>https://www.cdc.gov/ticks/avoid/on_pets.html</a:t>
            </a:r>
            <a:endParaRPr lang="en-US" sz="1800" dirty="0"/>
          </a:p>
          <a:p>
            <a:r>
              <a:rPr lang="en-US" sz="1800" dirty="0"/>
              <a:t>Crispell G, </a:t>
            </a:r>
            <a:r>
              <a:rPr lang="en-US" sz="1800" dirty="0" err="1"/>
              <a:t>Commins</a:t>
            </a:r>
            <a:r>
              <a:rPr lang="en-US" sz="1800" dirty="0"/>
              <a:t> SP, Archer-Hartman SA, et al. Discovery of Alpha-Gal-Containing Antigens in North American Tick Species Believed to Induce Red Meat Allergy. Front Immunol 2019;10:1056.  </a:t>
            </a:r>
            <a:r>
              <a:rPr lang="en-US" sz="1800" dirty="0">
                <a:hlinkClick r:id="rId9"/>
              </a:rPr>
              <a:t>https://doi.org/10.3389/fimmu.2019.01056</a:t>
            </a:r>
            <a:endParaRPr lang="en-US" sz="1800" dirty="0"/>
          </a:p>
          <a:p>
            <a:endParaRPr lang="en-US" sz="2000" dirty="0"/>
          </a:p>
        </p:txBody>
      </p:sp>
    </p:spTree>
    <p:extLst>
      <p:ext uri="{BB962C8B-B14F-4D97-AF65-F5344CB8AC3E}">
        <p14:creationId xmlns:p14="http://schemas.microsoft.com/office/powerpoint/2010/main" val="1185007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EE97-5205-4E69-AE8A-5DCA56AE191D}"/>
              </a:ext>
            </a:extLst>
          </p:cNvPr>
          <p:cNvSpPr>
            <a:spLocks noGrp="1"/>
          </p:cNvSpPr>
          <p:nvPr>
            <p:ph type="title"/>
          </p:nvPr>
        </p:nvSpPr>
        <p:spPr/>
        <p:txBody>
          <a:bodyPr/>
          <a:lstStyle/>
          <a:p>
            <a:r>
              <a:rPr lang="en-US" dirty="0"/>
              <a:t>References - continued</a:t>
            </a:r>
          </a:p>
        </p:txBody>
      </p:sp>
      <p:sp>
        <p:nvSpPr>
          <p:cNvPr id="3" name="Content Placeholder 2">
            <a:extLst>
              <a:ext uri="{FF2B5EF4-FFF2-40B4-BE49-F238E27FC236}">
                <a16:creationId xmlns:a16="http://schemas.microsoft.com/office/drawing/2014/main" id="{0F5AD1B8-DA60-4A86-A869-B86C4E5849DD}"/>
              </a:ext>
            </a:extLst>
          </p:cNvPr>
          <p:cNvSpPr>
            <a:spLocks noGrp="1"/>
          </p:cNvSpPr>
          <p:nvPr>
            <p:ph idx="1"/>
          </p:nvPr>
        </p:nvSpPr>
        <p:spPr/>
        <p:txBody>
          <a:bodyPr>
            <a:normAutofit fontScale="92500" lnSpcReduction="10000"/>
          </a:bodyPr>
          <a:lstStyle/>
          <a:p>
            <a:r>
              <a:rPr lang="en-US" sz="1800" dirty="0" err="1"/>
              <a:t>Commins</a:t>
            </a:r>
            <a:r>
              <a:rPr lang="en-US" sz="1800" dirty="0"/>
              <a:t>, S.P. Diagnosis and management of alpha-gal syndrome: lessons from 2,500 patients. Expert Rev Clin Immunol. 2020;16(7):667-677.  </a:t>
            </a:r>
            <a:r>
              <a:rPr lang="en-US" sz="1800" dirty="0">
                <a:hlinkClick r:id="rId3"/>
              </a:rPr>
              <a:t>https://pubmed.ncbi.nlm.nih.gov/32571129/</a:t>
            </a:r>
            <a:endParaRPr lang="en-US" sz="1800" dirty="0"/>
          </a:p>
          <a:p>
            <a:r>
              <a:rPr lang="en-US" sz="1800" dirty="0"/>
              <a:t>Sharma, S.R., Karim, S. Tick saliva and the alpha-gal syndrome: Finding a needle in a haystack. Frontiers in Cellular and Infection Microbiology 2021; 11 Article 680264. </a:t>
            </a:r>
            <a:r>
              <a:rPr lang="en-US" sz="1800" dirty="0">
                <a:hlinkClick r:id="rId4"/>
              </a:rPr>
              <a:t>https://doi.org/10.3389/fcimb.2021.680264</a:t>
            </a:r>
            <a:r>
              <a:rPr lang="en-US" sz="1800" dirty="0"/>
              <a:t> </a:t>
            </a:r>
          </a:p>
          <a:p>
            <a:r>
              <a:rPr lang="en-US" sz="1800" dirty="0"/>
              <a:t>Steinke, J.W., Platts-Mills, T.A.E., </a:t>
            </a:r>
            <a:r>
              <a:rPr lang="en-US" sz="1800" dirty="0" err="1"/>
              <a:t>Commins</a:t>
            </a:r>
            <a:r>
              <a:rPr lang="en-US" sz="1800" dirty="0"/>
              <a:t>, S.P. The alpha gal story: Lessons learned from connecting the dots. J Allergy Clin Immunol. 2015; 135(3):589-597. </a:t>
            </a:r>
            <a:r>
              <a:rPr lang="en-US" sz="1800" dirty="0">
                <a:hlinkClick r:id="rId5"/>
              </a:rPr>
              <a:t>https://pubmed.ncbi.nlm.nih.gov/25747720/</a:t>
            </a:r>
            <a:endParaRPr lang="en-US" sz="1800" dirty="0"/>
          </a:p>
          <a:p>
            <a:r>
              <a:rPr lang="en-US" sz="1800" dirty="0"/>
              <a:t>Thompson JM, Carpenter A, </a:t>
            </a:r>
            <a:r>
              <a:rPr lang="en-US" sz="1800" dirty="0" err="1"/>
              <a:t>Kersh</a:t>
            </a:r>
            <a:r>
              <a:rPr lang="en-US" sz="1800" dirty="0"/>
              <a:t> GJ, </a:t>
            </a:r>
            <a:r>
              <a:rPr lang="en-US" sz="1800" dirty="0" err="1"/>
              <a:t>Wachs</a:t>
            </a:r>
            <a:r>
              <a:rPr lang="en-US" sz="1800" dirty="0"/>
              <a:t> T, </a:t>
            </a:r>
            <a:r>
              <a:rPr lang="en-US" sz="1800" dirty="0" err="1"/>
              <a:t>Commins</a:t>
            </a:r>
            <a:r>
              <a:rPr lang="en-US" sz="1800" dirty="0"/>
              <a:t> SP, </a:t>
            </a:r>
            <a:r>
              <a:rPr lang="en-US" sz="1800" dirty="0" err="1"/>
              <a:t>Salzer</a:t>
            </a:r>
            <a:r>
              <a:rPr lang="en-US" sz="1800" dirty="0"/>
              <a:t> JS. Geographic distribution of suspected alpha-gal syndrome cases – United States, January 2017-December 2022. MMWR. 2023 July;72(30):815-820. </a:t>
            </a:r>
            <a:r>
              <a:rPr lang="en-US" sz="1800" dirty="0">
                <a:hlinkClick r:id="rId6"/>
              </a:rPr>
              <a:t>https://www.cdc.gov/mmwr/volumes/72/wr/mm7230a2.htm?s_cid=mm7230a2_w</a:t>
            </a:r>
            <a:r>
              <a:rPr lang="en-US" sz="1800" dirty="0"/>
              <a:t> </a:t>
            </a:r>
          </a:p>
          <a:p>
            <a:r>
              <a:rPr lang="en-US" sz="1800" dirty="0"/>
              <a:t>Wilson JM, Schuyler AJ, Workman L, et al. Investigation into the </a:t>
            </a:r>
            <a:r>
              <a:rPr lang="el-GR" sz="1800" dirty="0"/>
              <a:t>α</a:t>
            </a:r>
            <a:r>
              <a:rPr lang="en-US" sz="1800" dirty="0"/>
              <a:t>-gal syndrome: characteristics of 261 children and adults reporting red meat allergy. J Allergy Clin Immunol Practice 2019;7(7):2348-2358.e4.</a:t>
            </a:r>
          </a:p>
          <a:p>
            <a:r>
              <a:rPr lang="en-US" sz="1800" dirty="0"/>
              <a:t>Young I, </a:t>
            </a:r>
            <a:r>
              <a:rPr lang="en-US" sz="1800" dirty="0" err="1"/>
              <a:t>Prematunge</a:t>
            </a:r>
            <a:r>
              <a:rPr lang="en-US" sz="1800" dirty="0"/>
              <a:t> C, </a:t>
            </a:r>
            <a:r>
              <a:rPr lang="en-US" sz="1800" dirty="0" err="1"/>
              <a:t>Pussegoda</a:t>
            </a:r>
            <a:r>
              <a:rPr lang="en-US" sz="1800" dirty="0"/>
              <a:t> K, Corrin T, Waddell L.  Tick exposures and alpha-gal syndrome: A systematic review of the evidence</a:t>
            </a:r>
            <a:r>
              <a:rPr lang="en-US" sz="1800" u="sng" dirty="0">
                <a:hlinkClick r:id="rId7"/>
              </a:rPr>
              <a:t>.</a:t>
            </a:r>
            <a:r>
              <a:rPr lang="en-US" sz="1800" dirty="0"/>
              <a:t> Ticks and Tick-borne Diseases 2021;12(3):101674.</a:t>
            </a:r>
          </a:p>
          <a:p>
            <a:r>
              <a:rPr lang="en-US" sz="1800" dirty="0"/>
              <a:t>U.S. Health and Human Services, Tick-Born Disease Working Group. (2022). Alpha-Gal Syndrome Subcommittee Report to the Tick-Borne Disease Working Group. </a:t>
            </a:r>
            <a:r>
              <a:rPr lang="en-US" sz="1800" dirty="0">
                <a:hlinkClick r:id="rId8"/>
              </a:rPr>
              <a:t>https://www.hhs.gov/ash/advisory-committees/tickbornedisease/reports/alpha-gal-subcomm-2020/index.html</a:t>
            </a:r>
            <a:r>
              <a:rPr lang="en-US" sz="1800" dirty="0"/>
              <a:t> </a:t>
            </a:r>
          </a:p>
          <a:p>
            <a:endParaRPr lang="en-US" dirty="0"/>
          </a:p>
        </p:txBody>
      </p:sp>
    </p:spTree>
    <p:extLst>
      <p:ext uri="{BB962C8B-B14F-4D97-AF65-F5344CB8AC3E}">
        <p14:creationId xmlns:p14="http://schemas.microsoft.com/office/powerpoint/2010/main" val="43030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83B4-B856-AD48-CEC2-1C8AE95460DC}"/>
              </a:ext>
            </a:extLst>
          </p:cNvPr>
          <p:cNvSpPr>
            <a:spLocks noGrp="1"/>
          </p:cNvSpPr>
          <p:nvPr>
            <p:ph type="title"/>
          </p:nvPr>
        </p:nvSpPr>
        <p:spPr>
          <a:xfrm>
            <a:off x="457199" y="0"/>
            <a:ext cx="11242431" cy="1325563"/>
          </a:xfrm>
        </p:spPr>
        <p:txBody>
          <a:bodyPr/>
          <a:lstStyle/>
          <a:p>
            <a:r>
              <a:rPr lang="en-US" dirty="0"/>
              <a:t>Alpha-gal is not found in people, birds, fish &amp; reptiles</a:t>
            </a:r>
          </a:p>
        </p:txBody>
      </p:sp>
      <p:pic>
        <p:nvPicPr>
          <p:cNvPr id="9" name="Content Placeholder 8" descr="A group of people on a beach at sunset.">
            <a:extLst>
              <a:ext uri="{FF2B5EF4-FFF2-40B4-BE49-F238E27FC236}">
                <a16:creationId xmlns:a16="http://schemas.microsoft.com/office/drawing/2014/main" id="{25E04BA6-3C7E-450C-859E-25BC461820D1}"/>
              </a:ext>
            </a:extLst>
          </p:cNvPr>
          <p:cNvPicPr>
            <a:picLocks noGrp="1" noChangeAspect="1"/>
          </p:cNvPicPr>
          <p:nvPr>
            <p:ph idx="1"/>
          </p:nvPr>
        </p:nvPicPr>
        <p:blipFill>
          <a:blip r:embed="rId3"/>
          <a:stretch>
            <a:fillRect/>
          </a:stretch>
        </p:blipFill>
        <p:spPr>
          <a:xfrm>
            <a:off x="631581" y="1609116"/>
            <a:ext cx="3088512" cy="2056949"/>
          </a:xfrm>
          <a:prstGeom prst="rect">
            <a:avLst/>
          </a:prstGeom>
        </p:spPr>
      </p:pic>
      <p:pic>
        <p:nvPicPr>
          <p:cNvPr id="12" name="Picture 11" descr="A rooster and a flock of chickens.">
            <a:extLst>
              <a:ext uri="{FF2B5EF4-FFF2-40B4-BE49-F238E27FC236}">
                <a16:creationId xmlns:a16="http://schemas.microsoft.com/office/drawing/2014/main" id="{AB0E11FF-9460-42CE-973A-FBE9034473DD}"/>
              </a:ext>
            </a:extLst>
          </p:cNvPr>
          <p:cNvPicPr>
            <a:picLocks noChangeAspect="1"/>
          </p:cNvPicPr>
          <p:nvPr/>
        </p:nvPicPr>
        <p:blipFill>
          <a:blip r:embed="rId4"/>
          <a:stretch>
            <a:fillRect/>
          </a:stretch>
        </p:blipFill>
        <p:spPr>
          <a:xfrm>
            <a:off x="4183673" y="1602939"/>
            <a:ext cx="3088512" cy="2063126"/>
          </a:xfrm>
          <a:prstGeom prst="rect">
            <a:avLst/>
          </a:prstGeom>
        </p:spPr>
      </p:pic>
      <p:pic>
        <p:nvPicPr>
          <p:cNvPr id="17" name="Picture 16" descr="A quail sitting on a fence post.">
            <a:extLst>
              <a:ext uri="{FF2B5EF4-FFF2-40B4-BE49-F238E27FC236}">
                <a16:creationId xmlns:a16="http://schemas.microsoft.com/office/drawing/2014/main" id="{C42063BD-06BD-4E0A-BC47-93BE4E13922B}"/>
              </a:ext>
            </a:extLst>
          </p:cNvPr>
          <p:cNvPicPr>
            <a:picLocks noChangeAspect="1"/>
          </p:cNvPicPr>
          <p:nvPr/>
        </p:nvPicPr>
        <p:blipFill>
          <a:blip r:embed="rId5"/>
          <a:stretch>
            <a:fillRect/>
          </a:stretch>
        </p:blipFill>
        <p:spPr>
          <a:xfrm>
            <a:off x="7573107" y="1524787"/>
            <a:ext cx="3215131" cy="2141277"/>
          </a:xfrm>
          <a:prstGeom prst="rect">
            <a:avLst/>
          </a:prstGeom>
        </p:spPr>
      </p:pic>
      <p:pic>
        <p:nvPicPr>
          <p:cNvPr id="13" name="Picture 12" descr="A school of fish swimming in the ocean.">
            <a:extLst>
              <a:ext uri="{FF2B5EF4-FFF2-40B4-BE49-F238E27FC236}">
                <a16:creationId xmlns:a16="http://schemas.microsoft.com/office/drawing/2014/main" id="{B8E4FD96-CF60-4828-8BC8-7B108D398962}"/>
              </a:ext>
            </a:extLst>
          </p:cNvPr>
          <p:cNvPicPr>
            <a:picLocks noChangeAspect="1"/>
          </p:cNvPicPr>
          <p:nvPr/>
        </p:nvPicPr>
        <p:blipFill>
          <a:blip r:embed="rId6"/>
          <a:stretch>
            <a:fillRect/>
          </a:stretch>
        </p:blipFill>
        <p:spPr>
          <a:xfrm>
            <a:off x="716225" y="4053529"/>
            <a:ext cx="3088513" cy="2056949"/>
          </a:xfrm>
          <a:prstGeom prst="rect">
            <a:avLst/>
          </a:prstGeom>
        </p:spPr>
      </p:pic>
      <p:pic>
        <p:nvPicPr>
          <p:cNvPr id="15" name="Picture 14" descr="A snack head just above the grass.">
            <a:extLst>
              <a:ext uri="{FF2B5EF4-FFF2-40B4-BE49-F238E27FC236}">
                <a16:creationId xmlns:a16="http://schemas.microsoft.com/office/drawing/2014/main" id="{55A8DA93-4517-47A4-9123-531E29309A8B}"/>
              </a:ext>
            </a:extLst>
          </p:cNvPr>
          <p:cNvPicPr>
            <a:picLocks noChangeAspect="1"/>
          </p:cNvPicPr>
          <p:nvPr/>
        </p:nvPicPr>
        <p:blipFill>
          <a:blip r:embed="rId7"/>
          <a:stretch>
            <a:fillRect/>
          </a:stretch>
        </p:blipFill>
        <p:spPr>
          <a:xfrm>
            <a:off x="4237633" y="4053530"/>
            <a:ext cx="3088512" cy="2056949"/>
          </a:xfrm>
          <a:prstGeom prst="rect">
            <a:avLst/>
          </a:prstGeom>
        </p:spPr>
      </p:pic>
      <p:pic>
        <p:nvPicPr>
          <p:cNvPr id="18" name="Picture 17" descr="A sea turtle swimming in the ocean.">
            <a:extLst>
              <a:ext uri="{FF2B5EF4-FFF2-40B4-BE49-F238E27FC236}">
                <a16:creationId xmlns:a16="http://schemas.microsoft.com/office/drawing/2014/main" id="{43E366F7-5D99-4851-8529-C308FA75292C}"/>
              </a:ext>
            </a:extLst>
          </p:cNvPr>
          <p:cNvPicPr>
            <a:picLocks noChangeAspect="1"/>
          </p:cNvPicPr>
          <p:nvPr/>
        </p:nvPicPr>
        <p:blipFill>
          <a:blip r:embed="rId8"/>
          <a:stretch>
            <a:fillRect/>
          </a:stretch>
        </p:blipFill>
        <p:spPr>
          <a:xfrm>
            <a:off x="7759040" y="4053530"/>
            <a:ext cx="3322909" cy="2080141"/>
          </a:xfrm>
          <a:prstGeom prst="rect">
            <a:avLst/>
          </a:prstGeom>
        </p:spPr>
      </p:pic>
      <p:sp>
        <p:nvSpPr>
          <p:cNvPr id="11" name="TextBox 10">
            <a:extLst>
              <a:ext uri="{FF2B5EF4-FFF2-40B4-BE49-F238E27FC236}">
                <a16:creationId xmlns:a16="http://schemas.microsoft.com/office/drawing/2014/main" id="{EC7CA9E7-B715-4821-A85C-2A2C1914075E}"/>
              </a:ext>
            </a:extLst>
          </p:cNvPr>
          <p:cNvSpPr txBox="1"/>
          <p:nvPr/>
        </p:nvSpPr>
        <p:spPr>
          <a:xfrm>
            <a:off x="4183673" y="6459415"/>
            <a:ext cx="9108831" cy="276999"/>
          </a:xfrm>
          <a:prstGeom prst="rect">
            <a:avLst/>
          </a:prstGeom>
          <a:noFill/>
        </p:spPr>
        <p:txBody>
          <a:bodyPr wrap="square" rtlCol="0">
            <a:spAutoFit/>
          </a:bodyPr>
          <a:lstStyle/>
          <a:p>
            <a:r>
              <a:rPr lang="en-US" sz="1200" dirty="0"/>
              <a:t>Photos </a:t>
            </a:r>
            <a:r>
              <a:rPr lang="en-US" sz="1200" dirty="0" err="1"/>
              <a:t>Unsplash</a:t>
            </a:r>
            <a:r>
              <a:rPr lang="en-US" sz="1200" dirty="0"/>
              <a:t>: Tylor Nix, Thomas Iversen, </a:t>
            </a:r>
            <a:r>
              <a:rPr lang="en-US" sz="1200" dirty="0" err="1"/>
              <a:t>Ellisa</a:t>
            </a:r>
            <a:r>
              <a:rPr lang="en-US" sz="1200" dirty="0"/>
              <a:t> Stone, Sebastian Pena </a:t>
            </a:r>
            <a:r>
              <a:rPr lang="en-US" sz="1200" dirty="0" err="1"/>
              <a:t>Lambearri</a:t>
            </a:r>
            <a:r>
              <a:rPr lang="en-US" sz="1200" dirty="0"/>
              <a:t>, </a:t>
            </a:r>
            <a:r>
              <a:rPr lang="en-US" sz="1200" dirty="0" err="1"/>
              <a:t>sipppakom</a:t>
            </a:r>
            <a:r>
              <a:rPr lang="en-US" sz="1200" dirty="0"/>
              <a:t> </a:t>
            </a:r>
            <a:r>
              <a:rPr lang="en-US" sz="1200" dirty="0" err="1"/>
              <a:t>yamkasikom</a:t>
            </a:r>
            <a:r>
              <a:rPr lang="en-US" sz="1200" dirty="0"/>
              <a:t>, </a:t>
            </a:r>
            <a:r>
              <a:rPr lang="en-US" sz="1200" dirty="0" err="1"/>
              <a:t>Wexor</a:t>
            </a:r>
            <a:r>
              <a:rPr lang="en-US" sz="1200" dirty="0"/>
              <a:t> </a:t>
            </a:r>
            <a:r>
              <a:rPr lang="en-US" sz="1200" dirty="0" err="1"/>
              <a:t>Tmg</a:t>
            </a:r>
            <a:endParaRPr lang="en-US" sz="1200" dirty="0"/>
          </a:p>
        </p:txBody>
      </p:sp>
    </p:spTree>
    <p:extLst>
      <p:ext uri="{BB962C8B-B14F-4D97-AF65-F5344CB8AC3E}">
        <p14:creationId xmlns:p14="http://schemas.microsoft.com/office/powerpoint/2010/main" val="398551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1315700" cy="1325563"/>
          </a:xfrm>
        </p:spPr>
        <p:txBody>
          <a:bodyPr/>
          <a:lstStyle/>
          <a:p>
            <a:r>
              <a:rPr lang="en-US" dirty="0"/>
              <a:t>Alpha-gal Syndrome (AGS)</a:t>
            </a:r>
          </a:p>
        </p:txBody>
      </p:sp>
      <p:sp>
        <p:nvSpPr>
          <p:cNvPr id="3" name="Content Placeholder 2"/>
          <p:cNvSpPr>
            <a:spLocks noGrp="1"/>
          </p:cNvSpPr>
          <p:nvPr>
            <p:ph idx="1"/>
          </p:nvPr>
        </p:nvSpPr>
        <p:spPr>
          <a:xfrm>
            <a:off x="419100" y="1562100"/>
            <a:ext cx="11315700" cy="4614863"/>
          </a:xfrm>
        </p:spPr>
        <p:txBody>
          <a:bodyPr/>
          <a:lstStyle/>
          <a:p>
            <a:r>
              <a:rPr lang="en-US" dirty="0"/>
              <a:t>AGS is a serious, potentially life-threatening allergic reaction. </a:t>
            </a:r>
          </a:p>
          <a:p>
            <a:pPr lvl="1"/>
            <a:r>
              <a:rPr lang="en-US" dirty="0"/>
              <a:t>Also called alpha-gal allergy, red meat allergy, or tick bite meat allergy.</a:t>
            </a:r>
          </a:p>
          <a:p>
            <a:endParaRPr lang="en-US" sz="1000" dirty="0"/>
          </a:p>
          <a:p>
            <a:r>
              <a:rPr lang="en-US" dirty="0"/>
              <a:t>AGS symptoms occur in some people, who have been bitten by a tick, after they have eaten mammalian meat or other products containing alpha-gal. </a:t>
            </a:r>
          </a:p>
          <a:p>
            <a:endParaRPr lang="en-US" dirty="0"/>
          </a:p>
          <a:p>
            <a:endParaRPr lang="en-US" dirty="0"/>
          </a:p>
        </p:txBody>
      </p:sp>
    </p:spTree>
    <p:extLst>
      <p:ext uri="{BB962C8B-B14F-4D97-AF65-F5344CB8AC3E}">
        <p14:creationId xmlns:p14="http://schemas.microsoft.com/office/powerpoint/2010/main" val="155935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29" y="-9819"/>
            <a:ext cx="10804071" cy="1325563"/>
          </a:xfrm>
        </p:spPr>
        <p:txBody>
          <a:bodyPr>
            <a:normAutofit/>
          </a:bodyPr>
          <a:lstStyle/>
          <a:p>
            <a:r>
              <a:rPr lang="en-US" dirty="0"/>
              <a:t>AGS and Lone Star Tick Bites</a:t>
            </a:r>
          </a:p>
        </p:txBody>
      </p:sp>
      <p:sp>
        <p:nvSpPr>
          <p:cNvPr id="3" name="Content Placeholder 2"/>
          <p:cNvSpPr>
            <a:spLocks noGrp="1"/>
          </p:cNvSpPr>
          <p:nvPr>
            <p:ph idx="1"/>
          </p:nvPr>
        </p:nvSpPr>
        <p:spPr>
          <a:xfrm>
            <a:off x="375558" y="1143000"/>
            <a:ext cx="11374482" cy="5033963"/>
          </a:xfrm>
        </p:spPr>
        <p:txBody>
          <a:bodyPr>
            <a:normAutofit/>
          </a:bodyPr>
          <a:lstStyle/>
          <a:p>
            <a:pPr marL="171450" lvl="0" indent="-171450"/>
            <a:r>
              <a:rPr lang="en-US" dirty="0"/>
              <a:t>In U.S., evidence suggests AGS associated with Lone Star tick bite.</a:t>
            </a:r>
          </a:p>
          <a:p>
            <a:pPr marL="628650" lvl="1" indent="-171450"/>
            <a:r>
              <a:rPr lang="en-US" dirty="0"/>
              <a:t>Other ticks not ruled out.</a:t>
            </a:r>
          </a:p>
          <a:p>
            <a:pPr marL="628650" lvl="1" indent="-171450"/>
            <a:r>
              <a:rPr lang="en-US" dirty="0"/>
              <a:t>Research underway to understand role ticks play in starting AGS.</a:t>
            </a:r>
          </a:p>
        </p:txBody>
      </p:sp>
      <p:pic>
        <p:nvPicPr>
          <p:cNvPr id="12" name="Content Placeholder 3" descr="Brown female and male Lone-Star ticks showing their back markings.">
            <a:extLst>
              <a:ext uri="{FF2B5EF4-FFF2-40B4-BE49-F238E27FC236}">
                <a16:creationId xmlns:a16="http://schemas.microsoft.com/office/drawing/2014/main" id="{4982BD24-7B79-48DF-86E7-8D5D680CC3F0}"/>
              </a:ext>
            </a:extLst>
          </p:cNvPr>
          <p:cNvPicPr>
            <a:picLocks noChangeAspect="1"/>
          </p:cNvPicPr>
          <p:nvPr/>
        </p:nvPicPr>
        <p:blipFill>
          <a:blip r:embed="rId3"/>
          <a:stretch>
            <a:fillRect/>
          </a:stretch>
        </p:blipFill>
        <p:spPr>
          <a:xfrm>
            <a:off x="810722" y="2859008"/>
            <a:ext cx="5285278" cy="2781726"/>
          </a:xfrm>
          <a:prstGeom prst="rect">
            <a:avLst/>
          </a:prstGeom>
        </p:spPr>
      </p:pic>
      <p:sp>
        <p:nvSpPr>
          <p:cNvPr id="10" name="TextBox 9">
            <a:extLst>
              <a:ext uri="{FF2B5EF4-FFF2-40B4-BE49-F238E27FC236}">
                <a16:creationId xmlns:a16="http://schemas.microsoft.com/office/drawing/2014/main" id="{8A89ED05-8E88-4517-AABC-00588941EE7E}"/>
              </a:ext>
            </a:extLst>
          </p:cNvPr>
          <p:cNvSpPr txBox="1"/>
          <p:nvPr/>
        </p:nvSpPr>
        <p:spPr>
          <a:xfrm>
            <a:off x="1496174" y="5621470"/>
            <a:ext cx="1480457" cy="523220"/>
          </a:xfrm>
          <a:prstGeom prst="rect">
            <a:avLst/>
          </a:prstGeom>
          <a:noFill/>
        </p:spPr>
        <p:txBody>
          <a:bodyPr wrap="square" rtlCol="0">
            <a:spAutoFit/>
          </a:bodyPr>
          <a:lstStyle/>
          <a:p>
            <a:r>
              <a:rPr lang="en-US" sz="2800" dirty="0"/>
              <a:t>Female</a:t>
            </a:r>
          </a:p>
        </p:txBody>
      </p:sp>
      <p:sp>
        <p:nvSpPr>
          <p:cNvPr id="5" name="TextBox 4">
            <a:extLst>
              <a:ext uri="{FF2B5EF4-FFF2-40B4-BE49-F238E27FC236}">
                <a16:creationId xmlns:a16="http://schemas.microsoft.com/office/drawing/2014/main" id="{8AF453F1-E203-46BF-81E8-1714D0F65358}"/>
              </a:ext>
            </a:extLst>
          </p:cNvPr>
          <p:cNvSpPr txBox="1"/>
          <p:nvPr/>
        </p:nvSpPr>
        <p:spPr>
          <a:xfrm>
            <a:off x="4235202" y="5621470"/>
            <a:ext cx="1085191" cy="523220"/>
          </a:xfrm>
          <a:prstGeom prst="rect">
            <a:avLst/>
          </a:prstGeom>
          <a:noFill/>
        </p:spPr>
        <p:txBody>
          <a:bodyPr wrap="square" rtlCol="0">
            <a:spAutoFit/>
          </a:bodyPr>
          <a:lstStyle/>
          <a:p>
            <a:r>
              <a:rPr lang="en-US" sz="2800" dirty="0"/>
              <a:t>Male</a:t>
            </a:r>
          </a:p>
        </p:txBody>
      </p:sp>
      <p:pic>
        <p:nvPicPr>
          <p:cNvPr id="13" name="Picture 12" descr="A Lone-Star tick sitting on a persons finger to demonstrate the size of the tick.">
            <a:extLst>
              <a:ext uri="{FF2B5EF4-FFF2-40B4-BE49-F238E27FC236}">
                <a16:creationId xmlns:a16="http://schemas.microsoft.com/office/drawing/2014/main" id="{02FC1C04-1467-4E61-B391-C37FC1563F13}"/>
              </a:ext>
            </a:extLst>
          </p:cNvPr>
          <p:cNvPicPr>
            <a:picLocks noChangeAspect="1"/>
          </p:cNvPicPr>
          <p:nvPr/>
        </p:nvPicPr>
        <p:blipFill>
          <a:blip r:embed="rId4"/>
          <a:stretch>
            <a:fillRect/>
          </a:stretch>
        </p:blipFill>
        <p:spPr>
          <a:xfrm>
            <a:off x="6974114" y="3175626"/>
            <a:ext cx="3238134" cy="2379995"/>
          </a:xfrm>
          <a:prstGeom prst="rect">
            <a:avLst/>
          </a:prstGeom>
        </p:spPr>
      </p:pic>
      <p:sp>
        <p:nvSpPr>
          <p:cNvPr id="11" name="TextBox 10">
            <a:extLst>
              <a:ext uri="{FF2B5EF4-FFF2-40B4-BE49-F238E27FC236}">
                <a16:creationId xmlns:a16="http://schemas.microsoft.com/office/drawing/2014/main" id="{CE03D621-A0F0-47A1-BE78-B77AF0331E04}"/>
              </a:ext>
            </a:extLst>
          </p:cNvPr>
          <p:cNvSpPr txBox="1"/>
          <p:nvPr/>
        </p:nvSpPr>
        <p:spPr>
          <a:xfrm>
            <a:off x="6974114" y="5572178"/>
            <a:ext cx="2841172" cy="523220"/>
          </a:xfrm>
          <a:prstGeom prst="rect">
            <a:avLst/>
          </a:prstGeom>
          <a:solidFill>
            <a:schemeClr val="bg1"/>
          </a:solidFill>
        </p:spPr>
        <p:txBody>
          <a:bodyPr wrap="square" rtlCol="0">
            <a:spAutoFit/>
          </a:bodyPr>
          <a:lstStyle/>
          <a:p>
            <a:r>
              <a:rPr lang="en-US" sz="2800" dirty="0"/>
              <a:t>Lone Star Tick Size</a:t>
            </a:r>
          </a:p>
        </p:txBody>
      </p:sp>
      <p:pic>
        <p:nvPicPr>
          <p:cNvPr id="6" name="Picture 5">
            <a:extLst>
              <a:ext uri="{FF2B5EF4-FFF2-40B4-BE49-F238E27FC236}">
                <a16:creationId xmlns:a16="http://schemas.microsoft.com/office/drawing/2014/main" id="{C9760189-10F0-4F24-9704-EBEC233EFA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27013" y="6423800"/>
            <a:ext cx="2139881" cy="329213"/>
          </a:xfrm>
          <a:prstGeom prst="rect">
            <a:avLst/>
          </a:prstGeom>
        </p:spPr>
      </p:pic>
    </p:spTree>
    <p:extLst>
      <p:ext uri="{BB962C8B-B14F-4D97-AF65-F5344CB8AC3E}">
        <p14:creationId xmlns:p14="http://schemas.microsoft.com/office/powerpoint/2010/main" val="139867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3009900" y="3922711"/>
            <a:ext cx="8724900" cy="2254251"/>
          </a:xfrm>
        </p:spPr>
        <p:txBody>
          <a:bodyPr/>
          <a:lstStyle/>
          <a:p>
            <a:endParaRPr lang="en-US" dirty="0"/>
          </a:p>
          <a:p>
            <a:endParaRPr lang="en-US" dirty="0"/>
          </a:p>
          <a:p>
            <a:pPr lvl="1"/>
            <a:endParaRPr lang="en-US" dirty="0"/>
          </a:p>
          <a:p>
            <a:endParaRPr lang="en-US" dirty="0"/>
          </a:p>
        </p:txBody>
      </p:sp>
      <p:sp>
        <p:nvSpPr>
          <p:cNvPr id="5" name="Content Placeholder 2">
            <a:extLst>
              <a:ext uri="{FF2B5EF4-FFF2-40B4-BE49-F238E27FC236}">
                <a16:creationId xmlns:a16="http://schemas.microsoft.com/office/drawing/2014/main" id="{03F490AC-F19E-40B2-B480-D2845887E9BA}"/>
              </a:ext>
            </a:extLst>
          </p:cNvPr>
          <p:cNvSpPr txBox="1">
            <a:spLocks/>
          </p:cNvSpPr>
          <p:nvPr/>
        </p:nvSpPr>
        <p:spPr>
          <a:xfrm>
            <a:off x="419100" y="1562100"/>
            <a:ext cx="11315700" cy="4660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dirty="0"/>
              <a:t>AGS has only relatively recently been recognized </a:t>
            </a:r>
          </a:p>
          <a:p>
            <a:r>
              <a:rPr lang="en-US" sz="2900" dirty="0"/>
              <a:t>AGS in under-recognized</a:t>
            </a:r>
          </a:p>
          <a:p>
            <a:pPr lvl="1"/>
            <a:r>
              <a:rPr lang="en-US" sz="2500" dirty="0"/>
              <a:t>2023 CDC report found:</a:t>
            </a:r>
          </a:p>
          <a:p>
            <a:pPr lvl="2"/>
            <a:r>
              <a:rPr lang="en-US" sz="2100" dirty="0"/>
              <a:t>42% of health care providers had limited knowledge of AGS </a:t>
            </a:r>
          </a:p>
          <a:p>
            <a:pPr lvl="2"/>
            <a:r>
              <a:rPr lang="en-US" sz="2100" dirty="0"/>
              <a:t>35% were not confident in their ability to diagnose or manage AGS in patients.</a:t>
            </a:r>
          </a:p>
          <a:p>
            <a:r>
              <a:rPr lang="en-US" sz="2900" dirty="0"/>
              <a:t>Concerning because number of suspected cases is increasing and range of tick, primarily associated with AGS is expected to expand.</a:t>
            </a:r>
          </a:p>
        </p:txBody>
      </p:sp>
      <p:sp>
        <p:nvSpPr>
          <p:cNvPr id="7" name="Title 1">
            <a:extLst>
              <a:ext uri="{FF2B5EF4-FFF2-40B4-BE49-F238E27FC236}">
                <a16:creationId xmlns:a16="http://schemas.microsoft.com/office/drawing/2014/main" id="{B4D6496A-327B-4135-8431-128A58541DA1}"/>
              </a:ext>
            </a:extLst>
          </p:cNvPr>
          <p:cNvSpPr txBox="1">
            <a:spLocks noGrp="1"/>
          </p:cNvSpPr>
          <p:nvPr>
            <p:ph type="title" idx="4294967295"/>
          </p:nvPr>
        </p:nvSpPr>
        <p:spPr>
          <a:xfrm>
            <a:off x="419100" y="365125"/>
            <a:ext cx="113538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AGS Recently Recognized, Often Under-Diagnosed </a:t>
            </a:r>
          </a:p>
        </p:txBody>
      </p:sp>
    </p:spTree>
    <p:extLst>
      <p:ext uri="{BB962C8B-B14F-4D97-AF65-F5344CB8AC3E}">
        <p14:creationId xmlns:p14="http://schemas.microsoft.com/office/powerpoint/2010/main" val="3362509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365125"/>
            <a:ext cx="10815918" cy="1325563"/>
          </a:xfrm>
        </p:spPr>
        <p:txBody>
          <a:bodyPr>
            <a:normAutofit/>
          </a:bodyPr>
          <a:lstStyle/>
          <a:p>
            <a:r>
              <a:rPr lang="en-US" dirty="0"/>
              <a:t>Lone Start Ticks in the United States</a:t>
            </a:r>
            <a:br>
              <a:rPr lang="en-US" dirty="0"/>
            </a:br>
            <a:endParaRPr lang="en-US" dirty="0"/>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537883" y="1688750"/>
            <a:ext cx="4095077" cy="4488213"/>
          </a:xfrm>
        </p:spPr>
        <p:txBody>
          <a:bodyPr>
            <a:normAutofit/>
          </a:bodyPr>
          <a:lstStyle/>
          <a:p>
            <a:pPr marL="0" lvl="0" indent="0">
              <a:buNone/>
            </a:pPr>
            <a:endParaRPr lang="en-US" dirty="0"/>
          </a:p>
          <a:p>
            <a:pPr marL="171450" lvl="0" indent="-171450">
              <a:spcBef>
                <a:spcPts val="0"/>
              </a:spcBef>
            </a:pPr>
            <a:endParaRPr lang="en-US" sz="1000" dirty="0"/>
          </a:p>
        </p:txBody>
      </p:sp>
      <p:pic>
        <p:nvPicPr>
          <p:cNvPr id="5" name="Picture 4" descr="United States map showing the parts of the US where the lone-star tick has spread in recent years.">
            <a:extLst>
              <a:ext uri="{FF2B5EF4-FFF2-40B4-BE49-F238E27FC236}">
                <a16:creationId xmlns:a16="http://schemas.microsoft.com/office/drawing/2014/main" id="{C419D3F0-DA3F-4A47-BD3D-0156BE5923D7}"/>
              </a:ext>
            </a:extLst>
          </p:cNvPr>
          <p:cNvPicPr>
            <a:picLocks noChangeAspect="1"/>
          </p:cNvPicPr>
          <p:nvPr/>
        </p:nvPicPr>
        <p:blipFill>
          <a:blip r:embed="rId3"/>
          <a:stretch>
            <a:fillRect/>
          </a:stretch>
        </p:blipFill>
        <p:spPr>
          <a:xfrm>
            <a:off x="550583" y="1143579"/>
            <a:ext cx="5226922" cy="3936771"/>
          </a:xfrm>
          <a:prstGeom prst="rect">
            <a:avLst/>
          </a:prstGeom>
        </p:spPr>
      </p:pic>
      <p:pic>
        <p:nvPicPr>
          <p:cNvPr id="6" name="Picture 5" descr="United States map showing the suspected cases of people who contracted the lone-star tick disease.">
            <a:extLst>
              <a:ext uri="{FF2B5EF4-FFF2-40B4-BE49-F238E27FC236}">
                <a16:creationId xmlns:a16="http://schemas.microsoft.com/office/drawing/2014/main" id="{0907650D-AEFE-45BC-9625-AA578D7D6EB9}"/>
              </a:ext>
            </a:extLst>
          </p:cNvPr>
          <p:cNvPicPr>
            <a:picLocks noChangeAspect="1"/>
          </p:cNvPicPr>
          <p:nvPr/>
        </p:nvPicPr>
        <p:blipFill>
          <a:blip r:embed="rId4"/>
          <a:stretch>
            <a:fillRect/>
          </a:stretch>
        </p:blipFill>
        <p:spPr>
          <a:xfrm>
            <a:off x="5634368" y="1290153"/>
            <a:ext cx="5014114" cy="3400966"/>
          </a:xfrm>
          <a:prstGeom prst="rect">
            <a:avLst/>
          </a:prstGeom>
        </p:spPr>
      </p:pic>
      <p:sp>
        <p:nvSpPr>
          <p:cNvPr id="7" name="Content Placeholder 2">
            <a:extLst>
              <a:ext uri="{FF2B5EF4-FFF2-40B4-BE49-F238E27FC236}">
                <a16:creationId xmlns:a16="http://schemas.microsoft.com/office/drawing/2014/main" id="{1BE9A401-0FF3-4E82-9AA7-6ECC2B8C54B2}"/>
              </a:ext>
            </a:extLst>
          </p:cNvPr>
          <p:cNvSpPr txBox="1">
            <a:spLocks/>
          </p:cNvSpPr>
          <p:nvPr/>
        </p:nvSpPr>
        <p:spPr>
          <a:xfrm>
            <a:off x="408759" y="5181951"/>
            <a:ext cx="11374482" cy="5402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en-US" dirty="0"/>
              <a:t>Between 2010 and 2022, more than 110,000 suspected cases of AGS identified; however, AGS not nationally notified to CDC</a:t>
            </a:r>
          </a:p>
        </p:txBody>
      </p:sp>
      <p:pic>
        <p:nvPicPr>
          <p:cNvPr id="10" name="Picture 9">
            <a:extLst>
              <a:ext uri="{FF2B5EF4-FFF2-40B4-BE49-F238E27FC236}">
                <a16:creationId xmlns:a16="http://schemas.microsoft.com/office/drawing/2014/main" id="{7F082B52-7FD3-4134-B956-055107C0F88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43360" y="6386941"/>
            <a:ext cx="2139881" cy="329213"/>
          </a:xfrm>
          <a:prstGeom prst="rect">
            <a:avLst/>
          </a:prstGeom>
        </p:spPr>
      </p:pic>
    </p:spTree>
    <p:extLst>
      <p:ext uri="{BB962C8B-B14F-4D97-AF65-F5344CB8AC3E}">
        <p14:creationId xmlns:p14="http://schemas.microsoft.com/office/powerpoint/2010/main" val="138237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365125"/>
            <a:ext cx="11196918" cy="1325563"/>
          </a:xfrm>
        </p:spPr>
        <p:txBody>
          <a:bodyPr>
            <a:normAutofit/>
          </a:bodyPr>
          <a:lstStyle/>
          <a:p>
            <a:r>
              <a:rPr lang="en-US" dirty="0"/>
              <a:t>Novel AGS Features</a:t>
            </a:r>
          </a:p>
        </p:txBody>
      </p:sp>
      <p:sp>
        <p:nvSpPr>
          <p:cNvPr id="3" name="Content Placeholder 2"/>
          <p:cNvSpPr>
            <a:spLocks noGrp="1"/>
          </p:cNvSpPr>
          <p:nvPr>
            <p:ph idx="1"/>
          </p:nvPr>
        </p:nvSpPr>
        <p:spPr>
          <a:xfrm>
            <a:off x="396240" y="1562100"/>
            <a:ext cx="11338560" cy="4614863"/>
          </a:xfrm>
        </p:spPr>
        <p:txBody>
          <a:bodyPr>
            <a:normAutofit/>
          </a:bodyPr>
          <a:lstStyle/>
          <a:p>
            <a:pPr marL="171450" lvl="0" indent="-171450">
              <a:lnSpc>
                <a:spcPct val="100000"/>
              </a:lnSpc>
              <a:spcBef>
                <a:spcPts val="0"/>
              </a:spcBef>
            </a:pPr>
            <a:r>
              <a:rPr lang="en-US" dirty="0">
                <a:solidFill>
                  <a:prstClr val="black"/>
                </a:solidFill>
              </a:rPr>
              <a:t>Alpha-gal is a carbohydrate; food allergies are typically to proteins.</a:t>
            </a:r>
          </a:p>
          <a:p>
            <a:pPr marL="171450" lvl="0" indent="-171450">
              <a:lnSpc>
                <a:spcPct val="100000"/>
              </a:lnSpc>
              <a:spcBef>
                <a:spcPts val="0"/>
              </a:spcBef>
            </a:pPr>
            <a:r>
              <a:rPr lang="en-US" dirty="0">
                <a:solidFill>
                  <a:prstClr val="black"/>
                </a:solidFill>
              </a:rPr>
              <a:t>AGS symptoms delayed, 2-6 hours after eating mammalian meat.</a:t>
            </a:r>
          </a:p>
          <a:p>
            <a:pPr marL="628650" lvl="1" indent="-171450">
              <a:lnSpc>
                <a:spcPct val="100000"/>
              </a:lnSpc>
              <a:spcBef>
                <a:spcPts val="0"/>
              </a:spcBef>
            </a:pPr>
            <a:r>
              <a:rPr lang="en-US" dirty="0">
                <a:solidFill>
                  <a:prstClr val="black"/>
                </a:solidFill>
              </a:rPr>
              <a:t>Most food allergy symptoms develop within a few minutes to 2 hours after exposure.</a:t>
            </a:r>
          </a:p>
          <a:p>
            <a:pPr marL="171450" lvl="0" indent="-171450">
              <a:lnSpc>
                <a:spcPct val="100000"/>
              </a:lnSpc>
              <a:spcBef>
                <a:spcPts val="0"/>
              </a:spcBef>
            </a:pPr>
            <a:r>
              <a:rPr lang="en-US" dirty="0">
                <a:solidFill>
                  <a:prstClr val="black"/>
                </a:solidFill>
              </a:rPr>
              <a:t>Most people who develop AGS able to eat mammalian meats prior to a tick bite.</a:t>
            </a:r>
          </a:p>
          <a:p>
            <a:pPr marL="171450" lvl="0" indent="-171450"/>
            <a:endParaRPr lang="en-US" dirty="0"/>
          </a:p>
        </p:txBody>
      </p:sp>
    </p:spTree>
    <p:extLst>
      <p:ext uri="{BB962C8B-B14F-4D97-AF65-F5344CB8AC3E}">
        <p14:creationId xmlns:p14="http://schemas.microsoft.com/office/powerpoint/2010/main" val="4023974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2974</TotalTime>
  <Words>4787</Words>
  <Application>Microsoft Office PowerPoint</Application>
  <PresentationFormat>Widescreen</PresentationFormat>
  <Paragraphs>494</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*Arial-Bold-9145-Identity-H</vt:lpstr>
      <vt:lpstr>*Minion Pro-Bold-9146-Identity-H</vt:lpstr>
      <vt:lpstr>Arial</vt:lpstr>
      <vt:lpstr>Calibri</vt:lpstr>
      <vt:lpstr>Office Theme</vt:lpstr>
      <vt:lpstr>Alpha-gal Syndrome</vt:lpstr>
      <vt:lpstr>What is Alpha-gal?</vt:lpstr>
      <vt:lpstr>Alpha-gal is a found in most non-primate mammals, and products made from mammals</vt:lpstr>
      <vt:lpstr>Alpha-gal is not found in people, birds, fish &amp; reptiles</vt:lpstr>
      <vt:lpstr>Alpha-gal Syndrome (AGS)</vt:lpstr>
      <vt:lpstr>AGS and Lone Star Tick Bites</vt:lpstr>
      <vt:lpstr>AGS Recently Recognized, Often Under-Diagnosed </vt:lpstr>
      <vt:lpstr>Lone Start Ticks in the United States </vt:lpstr>
      <vt:lpstr>Novel AGS Features</vt:lpstr>
      <vt:lpstr>AGS Symptoms</vt:lpstr>
      <vt:lpstr>AGS Symptoms - continued</vt:lpstr>
      <vt:lpstr>AGS Diagnosis</vt:lpstr>
      <vt:lpstr>Foods To Avoid If You Have AGS</vt:lpstr>
      <vt:lpstr>Alpha-gal and Mammalian Meat</vt:lpstr>
      <vt:lpstr>Alpha-gal and Milk and Milk Products</vt:lpstr>
      <vt:lpstr>Alpha-Gal and Mammalian Meat By-Products </vt:lpstr>
      <vt:lpstr>Gelatin Is In Many Foods</vt:lpstr>
      <vt:lpstr>Unexpected Source: Carrageenan </vt:lpstr>
      <vt:lpstr>Foods That DO NOT Contain Alpha-gal</vt:lpstr>
      <vt:lpstr>Non-Food Products That May Contain Alpha-Gal: Some Medications and Vaccines</vt:lpstr>
      <vt:lpstr>Non-Food Products That May Contain Alpha-Gal: Other Medical Products</vt:lpstr>
      <vt:lpstr>If You Have AGS</vt:lpstr>
      <vt:lpstr>If You Have AGS - continued</vt:lpstr>
      <vt:lpstr>If You Have AGS – continued2</vt:lpstr>
      <vt:lpstr>Avoid Additional Tick Bites</vt:lpstr>
      <vt:lpstr>Is AGS A Lifelong Condition?</vt:lpstr>
      <vt:lpstr>Preventing AGS</vt:lpstr>
      <vt:lpstr>Preventing AGS - continued</vt:lpstr>
      <vt:lpstr>Questions?</vt:lpstr>
      <vt:lpstr>USDA United States Department of Agriculture</vt:lpstr>
      <vt:lpstr>References</vt:lpstr>
      <vt:lpstr>References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Scattergood-White, Alyssa</dc:creator>
  <cp:lastModifiedBy>Robinson, Sharon</cp:lastModifiedBy>
  <cp:revision>259</cp:revision>
  <cp:lastPrinted>2024-03-05T00:12:08Z</cp:lastPrinted>
  <dcterms:created xsi:type="dcterms:W3CDTF">2019-07-26T15:08:58Z</dcterms:created>
  <dcterms:modified xsi:type="dcterms:W3CDTF">2024-03-05T20:10:56Z</dcterms:modified>
</cp:coreProperties>
</file>