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handoutMasterIdLst>
    <p:handoutMasterId r:id="rId14"/>
  </p:handoutMasterIdLst>
  <p:sldIdLst>
    <p:sldId id="256" r:id="rId2"/>
    <p:sldId id="259" r:id="rId3"/>
    <p:sldId id="257" r:id="rId4"/>
    <p:sldId id="258" r:id="rId5"/>
    <p:sldId id="260" r:id="rId6"/>
    <p:sldId id="263" r:id="rId7"/>
    <p:sldId id="264" r:id="rId8"/>
    <p:sldId id="261" r:id="rId9"/>
    <p:sldId id="262" r:id="rId10"/>
    <p:sldId id="265" r:id="rId11"/>
    <p:sldId id="266" r:id="rId12"/>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67549F-77FE-4348-AA55-09341AF8F302}" v="35" dt="2019-09-20T03:39:34.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9726" autoAdjust="0"/>
  </p:normalViewPr>
  <p:slideViewPr>
    <p:cSldViewPr snapToGrid="0">
      <p:cViewPr varScale="1">
        <p:scale>
          <a:sx n="70" d="100"/>
          <a:sy n="70" d="100"/>
        </p:scale>
        <p:origin x="78" y="468"/>
      </p:cViewPr>
      <p:guideLst>
        <p:guide orient="horz" pos="2160"/>
        <p:guide pos="3840"/>
      </p:guideLst>
    </p:cSldViewPr>
  </p:slideViewPr>
  <p:notesTextViewPr>
    <p:cViewPr>
      <p:scale>
        <a:sx n="1" d="1"/>
        <a:sy n="1" d="1"/>
      </p:scale>
      <p:origin x="0" y="0"/>
    </p:cViewPr>
  </p:notesTextViewPr>
  <p:notesViewPr>
    <p:cSldViewPr snapToGrid="0">
      <p:cViewPr varScale="1">
        <p:scale>
          <a:sx n="77" d="100"/>
          <a:sy n="77" d="100"/>
        </p:scale>
        <p:origin x="2010" y="10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Schroeder" userId="6f3526e3e48524d2" providerId="LiveId" clId="{8D262DF4-03D7-4CA9-9B0F-A3AA8BCFE923}"/>
    <pc:docChg chg="custSel modSld">
      <pc:chgData name="Louise Schroeder" userId="6f3526e3e48524d2" providerId="LiveId" clId="{8D262DF4-03D7-4CA9-9B0F-A3AA8BCFE923}" dt="2019-09-20T03:47:20.424" v="316" actId="20577"/>
      <pc:docMkLst>
        <pc:docMk/>
      </pc:docMkLst>
      <pc:sldChg chg="modSp modNotesTx">
        <pc:chgData name="Louise Schroeder" userId="6f3526e3e48524d2" providerId="LiveId" clId="{8D262DF4-03D7-4CA9-9B0F-A3AA8BCFE923}" dt="2019-09-20T03:39:34.809" v="96" actId="120"/>
        <pc:sldMkLst>
          <pc:docMk/>
          <pc:sldMk cId="3987902960" sldId="327"/>
        </pc:sldMkLst>
        <pc:spChg chg="mod">
          <ac:chgData name="Louise Schroeder" userId="6f3526e3e48524d2" providerId="LiveId" clId="{8D262DF4-03D7-4CA9-9B0F-A3AA8BCFE923}" dt="2019-09-20T03:39:34.809" v="96" actId="120"/>
          <ac:spMkLst>
            <pc:docMk/>
            <pc:sldMk cId="3987902960" sldId="327"/>
            <ac:spMk id="10" creationId="{00000000-0000-0000-0000-000000000000}"/>
          </ac:spMkLst>
        </pc:spChg>
      </pc:sldChg>
      <pc:sldChg chg="modNotesTx">
        <pc:chgData name="Louise Schroeder" userId="6f3526e3e48524d2" providerId="LiveId" clId="{8D262DF4-03D7-4CA9-9B0F-A3AA8BCFE923}" dt="2019-09-20T03:47:20.424" v="316" actId="20577"/>
        <pc:sldMkLst>
          <pc:docMk/>
          <pc:sldMk cId="3142043228" sldId="32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835" cy="465927"/>
          </a:xfrm>
          <a:prstGeom prst="rect">
            <a:avLst/>
          </a:prstGeom>
        </p:spPr>
        <p:txBody>
          <a:bodyPr vert="horz" lIns="90727" tIns="45363" rIns="90727" bIns="45363" rtlCol="0"/>
          <a:lstStyle>
            <a:lvl1pPr algn="l">
              <a:defRPr sz="1200"/>
            </a:lvl1pPr>
          </a:lstStyle>
          <a:p>
            <a:endParaRPr lang="en-US"/>
          </a:p>
        </p:txBody>
      </p:sp>
      <p:sp>
        <p:nvSpPr>
          <p:cNvPr id="3" name="Date Placeholder 2"/>
          <p:cNvSpPr>
            <a:spLocks noGrp="1"/>
          </p:cNvSpPr>
          <p:nvPr>
            <p:ph type="dt" sz="quarter" idx="1"/>
          </p:nvPr>
        </p:nvSpPr>
        <p:spPr>
          <a:xfrm>
            <a:off x="3994853" y="0"/>
            <a:ext cx="3056835" cy="465927"/>
          </a:xfrm>
          <a:prstGeom prst="rect">
            <a:avLst/>
          </a:prstGeom>
        </p:spPr>
        <p:txBody>
          <a:bodyPr vert="horz" lIns="90727" tIns="45363" rIns="90727" bIns="45363" rtlCol="0"/>
          <a:lstStyle>
            <a:lvl1pPr algn="r">
              <a:defRPr sz="1200"/>
            </a:lvl1pPr>
          </a:lstStyle>
          <a:p>
            <a:fld id="{C4157C14-E54C-400E-8799-8E9EF1562D1C}" type="datetimeFigureOut">
              <a:rPr lang="en-US" smtClean="0"/>
              <a:t>4/28/2022</a:t>
            </a:fld>
            <a:endParaRPr lang="en-US"/>
          </a:p>
        </p:txBody>
      </p:sp>
      <p:sp>
        <p:nvSpPr>
          <p:cNvPr id="4" name="Footer Placeholder 3"/>
          <p:cNvSpPr>
            <a:spLocks noGrp="1"/>
          </p:cNvSpPr>
          <p:nvPr>
            <p:ph type="ftr" sz="quarter" idx="2"/>
          </p:nvPr>
        </p:nvSpPr>
        <p:spPr>
          <a:xfrm>
            <a:off x="0" y="8843173"/>
            <a:ext cx="3056835" cy="465927"/>
          </a:xfrm>
          <a:prstGeom prst="rect">
            <a:avLst/>
          </a:prstGeom>
        </p:spPr>
        <p:txBody>
          <a:bodyPr vert="horz" lIns="90727" tIns="45363" rIns="90727" bIns="45363" rtlCol="0" anchor="b"/>
          <a:lstStyle>
            <a:lvl1pPr algn="l">
              <a:defRPr sz="1200"/>
            </a:lvl1pPr>
          </a:lstStyle>
          <a:p>
            <a:endParaRPr lang="en-US"/>
          </a:p>
        </p:txBody>
      </p:sp>
      <p:sp>
        <p:nvSpPr>
          <p:cNvPr id="5" name="Slide Number Placeholder 4"/>
          <p:cNvSpPr>
            <a:spLocks noGrp="1"/>
          </p:cNvSpPr>
          <p:nvPr>
            <p:ph type="sldNum" sz="quarter" idx="3"/>
          </p:nvPr>
        </p:nvSpPr>
        <p:spPr>
          <a:xfrm>
            <a:off x="3994853" y="8843173"/>
            <a:ext cx="3056835" cy="465927"/>
          </a:xfrm>
          <a:prstGeom prst="rect">
            <a:avLst/>
          </a:prstGeom>
        </p:spPr>
        <p:txBody>
          <a:bodyPr vert="horz" lIns="90727" tIns="45363" rIns="90727" bIns="45363" rtlCol="0" anchor="b"/>
          <a:lstStyle>
            <a:lvl1pPr algn="r">
              <a:defRPr sz="1200"/>
            </a:lvl1pPr>
          </a:lstStyle>
          <a:p>
            <a:fld id="{D00F7074-BBAB-4DE4-8671-20AA4E0BC7BB}" type="slidenum">
              <a:rPr lang="en-US" smtClean="0"/>
              <a:t>‹#›</a:t>
            </a:fld>
            <a:endParaRPr lang="en-US"/>
          </a:p>
        </p:txBody>
      </p:sp>
    </p:spTree>
    <p:extLst>
      <p:ext uri="{BB962C8B-B14F-4D97-AF65-F5344CB8AC3E}">
        <p14:creationId xmlns:p14="http://schemas.microsoft.com/office/powerpoint/2010/main" val="2404193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835" cy="465927"/>
          </a:xfrm>
          <a:prstGeom prst="rect">
            <a:avLst/>
          </a:prstGeom>
        </p:spPr>
        <p:txBody>
          <a:bodyPr vert="horz" lIns="90727" tIns="45363" rIns="90727" bIns="45363" rtlCol="0"/>
          <a:lstStyle>
            <a:lvl1pPr algn="l">
              <a:defRPr sz="1200"/>
            </a:lvl1pPr>
          </a:lstStyle>
          <a:p>
            <a:endParaRPr lang="en-US"/>
          </a:p>
        </p:txBody>
      </p:sp>
      <p:sp>
        <p:nvSpPr>
          <p:cNvPr id="3" name="Date Placeholder 2"/>
          <p:cNvSpPr>
            <a:spLocks noGrp="1"/>
          </p:cNvSpPr>
          <p:nvPr>
            <p:ph type="dt" idx="1"/>
          </p:nvPr>
        </p:nvSpPr>
        <p:spPr>
          <a:xfrm>
            <a:off x="3994853" y="0"/>
            <a:ext cx="3056835" cy="465927"/>
          </a:xfrm>
          <a:prstGeom prst="rect">
            <a:avLst/>
          </a:prstGeom>
        </p:spPr>
        <p:txBody>
          <a:bodyPr vert="horz" lIns="90727" tIns="45363" rIns="90727" bIns="45363" rtlCol="0"/>
          <a:lstStyle>
            <a:lvl1pPr algn="r">
              <a:defRPr sz="1200"/>
            </a:lvl1pPr>
          </a:lstStyle>
          <a:p>
            <a:fld id="{AC3039B4-5450-4F8D-B5ED-97E217B81C73}" type="datetimeFigureOut">
              <a:rPr lang="en-US" smtClean="0"/>
              <a:t>4/28/2022</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0727" tIns="45363" rIns="90727" bIns="45363" rtlCol="0" anchor="ctr"/>
          <a:lstStyle/>
          <a:p>
            <a:endParaRPr lang="en-US"/>
          </a:p>
        </p:txBody>
      </p:sp>
      <p:sp>
        <p:nvSpPr>
          <p:cNvPr id="5" name="Notes Placeholder 4"/>
          <p:cNvSpPr>
            <a:spLocks noGrp="1"/>
          </p:cNvSpPr>
          <p:nvPr>
            <p:ph type="body" sz="quarter" idx="3"/>
          </p:nvPr>
        </p:nvSpPr>
        <p:spPr>
          <a:xfrm>
            <a:off x="704696" y="4479827"/>
            <a:ext cx="5643872" cy="3666029"/>
          </a:xfrm>
          <a:prstGeom prst="rect">
            <a:avLst/>
          </a:prstGeom>
        </p:spPr>
        <p:txBody>
          <a:bodyPr vert="horz" lIns="90727" tIns="45363" rIns="90727" bIns="45363"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3173"/>
            <a:ext cx="3056835" cy="465927"/>
          </a:xfrm>
          <a:prstGeom prst="rect">
            <a:avLst/>
          </a:prstGeom>
        </p:spPr>
        <p:txBody>
          <a:bodyPr vert="horz" lIns="90727" tIns="45363" rIns="90727" bIns="45363" rtlCol="0" anchor="b"/>
          <a:lstStyle>
            <a:lvl1pPr algn="l">
              <a:defRPr sz="1200"/>
            </a:lvl1pPr>
          </a:lstStyle>
          <a:p>
            <a:endParaRPr lang="en-US"/>
          </a:p>
        </p:txBody>
      </p:sp>
      <p:sp>
        <p:nvSpPr>
          <p:cNvPr id="7" name="Slide Number Placeholder 6"/>
          <p:cNvSpPr>
            <a:spLocks noGrp="1"/>
          </p:cNvSpPr>
          <p:nvPr>
            <p:ph type="sldNum" sz="quarter" idx="5"/>
          </p:nvPr>
        </p:nvSpPr>
        <p:spPr>
          <a:xfrm>
            <a:off x="3994853" y="8843173"/>
            <a:ext cx="3056835" cy="465927"/>
          </a:xfrm>
          <a:prstGeom prst="rect">
            <a:avLst/>
          </a:prstGeom>
        </p:spPr>
        <p:txBody>
          <a:bodyPr vert="horz" lIns="90727" tIns="45363" rIns="90727" bIns="45363" rtlCol="0" anchor="b"/>
          <a:lstStyle>
            <a:lvl1pPr algn="r">
              <a:defRPr sz="1200"/>
            </a:lvl1pPr>
          </a:lstStyle>
          <a:p>
            <a:fld id="{C037ABAF-2C0A-42FA-AC0E-9CBAC9E9D5AD}" type="slidenum">
              <a:rPr lang="en-US" smtClean="0"/>
              <a:t>‹#›</a:t>
            </a:fld>
            <a:endParaRPr lang="en-US"/>
          </a:p>
        </p:txBody>
      </p:sp>
    </p:spTree>
    <p:extLst>
      <p:ext uri="{BB962C8B-B14F-4D97-AF65-F5344CB8AC3E}">
        <p14:creationId xmlns:p14="http://schemas.microsoft.com/office/powerpoint/2010/main" val="2784586846"/>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ilversneakers.com/blog/strength-training-for-senior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37ABAF-2C0A-42FA-AC0E-9CBAC9E9D5AD}" type="slidenum">
              <a:rPr lang="en-US" smtClean="0"/>
              <a:t>1</a:t>
            </a:fld>
            <a:endParaRPr lang="en-US"/>
          </a:p>
        </p:txBody>
      </p:sp>
    </p:spTree>
    <p:extLst>
      <p:ext uri="{BB962C8B-B14F-4D97-AF65-F5344CB8AC3E}">
        <p14:creationId xmlns:p14="http://schemas.microsoft.com/office/powerpoint/2010/main" val="1100250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So now that</a:t>
            </a:r>
            <a:r>
              <a:rPr lang="en-US" sz="1200" baseline="0" dirty="0"/>
              <a:t> we’ve talked about what we can expect to happen, what can be done about it? </a:t>
            </a:r>
          </a:p>
          <a:p>
            <a:pPr marL="171450" indent="-171450">
              <a:buFont typeface="Arial" panose="020B0604020202020204" pitchFamily="34" charset="0"/>
              <a:buChar char="•"/>
            </a:pPr>
            <a:r>
              <a:rPr lang="en-US" sz="1200" baseline="0" dirty="0"/>
              <a:t>Physically, you can do some strength or resistance training exercises. </a:t>
            </a:r>
          </a:p>
          <a:p>
            <a:pPr marL="628650" lvl="1" indent="-171450">
              <a:buFont typeface="Arial" panose="020B0604020202020204" pitchFamily="34" charset="0"/>
              <a:buChar char="•"/>
            </a:pPr>
            <a:r>
              <a:rPr lang="en-US" sz="1200" baseline="0" dirty="0"/>
              <a:t>Now don’t worry, you don’t need to go to a fancy gym to be able to do these exercises, you can do them in your own home! </a:t>
            </a:r>
          </a:p>
          <a:p>
            <a:pPr marL="1085850" lvl="2" indent="-171450">
              <a:buFont typeface="Arial" panose="020B0604020202020204" pitchFamily="34" charset="0"/>
              <a:buChar char="•"/>
            </a:pPr>
            <a:r>
              <a:rPr lang="en-US" sz="1200" baseline="0" dirty="0"/>
              <a:t>Link to exercises: </a:t>
            </a:r>
            <a:r>
              <a:rPr lang="en-US" sz="1200" dirty="0">
                <a:hlinkClick r:id="rId3"/>
              </a:rPr>
              <a:t>https://www.silversneakers.com/blog/strength-training-for-seniors/</a:t>
            </a:r>
            <a:endParaRPr lang="en-US" sz="1200" dirty="0"/>
          </a:p>
          <a:p>
            <a:pPr marL="628650" lvl="1" indent="-171450">
              <a:buFont typeface="Arial" panose="020B0604020202020204" pitchFamily="34" charset="0"/>
              <a:buChar char="•"/>
            </a:pPr>
            <a:r>
              <a:rPr lang="en-US" sz="1200" baseline="0" dirty="0"/>
              <a:t>For your joints, you can do flexibility training like stretching or yoga to help your joints.</a:t>
            </a:r>
          </a:p>
          <a:p>
            <a:pPr marL="1085850" lvl="2" indent="-171450">
              <a:buFont typeface="Arial" panose="020B0604020202020204" pitchFamily="34" charset="0"/>
              <a:buChar char="•"/>
            </a:pPr>
            <a:r>
              <a:rPr lang="en-US" sz="1200" baseline="0" dirty="0"/>
              <a:t>You can take tai chi if you want to improve your balance as well.</a:t>
            </a:r>
          </a:p>
          <a:p>
            <a:pPr marL="628650" lvl="1" indent="-171450">
              <a:buFont typeface="Arial" panose="020B0604020202020204" pitchFamily="34" charset="0"/>
              <a:buChar char="•"/>
            </a:pPr>
            <a:r>
              <a:rPr lang="en-US" sz="1200" baseline="0" dirty="0"/>
              <a:t>Diet – be sure that you are eating healthy</a:t>
            </a:r>
          </a:p>
          <a:p>
            <a:pPr marL="1085850" lvl="2" indent="-171450">
              <a:buFont typeface="Arial" panose="020B0604020202020204" pitchFamily="34" charset="0"/>
              <a:buChar char="•"/>
            </a:pPr>
            <a:r>
              <a:rPr lang="en-US" sz="1200" baseline="0" dirty="0"/>
              <a:t>We want to keep our bodies and our minds healthy</a:t>
            </a:r>
          </a:p>
          <a:p>
            <a:pPr marL="1085850" lvl="2" indent="-171450">
              <a:buFont typeface="Arial" panose="020B0604020202020204" pitchFamily="34" charset="0"/>
              <a:buChar char="•"/>
            </a:pPr>
            <a:r>
              <a:rPr lang="en-US" sz="1200" baseline="0" dirty="0"/>
              <a:t>We need to make sure that we are taking in all the proper nutrients to keep ourselves healthy</a:t>
            </a:r>
          </a:p>
          <a:p>
            <a:pPr marL="628650" lvl="1" indent="-171450">
              <a:buFont typeface="Arial" panose="020B0604020202020204" pitchFamily="34" charset="0"/>
              <a:buChar char="•"/>
            </a:pPr>
            <a:r>
              <a:rPr lang="en-US" sz="1200" baseline="0" dirty="0"/>
              <a:t>	Extension has numerous nutrition classes – also see your doctor for more specific information regarding your own special concerns</a:t>
            </a:r>
          </a:p>
          <a:p>
            <a:pPr marL="171450" lvl="0" indent="-171450">
              <a:buFont typeface="Arial" panose="020B0604020202020204" pitchFamily="34" charset="0"/>
              <a:buChar char="•"/>
            </a:pPr>
            <a:r>
              <a:rPr lang="en-US" sz="1200" baseline="0" dirty="0"/>
              <a:t>Psychologically</a:t>
            </a:r>
          </a:p>
          <a:p>
            <a:pPr marL="628650" lvl="1" indent="-171450">
              <a:buFont typeface="Arial" panose="020B0604020202020204" pitchFamily="34" charset="0"/>
              <a:buChar char="•"/>
            </a:pPr>
            <a:r>
              <a:rPr lang="en-US" sz="1200" baseline="0" dirty="0"/>
              <a:t>Keep your mind engaged</a:t>
            </a:r>
          </a:p>
          <a:p>
            <a:pPr marL="628650" lvl="1" indent="-171450">
              <a:buFont typeface="Arial" panose="020B0604020202020204" pitchFamily="34" charset="0"/>
              <a:buChar char="•"/>
            </a:pPr>
            <a:r>
              <a:rPr lang="en-US" sz="1200" baseline="0" dirty="0"/>
              <a:t>If you don’t use it, you’ll lose it. </a:t>
            </a:r>
          </a:p>
          <a:p>
            <a:pPr marL="628650" lvl="1" indent="-171450">
              <a:buFont typeface="Arial" panose="020B0604020202020204" pitchFamily="34" charset="0"/>
              <a:buChar char="•"/>
            </a:pPr>
            <a:r>
              <a:rPr lang="en-US" sz="1200" baseline="0" dirty="0"/>
              <a:t>Always be learning new things – this is a great first step</a:t>
            </a:r>
          </a:p>
          <a:p>
            <a:pPr marL="1085850" lvl="2" indent="-171450">
              <a:buFont typeface="Arial" panose="020B0604020202020204" pitchFamily="34" charset="0"/>
              <a:buChar char="•"/>
            </a:pPr>
            <a:r>
              <a:rPr lang="en-US" sz="1200" baseline="0" dirty="0"/>
              <a:t>Read the newspaper, books, etc. </a:t>
            </a:r>
          </a:p>
          <a:p>
            <a:pPr marL="1085850" lvl="2" indent="-171450">
              <a:buFont typeface="Arial" panose="020B0604020202020204" pitchFamily="34" charset="0"/>
              <a:buChar char="•"/>
            </a:pPr>
            <a:r>
              <a:rPr lang="en-US" sz="1200" baseline="0" dirty="0"/>
              <a:t>Do crossword puzzles, word searches, anything to help keep your mind engaged.</a:t>
            </a:r>
          </a:p>
          <a:p>
            <a:pPr marL="171450" lvl="0" indent="-171450">
              <a:buFont typeface="Arial" panose="020B0604020202020204" pitchFamily="34" charset="0"/>
              <a:buChar char="•"/>
            </a:pPr>
            <a:r>
              <a:rPr lang="en-US" sz="1200" baseline="0" dirty="0"/>
              <a:t>Socially</a:t>
            </a:r>
          </a:p>
          <a:p>
            <a:pPr marL="628650" lvl="1" indent="-171450">
              <a:buFont typeface="Arial" panose="020B0604020202020204" pitchFamily="34" charset="0"/>
              <a:buChar char="•"/>
            </a:pPr>
            <a:r>
              <a:rPr lang="en-US" sz="1200" baseline="0" dirty="0"/>
              <a:t>Stay engaged with family and friends.</a:t>
            </a:r>
          </a:p>
          <a:p>
            <a:pPr marL="628650" lvl="1" indent="-171450">
              <a:buFont typeface="Arial" panose="020B0604020202020204" pitchFamily="34" charset="0"/>
              <a:buChar char="•"/>
            </a:pPr>
            <a:r>
              <a:rPr lang="en-US" sz="1200" baseline="0" dirty="0"/>
              <a:t>Science has linked social isolation to health issues</a:t>
            </a:r>
          </a:p>
          <a:p>
            <a:pPr marL="1085850" lvl="2" indent="-171450">
              <a:buFont typeface="Arial" panose="020B0604020202020204" pitchFamily="34" charset="0"/>
              <a:buChar char="•"/>
            </a:pPr>
            <a:r>
              <a:rPr lang="en-US" sz="1200" baseline="0" dirty="0"/>
              <a:t>Be sure that you are staying engaged as much as possible. </a:t>
            </a:r>
          </a:p>
        </p:txBody>
      </p:sp>
      <p:sp>
        <p:nvSpPr>
          <p:cNvPr id="4" name="Slide Number Placeholder 3"/>
          <p:cNvSpPr>
            <a:spLocks noGrp="1"/>
          </p:cNvSpPr>
          <p:nvPr>
            <p:ph type="sldNum" sz="quarter" idx="10"/>
          </p:nvPr>
        </p:nvSpPr>
        <p:spPr/>
        <p:txBody>
          <a:bodyPr/>
          <a:lstStyle/>
          <a:p>
            <a:fld id="{C037ABAF-2C0A-42FA-AC0E-9CBAC9E9D5AD}" type="slidenum">
              <a:rPr lang="en-US" smtClean="0"/>
              <a:t>10</a:t>
            </a:fld>
            <a:endParaRPr lang="en-US"/>
          </a:p>
        </p:txBody>
      </p:sp>
    </p:spTree>
    <p:extLst>
      <p:ext uri="{BB962C8B-B14F-4D97-AF65-F5344CB8AC3E}">
        <p14:creationId xmlns:p14="http://schemas.microsoft.com/office/powerpoint/2010/main" val="3080360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are ever in doubt about any health concern that you may have, be sure that you reach out to your doctor! </a:t>
            </a:r>
          </a:p>
          <a:p>
            <a:endParaRPr lang="en-US" dirty="0"/>
          </a:p>
        </p:txBody>
      </p:sp>
      <p:sp>
        <p:nvSpPr>
          <p:cNvPr id="4" name="Slide Number Placeholder 3"/>
          <p:cNvSpPr>
            <a:spLocks noGrp="1"/>
          </p:cNvSpPr>
          <p:nvPr>
            <p:ph type="sldNum" sz="quarter" idx="10"/>
          </p:nvPr>
        </p:nvSpPr>
        <p:spPr/>
        <p:txBody>
          <a:bodyPr/>
          <a:lstStyle/>
          <a:p>
            <a:fld id="{C037ABAF-2C0A-42FA-AC0E-9CBAC9E9D5AD}" type="slidenum">
              <a:rPr lang="en-US" smtClean="0"/>
              <a:t>11</a:t>
            </a:fld>
            <a:endParaRPr lang="en-US"/>
          </a:p>
        </p:txBody>
      </p:sp>
    </p:spTree>
    <p:extLst>
      <p:ext uri="{BB962C8B-B14F-4D97-AF65-F5344CB8AC3E}">
        <p14:creationId xmlns:p14="http://schemas.microsoft.com/office/powerpoint/2010/main" val="287196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Aging can sometimes be a scary thing –</a:t>
            </a:r>
            <a:r>
              <a:rPr lang="en-US" sz="1200" baseline="0" dirty="0"/>
              <a:t> mostly because we do not always know how aging is supposed to progress. This lesson will cover “normal” aging, as well as discussing simple strategies you can do now to help you to continue aging successfully. </a:t>
            </a:r>
            <a:endParaRPr lang="en-US" sz="1200" dirty="0"/>
          </a:p>
        </p:txBody>
      </p:sp>
      <p:sp>
        <p:nvSpPr>
          <p:cNvPr id="4" name="Slide Number Placeholder 3"/>
          <p:cNvSpPr>
            <a:spLocks noGrp="1"/>
          </p:cNvSpPr>
          <p:nvPr>
            <p:ph type="sldNum" sz="quarter" idx="10"/>
          </p:nvPr>
        </p:nvSpPr>
        <p:spPr/>
        <p:txBody>
          <a:bodyPr/>
          <a:lstStyle/>
          <a:p>
            <a:fld id="{C037ABAF-2C0A-42FA-AC0E-9CBAC9E9D5AD}" type="slidenum">
              <a:rPr lang="en-US" smtClean="0"/>
              <a:t>2</a:t>
            </a:fld>
            <a:endParaRPr lang="en-US"/>
          </a:p>
        </p:txBody>
      </p:sp>
    </p:spTree>
    <p:extLst>
      <p:ext uri="{BB962C8B-B14F-4D97-AF65-F5344CB8AC3E}">
        <p14:creationId xmlns:p14="http://schemas.microsoft.com/office/powerpoint/2010/main" val="2994932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One important thing you need to know is that there</a:t>
            </a:r>
            <a:r>
              <a:rPr lang="en-US" sz="1200" baseline="0" dirty="0"/>
              <a:t> is no specific normal. </a:t>
            </a:r>
          </a:p>
          <a:p>
            <a:pPr marL="628650" lvl="1" indent="-171450">
              <a:buFont typeface="Arial" panose="020B0604020202020204" pitchFamily="34" charset="0"/>
              <a:buChar char="•"/>
            </a:pPr>
            <a:r>
              <a:rPr lang="en-US" sz="1200" baseline="0" dirty="0"/>
              <a:t>There are general bodily changes that occur across time – what we will cover today.</a:t>
            </a:r>
          </a:p>
          <a:p>
            <a:pPr marL="1085850" lvl="2" indent="-171450">
              <a:buFont typeface="Arial" panose="020B0604020202020204" pitchFamily="34" charset="0"/>
              <a:buChar char="•"/>
            </a:pPr>
            <a:r>
              <a:rPr lang="en-US" sz="1200" baseline="0" dirty="0"/>
              <a:t>May happen sooner or later for some</a:t>
            </a:r>
          </a:p>
          <a:p>
            <a:pPr marL="1085850" lvl="2" indent="-171450">
              <a:buFont typeface="Arial" panose="020B0604020202020204" pitchFamily="34" charset="0"/>
              <a:buChar char="•"/>
            </a:pPr>
            <a:r>
              <a:rPr lang="en-US" sz="1200" baseline="0" dirty="0"/>
              <a:t>May not happen in others</a:t>
            </a:r>
          </a:p>
          <a:p>
            <a:pPr marL="1085850" lvl="2" indent="-171450">
              <a:buFont typeface="Arial" panose="020B0604020202020204" pitchFamily="34" charset="0"/>
              <a:buChar char="•"/>
            </a:pPr>
            <a:r>
              <a:rPr lang="en-US" sz="1200" b="1" baseline="0" dirty="0"/>
              <a:t>Is there someone you remember who never seemed to age? Or aged rapidly?</a:t>
            </a:r>
          </a:p>
          <a:p>
            <a:pPr marL="628650" lvl="1" indent="-171450">
              <a:buFont typeface="Arial" panose="020B0604020202020204" pitchFamily="34" charset="0"/>
              <a:buChar char="•"/>
            </a:pPr>
            <a:r>
              <a:rPr lang="en-US" sz="1200" b="0" baseline="0" dirty="0"/>
              <a:t>It’s a combination of genetics, our environment, and our own personal factors (diet, exercise, mental health, etc.)</a:t>
            </a:r>
          </a:p>
        </p:txBody>
      </p:sp>
      <p:sp>
        <p:nvSpPr>
          <p:cNvPr id="4" name="Slide Number Placeholder 3"/>
          <p:cNvSpPr>
            <a:spLocks noGrp="1"/>
          </p:cNvSpPr>
          <p:nvPr>
            <p:ph type="sldNum" sz="quarter" idx="10"/>
          </p:nvPr>
        </p:nvSpPr>
        <p:spPr/>
        <p:txBody>
          <a:bodyPr/>
          <a:lstStyle/>
          <a:p>
            <a:fld id="{C037ABAF-2C0A-42FA-AC0E-9CBAC9E9D5AD}" type="slidenum">
              <a:rPr lang="en-US" smtClean="0"/>
              <a:t>3</a:t>
            </a:fld>
            <a:endParaRPr lang="en-US"/>
          </a:p>
        </p:txBody>
      </p:sp>
    </p:spTree>
    <p:extLst>
      <p:ext uri="{BB962C8B-B14F-4D97-AF65-F5344CB8AC3E}">
        <p14:creationId xmlns:p14="http://schemas.microsoft.com/office/powerpoint/2010/main" val="304051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Let’s talk about some physical changes that can occur:</a:t>
            </a:r>
          </a:p>
          <a:p>
            <a:pPr marL="171450" indent="-171450">
              <a:buFont typeface="Arial" panose="020B0604020202020204" pitchFamily="34" charset="0"/>
              <a:buChar char="•"/>
            </a:pPr>
            <a:r>
              <a:rPr lang="en-US" sz="1200" dirty="0"/>
              <a:t>The</a:t>
            </a:r>
            <a:r>
              <a:rPr lang="en-US" sz="1200" baseline="0" dirty="0"/>
              <a:t> skin becomes thinner and more rigid</a:t>
            </a:r>
          </a:p>
          <a:p>
            <a:pPr marL="628650" lvl="1" indent="-171450">
              <a:buFont typeface="Arial" panose="020B0604020202020204" pitchFamily="34" charset="0"/>
              <a:buChar char="•"/>
            </a:pPr>
            <a:r>
              <a:rPr lang="en-US" sz="1200" baseline="0" dirty="0"/>
              <a:t>The collagen in the skin connect to each other and become more rigid, the skin becomes less flexible, losses elasticity</a:t>
            </a:r>
          </a:p>
          <a:p>
            <a:pPr marL="628650" lvl="1" indent="-171450">
              <a:buFont typeface="Arial" panose="020B0604020202020204" pitchFamily="34" charset="0"/>
              <a:buChar char="•"/>
            </a:pPr>
            <a:r>
              <a:rPr lang="en-US" sz="1200" baseline="0" dirty="0"/>
              <a:t>Bottom layer of skin begins to thin, becoming more transparent</a:t>
            </a:r>
          </a:p>
          <a:p>
            <a:pPr marL="171450" lvl="0" indent="-171450">
              <a:buFont typeface="Arial" panose="020B0604020202020204" pitchFamily="34" charset="0"/>
              <a:buChar char="•"/>
            </a:pPr>
            <a:r>
              <a:rPr lang="en-US" sz="1200" baseline="0" dirty="0"/>
              <a:t>Hair “grays”</a:t>
            </a:r>
          </a:p>
          <a:p>
            <a:pPr marL="628650" lvl="1" indent="-171450">
              <a:buFont typeface="Arial" panose="020B0604020202020204" pitchFamily="34" charset="0"/>
              <a:buChar char="•"/>
            </a:pPr>
            <a:r>
              <a:rPr lang="en-US" sz="1200" baseline="0" dirty="0"/>
              <a:t>Strands begin to lose their color – do not turn gray, just look gray due to surrounding colored hairs</a:t>
            </a:r>
          </a:p>
          <a:p>
            <a:pPr marL="171450" lvl="0" indent="-171450">
              <a:buFont typeface="Arial" panose="020B0604020202020204" pitchFamily="34" charset="0"/>
              <a:buChar char="•"/>
            </a:pPr>
            <a:r>
              <a:rPr lang="en-US" sz="1200" baseline="0" dirty="0"/>
              <a:t>Joints are less flexible</a:t>
            </a:r>
          </a:p>
          <a:p>
            <a:pPr marL="628650" lvl="1" indent="-171450">
              <a:buFont typeface="Arial" panose="020B0604020202020204" pitchFamily="34" charset="0"/>
              <a:buChar char="•"/>
            </a:pPr>
            <a:r>
              <a:rPr lang="en-US" sz="1200" baseline="0" dirty="0"/>
              <a:t>Cartilage that is protecting your joints begin to degrade in your 20s and 30s</a:t>
            </a:r>
          </a:p>
          <a:p>
            <a:pPr marL="628650" lvl="1" indent="-171450">
              <a:buFont typeface="Arial" panose="020B0604020202020204" pitchFamily="34" charset="0"/>
              <a:buChar char="•"/>
            </a:pPr>
            <a:r>
              <a:rPr lang="en-US" sz="1200" baseline="0" dirty="0"/>
              <a:t>Joints wear out from use.</a:t>
            </a:r>
          </a:p>
          <a:p>
            <a:pPr marL="171450" lvl="0" indent="-171450">
              <a:buFont typeface="Arial" panose="020B0604020202020204" pitchFamily="34" charset="0"/>
              <a:buChar char="•"/>
            </a:pPr>
            <a:r>
              <a:rPr lang="en-US" sz="1200" baseline="0" dirty="0"/>
              <a:t>Trouble sleeping</a:t>
            </a:r>
          </a:p>
          <a:p>
            <a:pPr marL="628650" lvl="1" indent="-171450">
              <a:buFont typeface="Arial" panose="020B0604020202020204" pitchFamily="34" charset="0"/>
              <a:buChar char="•"/>
            </a:pPr>
            <a:r>
              <a:rPr lang="en-US" sz="1200" baseline="0" dirty="0"/>
              <a:t>Should be getting 7-9 hours of sleep</a:t>
            </a:r>
          </a:p>
          <a:p>
            <a:pPr marL="628650" lvl="1" indent="-171450">
              <a:buFont typeface="Arial" panose="020B0604020202020204" pitchFamily="34" charset="0"/>
              <a:buChar char="•"/>
            </a:pPr>
            <a:r>
              <a:rPr lang="en-US" sz="1200" baseline="0" dirty="0"/>
              <a:t>This is problem is linked to lifestyle factors and bodily changes</a:t>
            </a:r>
          </a:p>
          <a:p>
            <a:pPr marL="1085850" lvl="2" indent="-171450">
              <a:buFont typeface="Arial" panose="020B0604020202020204" pitchFamily="34" charset="0"/>
              <a:buChar char="•"/>
            </a:pPr>
            <a:r>
              <a:rPr lang="en-US" sz="1200" baseline="0" dirty="0"/>
              <a:t>Changes in circadian rhythm – the natural process of your body releasing melatonin</a:t>
            </a:r>
          </a:p>
          <a:p>
            <a:pPr marL="1085850" lvl="2" indent="-171450">
              <a:buFont typeface="Arial" panose="020B0604020202020204" pitchFamily="34" charset="0"/>
              <a:buChar char="•"/>
            </a:pPr>
            <a:r>
              <a:rPr lang="en-US" sz="1200" baseline="0" dirty="0"/>
              <a:t>Lifestyle factors include:</a:t>
            </a:r>
          </a:p>
          <a:p>
            <a:pPr marL="1543050" lvl="3" indent="-171450">
              <a:buFont typeface="Arial" panose="020B0604020202020204" pitchFamily="34" charset="0"/>
              <a:buChar char="•"/>
            </a:pPr>
            <a:r>
              <a:rPr lang="en-US" sz="1200" baseline="0" dirty="0"/>
              <a:t>Stress</a:t>
            </a:r>
          </a:p>
          <a:p>
            <a:pPr marL="1543050" lvl="3" indent="-171450">
              <a:buFont typeface="Arial" panose="020B0604020202020204" pitchFamily="34" charset="0"/>
              <a:buChar char="•"/>
            </a:pPr>
            <a:r>
              <a:rPr lang="en-US" sz="1200" baseline="0" dirty="0"/>
              <a:t>Obesity</a:t>
            </a:r>
          </a:p>
          <a:p>
            <a:pPr marL="1543050" lvl="3" indent="-171450">
              <a:buFont typeface="Arial" panose="020B0604020202020204" pitchFamily="34" charset="0"/>
              <a:buChar char="•"/>
            </a:pPr>
            <a:r>
              <a:rPr lang="en-US" sz="1200" baseline="0" dirty="0"/>
              <a:t>Physical inactivity</a:t>
            </a:r>
          </a:p>
          <a:p>
            <a:pPr marL="1543050" lvl="3" indent="-171450">
              <a:buFont typeface="Arial" panose="020B0604020202020204" pitchFamily="34" charset="0"/>
              <a:buChar char="•"/>
            </a:pPr>
            <a:r>
              <a:rPr lang="en-US" sz="1200" baseline="0" dirty="0"/>
              <a:t>Alcohol use</a:t>
            </a:r>
          </a:p>
          <a:p>
            <a:pPr marL="171450" lvl="0" indent="-171450">
              <a:buFont typeface="Arial" panose="020B0604020202020204" pitchFamily="34" charset="0"/>
              <a:buChar char="•"/>
            </a:pPr>
            <a:r>
              <a:rPr lang="en-US" sz="1200" baseline="0" dirty="0"/>
              <a:t>Loss in touch differentiation</a:t>
            </a:r>
          </a:p>
          <a:p>
            <a:pPr marL="628650" lvl="1" indent="-171450">
              <a:buFont typeface="Arial" panose="020B0604020202020204" pitchFamily="34" charset="0"/>
              <a:buChar char="•"/>
            </a:pPr>
            <a:r>
              <a:rPr lang="en-US" sz="1200" baseline="0" dirty="0"/>
              <a:t>Have difficulty differentiating between two points of pressure (can feel them, but cannot tell which one you are feeling)</a:t>
            </a:r>
          </a:p>
          <a:p>
            <a:pPr marL="171450" lvl="0" indent="-171450">
              <a:buFont typeface="Arial" panose="020B0604020202020204" pitchFamily="34" charset="0"/>
              <a:buChar char="•"/>
            </a:pPr>
            <a:r>
              <a:rPr lang="en-US" sz="1200" baseline="0" dirty="0"/>
              <a:t>Presbyopia (</a:t>
            </a:r>
            <a:r>
              <a:rPr lang="en-US" sz="1200" baseline="0" dirty="0" err="1"/>
              <a:t>prez</a:t>
            </a:r>
            <a:r>
              <a:rPr lang="en-US" sz="1200" baseline="0" dirty="0"/>
              <a:t>-be-oh-pee-a) – loss of ability to focus vision on near objects</a:t>
            </a:r>
          </a:p>
          <a:p>
            <a:pPr marL="628650" lvl="1" indent="-171450">
              <a:buFont typeface="Arial" panose="020B0604020202020204" pitchFamily="34" charset="0"/>
              <a:buChar char="•"/>
            </a:pPr>
            <a:r>
              <a:rPr lang="en-US" sz="1200" baseline="0" dirty="0"/>
              <a:t>Due to thickening and hardening of the lens – cannot adapt its shape for near objects</a:t>
            </a:r>
          </a:p>
          <a:p>
            <a:pPr marL="628650" lvl="1" indent="-171450">
              <a:buFont typeface="Arial" panose="020B0604020202020204" pitchFamily="34" charset="0"/>
              <a:buChar char="•"/>
            </a:pPr>
            <a:r>
              <a:rPr lang="en-US" sz="1200" baseline="0" dirty="0"/>
              <a:t>Fixed through reading glasses/bi-</a:t>
            </a:r>
            <a:r>
              <a:rPr lang="en-US" sz="1200" baseline="0" dirty="0" err="1"/>
              <a:t>focals</a:t>
            </a:r>
            <a:endParaRPr lang="en-US" sz="1200" baseline="0" dirty="0"/>
          </a:p>
          <a:p>
            <a:pPr marL="628650" lvl="1" indent="-171450">
              <a:buFont typeface="Arial" panose="020B0604020202020204" pitchFamily="34" charset="0"/>
              <a:buChar char="•"/>
            </a:pPr>
            <a:r>
              <a:rPr lang="en-US" sz="1200" baseline="0" dirty="0"/>
              <a:t>Older adults are increasingly vulnerable to cataracts, glaucoma, and macular degeneration</a:t>
            </a:r>
          </a:p>
          <a:p>
            <a:pPr marL="1085850" lvl="2" indent="-171450">
              <a:buFont typeface="Arial" panose="020B0604020202020204" pitchFamily="34" charset="0"/>
              <a:buChar char="•"/>
            </a:pPr>
            <a:r>
              <a:rPr lang="en-US" sz="1200" baseline="0" dirty="0"/>
              <a:t>Cataracts: clouding of the lens</a:t>
            </a:r>
          </a:p>
          <a:p>
            <a:pPr marL="1085850" lvl="2" indent="-171450">
              <a:buFont typeface="Arial" panose="020B0604020202020204" pitchFamily="34" charset="0"/>
              <a:buChar char="•"/>
            </a:pPr>
            <a:r>
              <a:rPr lang="en-US" sz="1200" baseline="0" dirty="0"/>
              <a:t>Glaucoma: Increased pressure inside the eyeball, resulting in nerve damage</a:t>
            </a:r>
          </a:p>
          <a:p>
            <a:pPr marL="1085850" lvl="2" indent="-171450">
              <a:buFont typeface="Arial" panose="020B0604020202020204" pitchFamily="34" charset="0"/>
              <a:buChar char="•"/>
            </a:pPr>
            <a:r>
              <a:rPr lang="en-US" sz="1200" baseline="0" dirty="0"/>
              <a:t>Macular degeneration: Center of retina degenerates – resulting in a black spot in the center of your vision (rely on peripheral vision)</a:t>
            </a:r>
          </a:p>
          <a:p>
            <a:pPr marL="171450" lvl="0" indent="-171450">
              <a:buFont typeface="Arial" panose="020B0604020202020204" pitchFamily="34" charset="0"/>
              <a:buChar char="•"/>
            </a:pPr>
            <a:r>
              <a:rPr lang="en-US" sz="1200" baseline="0" dirty="0" err="1"/>
              <a:t>Presbycusis</a:t>
            </a:r>
            <a:r>
              <a:rPr lang="en-US" sz="1200" baseline="0" dirty="0"/>
              <a:t> (</a:t>
            </a:r>
            <a:r>
              <a:rPr lang="en-US" sz="1200" baseline="0" dirty="0" err="1"/>
              <a:t>prez</a:t>
            </a:r>
            <a:r>
              <a:rPr lang="en-US" sz="1200" baseline="0" dirty="0"/>
              <a:t>-be-cue-sis) – loss of high-pitched sounds</a:t>
            </a:r>
          </a:p>
          <a:p>
            <a:pPr marL="628650" lvl="1" indent="-171450">
              <a:buFont typeface="Arial" panose="020B0604020202020204" pitchFamily="34" charset="0"/>
              <a:buChar char="•"/>
            </a:pPr>
            <a:r>
              <a:rPr lang="en-US" sz="1200" baseline="0" dirty="0"/>
              <a:t>Degeneration in the cochlea or auditory nerve</a:t>
            </a:r>
          </a:p>
          <a:p>
            <a:pPr marL="628650" lvl="1" indent="-171450">
              <a:buFont typeface="Arial" panose="020B0604020202020204" pitchFamily="34" charset="0"/>
              <a:buChar char="•"/>
            </a:pPr>
            <a:r>
              <a:rPr lang="en-US" sz="1200" baseline="0" dirty="0"/>
              <a:t>Can also experience tinnitus – hear noises in your head even though there is no sound</a:t>
            </a:r>
          </a:p>
          <a:p>
            <a:pPr marL="171450" lvl="0" indent="-171450">
              <a:buFont typeface="Arial" panose="020B0604020202020204" pitchFamily="34" charset="0"/>
              <a:buChar char="•"/>
            </a:pPr>
            <a:r>
              <a:rPr lang="en-US" sz="1200" baseline="0" dirty="0"/>
              <a:t>Gradual loss of smell</a:t>
            </a:r>
          </a:p>
          <a:p>
            <a:pPr marL="628650" lvl="1" indent="-171450">
              <a:buFont typeface="Arial" panose="020B0604020202020204" pitchFamily="34" charset="0"/>
              <a:buChar char="•"/>
            </a:pPr>
            <a:r>
              <a:rPr lang="en-US" sz="1200" baseline="0" dirty="0"/>
              <a:t>You constantly make new smell receptors, however area that contains the receptors shrinks (reducing number of available receptors)</a:t>
            </a:r>
          </a:p>
          <a:p>
            <a:pPr marL="171450" lvl="0" indent="-171450">
              <a:buFont typeface="Arial" panose="020B0604020202020204" pitchFamily="34" charset="0"/>
              <a:buChar char="•"/>
            </a:pPr>
            <a:r>
              <a:rPr lang="en-US" sz="1200" baseline="0" dirty="0"/>
              <a:t>Changes in taste buds</a:t>
            </a:r>
          </a:p>
          <a:p>
            <a:pPr marL="628650" lvl="1" indent="-171450">
              <a:buFont typeface="Arial" panose="020B0604020202020204" pitchFamily="34" charset="0"/>
              <a:buChar char="•"/>
            </a:pPr>
            <a:r>
              <a:rPr lang="en-US" sz="1200" baseline="0" dirty="0"/>
              <a:t>Gradual loss in taste sensitivity</a:t>
            </a:r>
          </a:p>
          <a:p>
            <a:pPr marL="1085850" lvl="2" indent="-171450">
              <a:buFont typeface="Arial" panose="020B0604020202020204" pitchFamily="34" charset="0"/>
              <a:buChar char="•"/>
            </a:pPr>
            <a:r>
              <a:rPr lang="en-US" sz="1200" baseline="0" dirty="0"/>
              <a:t>Sweet then salty, then sour, then bitter</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037ABAF-2C0A-42FA-AC0E-9CBAC9E9D5AD}" type="slidenum">
              <a:rPr lang="en-US" smtClean="0"/>
              <a:t>4</a:t>
            </a:fld>
            <a:endParaRPr lang="en-US"/>
          </a:p>
        </p:txBody>
      </p:sp>
    </p:spTree>
    <p:extLst>
      <p:ext uri="{BB962C8B-B14F-4D97-AF65-F5344CB8AC3E}">
        <p14:creationId xmlns:p14="http://schemas.microsoft.com/office/powerpoint/2010/main" val="2582989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As</a:t>
            </a:r>
            <a:r>
              <a:rPr lang="en-US" sz="1200" baseline="0" dirty="0"/>
              <a:t> we get older, we take longer to react – no more cat like reflexes</a:t>
            </a:r>
          </a:p>
          <a:p>
            <a:pPr marL="628650" lvl="1" indent="-171450">
              <a:buFont typeface="Arial" panose="020B0604020202020204" pitchFamily="34" charset="0"/>
              <a:buChar char="•"/>
            </a:pPr>
            <a:r>
              <a:rPr lang="en-US" sz="1200" baseline="0" dirty="0"/>
              <a:t>This is due to what is called the general slowing hypothesis – we just have a general decline in how long it takes to process information</a:t>
            </a:r>
          </a:p>
          <a:p>
            <a:pPr marL="171450" lvl="0" indent="-171450">
              <a:buFont typeface="Arial" panose="020B0604020202020204" pitchFamily="34" charset="0"/>
              <a:buChar char="•"/>
            </a:pPr>
            <a:r>
              <a:rPr lang="en-US" sz="1200" baseline="0" dirty="0"/>
              <a:t>Attention can become more difficult – have difficulty keeping attention on a task for a period of time, multitasking declines</a:t>
            </a:r>
          </a:p>
          <a:p>
            <a:pPr marL="171450" lvl="0" indent="-171450">
              <a:buFont typeface="Arial" panose="020B0604020202020204" pitchFamily="34" charset="0"/>
              <a:buChar char="•"/>
            </a:pPr>
            <a:r>
              <a:rPr lang="en-US" sz="1200" dirty="0"/>
              <a:t>Slight</a:t>
            </a:r>
            <a:r>
              <a:rPr lang="en-US" sz="1200" baseline="0" dirty="0"/>
              <a:t> decline in executive functioning</a:t>
            </a:r>
          </a:p>
          <a:p>
            <a:pPr marL="628650" lvl="1" indent="-171450">
              <a:buFont typeface="Arial" panose="020B0604020202020204" pitchFamily="34" charset="0"/>
              <a:buChar char="•"/>
            </a:pPr>
            <a:r>
              <a:rPr lang="en-US" sz="1200" baseline="0" dirty="0"/>
              <a:t>Executive functioning is the mental skills needed to make decisions, plan, and use mental energy for a task</a:t>
            </a:r>
          </a:p>
          <a:p>
            <a:pPr marL="628650" lvl="1" indent="-171450">
              <a:buFont typeface="Arial" panose="020B0604020202020204" pitchFamily="34" charset="0"/>
              <a:buChar char="•"/>
            </a:pPr>
            <a:r>
              <a:rPr lang="en-US" sz="1200" baseline="0" dirty="0"/>
              <a:t>There is a slight decline in executive functioning because it draws upon some parts of memory and attention</a:t>
            </a:r>
          </a:p>
          <a:p>
            <a:pPr marL="171450" lvl="0" indent="-171450">
              <a:buFont typeface="Arial" panose="020B0604020202020204" pitchFamily="34" charset="0"/>
              <a:buChar char="•"/>
            </a:pPr>
            <a:r>
              <a:rPr lang="en-US" sz="1200" baseline="0" dirty="0"/>
              <a:t>Slight memory issues</a:t>
            </a:r>
          </a:p>
          <a:p>
            <a:pPr marL="628650" lvl="1" indent="-171450">
              <a:buFont typeface="Arial" panose="020B0604020202020204" pitchFamily="34" charset="0"/>
              <a:buChar char="•"/>
            </a:pPr>
            <a:r>
              <a:rPr lang="en-US" sz="1200" dirty="0"/>
              <a:t>Older adults may have trouble remembering events</a:t>
            </a:r>
            <a:r>
              <a:rPr lang="en-US" sz="1200" baseline="0" dirty="0"/>
              <a:t> that occurred long ago, difficulty with remembering names or words (tip-of-the-tongue), or remembering where you heard something (the source)</a:t>
            </a:r>
          </a:p>
          <a:p>
            <a:pPr marL="628650" lvl="1" indent="-171450">
              <a:buFont typeface="Arial" panose="020B0604020202020204" pitchFamily="34" charset="0"/>
              <a:buChar char="•"/>
            </a:pPr>
            <a:r>
              <a:rPr lang="en-US" sz="1200" baseline="0" dirty="0"/>
              <a:t>But there are several abilities that do not decline:</a:t>
            </a:r>
          </a:p>
          <a:p>
            <a:pPr marL="1085850" lvl="2" indent="-171450">
              <a:buFont typeface="Arial" panose="020B0604020202020204" pitchFamily="34" charset="0"/>
              <a:buChar char="•"/>
            </a:pPr>
            <a:r>
              <a:rPr lang="en-US" sz="1200" baseline="0" dirty="0"/>
              <a:t>Remembering distinctive events that are different from other past memories (ex. JFK assassination)</a:t>
            </a:r>
          </a:p>
          <a:p>
            <a:pPr marL="1085850" lvl="2" indent="-171450">
              <a:buFont typeface="Arial" panose="020B0604020202020204" pitchFamily="34" charset="0"/>
              <a:buChar char="•"/>
            </a:pPr>
            <a:r>
              <a:rPr lang="en-US" sz="1200" dirty="0"/>
              <a:t>Remembering</a:t>
            </a:r>
            <a:r>
              <a:rPr lang="en-US" sz="1200" baseline="0" dirty="0"/>
              <a:t> word meanings or how to do something (like tie your shoes or ride a bike)</a:t>
            </a:r>
          </a:p>
          <a:p>
            <a:pPr marL="1085850" lvl="2" indent="-171450">
              <a:buFont typeface="Arial" panose="020B0604020202020204" pitchFamily="34" charset="0"/>
              <a:buChar char="•"/>
            </a:pPr>
            <a:r>
              <a:rPr lang="en-US" sz="1200" baseline="0" dirty="0"/>
              <a:t>Remembering some information from your own past (typically between your 10s and 30s)</a:t>
            </a:r>
          </a:p>
          <a:p>
            <a:pPr marL="171450" lvl="0" indent="-171450">
              <a:buFont typeface="Arial" panose="020B0604020202020204" pitchFamily="34" charset="0"/>
              <a:buChar char="•"/>
            </a:pPr>
            <a:r>
              <a:rPr lang="en-US" sz="1200" baseline="0" dirty="0"/>
              <a:t>Personality traits are stable.</a:t>
            </a:r>
          </a:p>
          <a:p>
            <a:pPr marL="628650" lvl="1" indent="-171450">
              <a:buFont typeface="Arial" panose="020B0604020202020204" pitchFamily="34" charset="0"/>
              <a:buChar char="•"/>
            </a:pPr>
            <a:r>
              <a:rPr lang="en-US" sz="1200" baseline="0" dirty="0"/>
              <a:t>There can be some slight changes in an individual’s personality</a:t>
            </a:r>
          </a:p>
          <a:p>
            <a:pPr marL="628650" lvl="1" indent="-171450">
              <a:buFont typeface="Arial" panose="020B0604020202020204" pitchFamily="34" charset="0"/>
              <a:buChar char="•"/>
            </a:pPr>
            <a:r>
              <a:rPr lang="en-US" sz="1200" baseline="0" dirty="0"/>
              <a:t>If there is a drastic change, then something is wrong!</a:t>
            </a:r>
            <a:endParaRPr lang="en-US" sz="1200" dirty="0"/>
          </a:p>
        </p:txBody>
      </p:sp>
      <p:sp>
        <p:nvSpPr>
          <p:cNvPr id="4" name="Slide Number Placeholder 3"/>
          <p:cNvSpPr>
            <a:spLocks noGrp="1"/>
          </p:cNvSpPr>
          <p:nvPr>
            <p:ph type="sldNum" sz="quarter" idx="10"/>
          </p:nvPr>
        </p:nvSpPr>
        <p:spPr/>
        <p:txBody>
          <a:bodyPr/>
          <a:lstStyle/>
          <a:p>
            <a:fld id="{C037ABAF-2C0A-42FA-AC0E-9CBAC9E9D5AD}" type="slidenum">
              <a:rPr lang="en-US" smtClean="0"/>
              <a:t>5</a:t>
            </a:fld>
            <a:endParaRPr lang="en-US"/>
          </a:p>
        </p:txBody>
      </p:sp>
    </p:spTree>
    <p:extLst>
      <p:ext uri="{BB962C8B-B14F-4D97-AF65-F5344CB8AC3E}">
        <p14:creationId xmlns:p14="http://schemas.microsoft.com/office/powerpoint/2010/main" val="1420599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It is not surprising to know</a:t>
            </a:r>
            <a:r>
              <a:rPr lang="en-US" sz="1200" baseline="0" dirty="0"/>
              <a:t> that there are changes in family relationships</a:t>
            </a:r>
          </a:p>
          <a:p>
            <a:pPr marL="628650" lvl="1" indent="-171450">
              <a:buFont typeface="Arial" panose="020B0604020202020204" pitchFamily="34" charset="0"/>
              <a:buChar char="•"/>
            </a:pPr>
            <a:r>
              <a:rPr lang="en-US" sz="1200" baseline="0" dirty="0"/>
              <a:t>As children grow up, the relationship changes a bit</a:t>
            </a:r>
          </a:p>
          <a:p>
            <a:pPr marL="1085850" lvl="2" indent="-171450">
              <a:buFont typeface="Arial" panose="020B0604020202020204" pitchFamily="34" charset="0"/>
              <a:buChar char="•"/>
            </a:pPr>
            <a:r>
              <a:rPr lang="en-US" sz="1200" baseline="0" dirty="0"/>
              <a:t>Becomes more friendly (in most cases) – have to navigate being parent to an independent adult</a:t>
            </a:r>
          </a:p>
          <a:p>
            <a:pPr marL="1543050" lvl="3" indent="-171450">
              <a:buFont typeface="Arial" panose="020B0604020202020204" pitchFamily="34" charset="0"/>
              <a:buChar char="•"/>
            </a:pPr>
            <a:r>
              <a:rPr lang="en-US" sz="1200" b="1" baseline="0" dirty="0"/>
              <a:t>Was this difficult for anyone? </a:t>
            </a:r>
          </a:p>
          <a:p>
            <a:pPr marL="171450" lvl="0" indent="-171450">
              <a:buFont typeface="Arial" panose="020B0604020202020204" pitchFamily="34" charset="0"/>
              <a:buChar char="•"/>
            </a:pPr>
            <a:r>
              <a:rPr lang="en-US" sz="1200" b="0" baseline="0" dirty="0"/>
              <a:t>There is a shift in the way we want to interact with society</a:t>
            </a:r>
          </a:p>
          <a:p>
            <a:pPr marL="628650" lvl="1" indent="-171450">
              <a:buFont typeface="Arial" panose="020B0604020202020204" pitchFamily="34" charset="0"/>
              <a:buChar char="•"/>
            </a:pPr>
            <a:r>
              <a:rPr lang="en-US" sz="1200" b="0" baseline="0" dirty="0"/>
              <a:t>Some individuals disengage from society – may stay at home and not really do much</a:t>
            </a:r>
          </a:p>
          <a:p>
            <a:pPr marL="628650" lvl="1" indent="-171450">
              <a:buFont typeface="Arial" panose="020B0604020202020204" pitchFamily="34" charset="0"/>
              <a:buChar char="•"/>
            </a:pPr>
            <a:r>
              <a:rPr lang="en-US" sz="1200" b="0" baseline="0" dirty="0"/>
              <a:t>Others may stay very involved – through work or volunteering</a:t>
            </a:r>
          </a:p>
          <a:p>
            <a:pPr marL="628650" lvl="1" indent="-171450">
              <a:buFont typeface="Arial" panose="020B0604020202020204" pitchFamily="34" charset="0"/>
              <a:buChar char="•"/>
            </a:pPr>
            <a:r>
              <a:rPr lang="en-US" sz="1200" b="0" baseline="0" dirty="0"/>
              <a:t>Either way is okay – it just depends on the person’s personality</a:t>
            </a:r>
          </a:p>
          <a:p>
            <a:pPr marL="1085850" lvl="2" indent="-171450">
              <a:buFont typeface="Arial" panose="020B0604020202020204" pitchFamily="34" charset="0"/>
              <a:buChar char="•"/>
            </a:pPr>
            <a:r>
              <a:rPr lang="en-US" sz="1200" b="0" baseline="0" dirty="0"/>
              <a:t>If they chose to disengage, that is okay – do not push them to re-engage with society</a:t>
            </a:r>
          </a:p>
          <a:p>
            <a:pPr marL="171450" lvl="0" indent="-171450">
              <a:buFont typeface="Arial" panose="020B0604020202020204" pitchFamily="34" charset="0"/>
              <a:buChar char="•"/>
            </a:pPr>
            <a:r>
              <a:rPr lang="en-US" sz="1200" b="0" baseline="0" dirty="0"/>
              <a:t>More selective with friendships</a:t>
            </a:r>
          </a:p>
          <a:p>
            <a:pPr marL="628650" lvl="1" indent="-171450">
              <a:buFont typeface="Arial" panose="020B0604020202020204" pitchFamily="34" charset="0"/>
              <a:buChar char="•"/>
            </a:pPr>
            <a:r>
              <a:rPr lang="en-US" sz="1200" b="0" baseline="0" dirty="0"/>
              <a:t>We all have had friends that we loved dearly and others that we wanted to see rarely. </a:t>
            </a:r>
          </a:p>
          <a:p>
            <a:pPr marL="628650" lvl="1" indent="-171450">
              <a:buFont typeface="Arial" panose="020B0604020202020204" pitchFamily="34" charset="0"/>
              <a:buChar char="•"/>
            </a:pPr>
            <a:r>
              <a:rPr lang="en-US" sz="1200" b="0" baseline="0" dirty="0"/>
              <a:t>As we get older, we put more emphasis on those friendships that provide more enjoyment</a:t>
            </a:r>
          </a:p>
          <a:p>
            <a:pPr marL="1085850" lvl="2" indent="-171450">
              <a:buFont typeface="Arial" panose="020B0604020202020204" pitchFamily="34" charset="0"/>
              <a:buChar char="•"/>
            </a:pPr>
            <a:r>
              <a:rPr lang="en-US" sz="1200" b="0" baseline="0" dirty="0"/>
              <a:t>Time horizon – see how much time we have left in life </a:t>
            </a:r>
          </a:p>
          <a:p>
            <a:pPr marL="1543050" lvl="3" indent="-171450">
              <a:buFont typeface="Arial" panose="020B0604020202020204" pitchFamily="34" charset="0"/>
              <a:buChar char="•"/>
            </a:pPr>
            <a:r>
              <a:rPr lang="en-US" sz="1200" b="0" baseline="0" dirty="0"/>
              <a:t>Don’t want to waste time being unhappy – focus on relationships that make us happy</a:t>
            </a:r>
          </a:p>
          <a:p>
            <a:pPr marL="171450" lvl="0" indent="-171450">
              <a:buFont typeface="Arial" panose="020B0604020202020204" pitchFamily="34" charset="0"/>
              <a:buChar char="•"/>
            </a:pPr>
            <a:r>
              <a:rPr lang="en-US" sz="1200" b="0" baseline="0" dirty="0"/>
              <a:t>More and more older adults are going back to work or volunteering</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037ABAF-2C0A-42FA-AC0E-9CBAC9E9D5AD}" type="slidenum">
              <a:rPr lang="en-US" smtClean="0"/>
              <a:t>6</a:t>
            </a:fld>
            <a:endParaRPr lang="en-US"/>
          </a:p>
        </p:txBody>
      </p:sp>
    </p:spTree>
    <p:extLst>
      <p:ext uri="{BB962C8B-B14F-4D97-AF65-F5344CB8AC3E}">
        <p14:creationId xmlns:p14="http://schemas.microsoft.com/office/powerpoint/2010/main" val="3766134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So far we have talked</a:t>
            </a:r>
            <a:r>
              <a:rPr lang="en-US" sz="1200" baseline="0" dirty="0"/>
              <a:t> about some general bodily changes – these are not all of them. But what is not normal? The biggest thing that people are concerned about is their memory. We’ve talked about “normal” memory loss, but what does atypical memory loss look like? </a:t>
            </a:r>
            <a:endParaRPr lang="en-US" sz="1200" dirty="0"/>
          </a:p>
        </p:txBody>
      </p:sp>
      <p:sp>
        <p:nvSpPr>
          <p:cNvPr id="4" name="Slide Number Placeholder 3"/>
          <p:cNvSpPr>
            <a:spLocks noGrp="1"/>
          </p:cNvSpPr>
          <p:nvPr>
            <p:ph type="sldNum" sz="quarter" idx="10"/>
          </p:nvPr>
        </p:nvSpPr>
        <p:spPr/>
        <p:txBody>
          <a:bodyPr/>
          <a:lstStyle/>
          <a:p>
            <a:fld id="{C037ABAF-2C0A-42FA-AC0E-9CBAC9E9D5AD}" type="slidenum">
              <a:rPr lang="en-US" smtClean="0"/>
              <a:t>7</a:t>
            </a:fld>
            <a:endParaRPr lang="en-US"/>
          </a:p>
        </p:txBody>
      </p:sp>
    </p:spTree>
    <p:extLst>
      <p:ext uri="{BB962C8B-B14F-4D97-AF65-F5344CB8AC3E}">
        <p14:creationId xmlns:p14="http://schemas.microsoft.com/office/powerpoint/2010/main" val="16188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On the left you will see some normal</a:t>
            </a:r>
            <a:r>
              <a:rPr lang="en-US" sz="1200" baseline="0" dirty="0"/>
              <a:t> things that we may forget about on a daily basis. </a:t>
            </a:r>
          </a:p>
          <a:p>
            <a:endParaRPr lang="en-US" sz="1200" baseline="0" dirty="0"/>
          </a:p>
          <a:p>
            <a:r>
              <a:rPr lang="en-US" sz="1200" b="1" baseline="0" dirty="0"/>
              <a:t>How many of us have walked into a room and forgotten why we walked in there? </a:t>
            </a:r>
          </a:p>
          <a:p>
            <a:r>
              <a:rPr lang="en-US" sz="1200" b="1" baseline="0" dirty="0"/>
              <a:t>Or where we left our keys? </a:t>
            </a:r>
          </a:p>
          <a:p>
            <a:r>
              <a:rPr lang="en-US" sz="1200" b="1" baseline="0" dirty="0"/>
              <a:t>Or our glasses? </a:t>
            </a:r>
          </a:p>
          <a:p>
            <a:r>
              <a:rPr lang="en-US" sz="1200" b="1" baseline="0" dirty="0"/>
              <a:t>What other common things do we forget? </a:t>
            </a:r>
            <a:endParaRPr lang="en-US" sz="1200" b="1" dirty="0"/>
          </a:p>
        </p:txBody>
      </p:sp>
      <p:sp>
        <p:nvSpPr>
          <p:cNvPr id="4" name="Slide Number Placeholder 3"/>
          <p:cNvSpPr>
            <a:spLocks noGrp="1"/>
          </p:cNvSpPr>
          <p:nvPr>
            <p:ph type="sldNum" sz="quarter" idx="10"/>
          </p:nvPr>
        </p:nvSpPr>
        <p:spPr/>
        <p:txBody>
          <a:bodyPr/>
          <a:lstStyle/>
          <a:p>
            <a:fld id="{C037ABAF-2C0A-42FA-AC0E-9CBAC9E9D5AD}" type="slidenum">
              <a:rPr lang="en-US" smtClean="0"/>
              <a:t>8</a:t>
            </a:fld>
            <a:endParaRPr lang="en-US"/>
          </a:p>
        </p:txBody>
      </p:sp>
    </p:spTree>
    <p:extLst>
      <p:ext uri="{BB962C8B-B14F-4D97-AF65-F5344CB8AC3E}">
        <p14:creationId xmlns:p14="http://schemas.microsoft.com/office/powerpoint/2010/main" val="1677522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On the right, you will see</a:t>
            </a:r>
            <a:r>
              <a:rPr lang="en-US" sz="1200" baseline="0" dirty="0"/>
              <a:t> things that are not typical things we forget about: </a:t>
            </a:r>
          </a:p>
          <a:p>
            <a:endParaRPr lang="en-US" sz="1200" baseline="0" dirty="0"/>
          </a:p>
          <a:p>
            <a:r>
              <a:rPr lang="en-US" sz="1200" baseline="0" dirty="0"/>
              <a:t>Things like who someone is (we may forget their name, but not that we don’t know them). </a:t>
            </a:r>
          </a:p>
          <a:p>
            <a:endParaRPr lang="en-US" sz="1200" baseline="0" dirty="0"/>
          </a:p>
          <a:p>
            <a:r>
              <a:rPr lang="en-US" sz="1200" baseline="0" dirty="0"/>
              <a:t>A great example is that the difference between normal forgetting and dementia is the difference between remembering where the spoon goes and remembering what a spoon is. </a:t>
            </a:r>
            <a:endParaRPr lang="en-US" sz="1200" dirty="0"/>
          </a:p>
        </p:txBody>
      </p:sp>
      <p:sp>
        <p:nvSpPr>
          <p:cNvPr id="4" name="Slide Number Placeholder 3"/>
          <p:cNvSpPr>
            <a:spLocks noGrp="1"/>
          </p:cNvSpPr>
          <p:nvPr>
            <p:ph type="sldNum" sz="quarter" idx="10"/>
          </p:nvPr>
        </p:nvSpPr>
        <p:spPr/>
        <p:txBody>
          <a:bodyPr/>
          <a:lstStyle/>
          <a:p>
            <a:fld id="{C037ABAF-2C0A-42FA-AC0E-9CBAC9E9D5AD}" type="slidenum">
              <a:rPr lang="en-US" smtClean="0"/>
              <a:t>9</a:t>
            </a:fld>
            <a:endParaRPr lang="en-US"/>
          </a:p>
        </p:txBody>
      </p:sp>
    </p:spTree>
    <p:extLst>
      <p:ext uri="{BB962C8B-B14F-4D97-AF65-F5344CB8AC3E}">
        <p14:creationId xmlns:p14="http://schemas.microsoft.com/office/powerpoint/2010/main" val="4183886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417575"/>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675294"/>
            <a:ext cx="9418320" cy="692573"/>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8" name="Date Placeholder 7"/>
          <p:cNvSpPr>
            <a:spLocks noGrp="1"/>
          </p:cNvSpPr>
          <p:nvPr>
            <p:ph type="dt" sz="half" idx="10"/>
          </p:nvPr>
        </p:nvSpPr>
        <p:spPr/>
        <p:txBody>
          <a:bodyPr/>
          <a:lstStyle/>
          <a:p>
            <a:fld id="{2233D218-9FB5-4AA0-BC97-5DBDF7C5CA01}" type="datetime1">
              <a:rPr lang="en-US" smtClean="0"/>
              <a:t>4/28/2022</a:t>
            </a:fld>
            <a:endParaRPr lang="en-US"/>
          </a:p>
        </p:txBody>
      </p:sp>
      <p:sp>
        <p:nvSpPr>
          <p:cNvPr id="9" name="Footer Placeholder 8"/>
          <p:cNvSpPr>
            <a:spLocks noGrp="1"/>
          </p:cNvSpPr>
          <p:nvPr>
            <p:ph type="ftr" sz="quarter" idx="11"/>
          </p:nvPr>
        </p:nvSpPr>
        <p:spPr/>
        <p:txBody>
          <a:bodyPr/>
          <a:lstStyle/>
          <a:p>
            <a:endParaRPr lang="en-US"/>
          </a:p>
        </p:txBody>
      </p:sp>
      <p:cxnSp>
        <p:nvCxnSpPr>
          <p:cNvPr id="12" name="Straight Connector 11"/>
          <p:cNvCxnSpPr/>
          <p:nvPr/>
        </p:nvCxnSpPr>
        <p:spPr>
          <a:xfrm>
            <a:off x="5040530" y="6261631"/>
            <a:ext cx="6090155" cy="3703"/>
          </a:xfrm>
          <a:prstGeom prst="line">
            <a:avLst/>
          </a:prstGeom>
          <a:ln w="25400">
            <a:solidFill>
              <a:schemeClr val="tx1"/>
            </a:solidFill>
            <a:headEnd type="none"/>
            <a:tailEnd type="none"/>
          </a:ln>
        </p:spPr>
        <p:style>
          <a:lnRef idx="3">
            <a:schemeClr val="accent6"/>
          </a:lnRef>
          <a:fillRef idx="0">
            <a:schemeClr val="accent6"/>
          </a:fillRef>
          <a:effectRef idx="2">
            <a:schemeClr val="accent6"/>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282" y="5956080"/>
            <a:ext cx="4807095" cy="712700"/>
          </a:xfrm>
          <a:prstGeom prst="rect">
            <a:avLst/>
          </a:prstGeom>
        </p:spPr>
      </p:pic>
    </p:spTree>
    <p:extLst>
      <p:ext uri="{BB962C8B-B14F-4D97-AF65-F5344CB8AC3E}">
        <p14:creationId xmlns:p14="http://schemas.microsoft.com/office/powerpoint/2010/main" val="224356274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15F9E-0771-4AA5-87C7-DA6602968579}" type="datetime1">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5CE1E-BFA9-4E91-862E-D760E1291005}"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256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D9C00-04B5-4E1A-A18F-A447F4F799CD}" type="datetime1">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5CE1E-BFA9-4E91-862E-D760E1291005}"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974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3232" y="228600"/>
            <a:ext cx="9692640" cy="1397124"/>
          </a:xfrm>
        </p:spPr>
        <p:txBody>
          <a:bodyPr/>
          <a:lstStyle>
            <a:lvl1pPr>
              <a:defRPr b="0"/>
            </a:lvl1pPr>
          </a:lstStyle>
          <a:p>
            <a:r>
              <a:rPr lang="en-US"/>
              <a:t>Click to edit Master title style</a:t>
            </a:r>
            <a:endParaRPr lang="en-US" dirty="0"/>
          </a:p>
        </p:txBody>
      </p:sp>
      <p:sp>
        <p:nvSpPr>
          <p:cNvPr id="3" name="Content Placeholder 2"/>
          <p:cNvSpPr>
            <a:spLocks noGrp="1"/>
          </p:cNvSpPr>
          <p:nvPr>
            <p:ph idx="1"/>
          </p:nvPr>
        </p:nvSpPr>
        <p:spPr>
          <a:xfrm>
            <a:off x="713232" y="1820863"/>
            <a:ext cx="8595360" cy="435133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D40739-C89F-4FBC-AFB1-89502E61DCE9}" type="datetime1">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solidFill>
                  <a:schemeClr val="bg1"/>
                </a:solidFill>
              </a:defRPr>
            </a:lvl1pPr>
          </a:lstStyle>
          <a:p>
            <a:fld id="{6665CE1E-BFA9-4E91-862E-D760E1291005}"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1859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5400" b="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0BA754-27FF-4173-8A65-08FD43B6A126}" type="datetime1">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5CE1E-BFA9-4E91-862E-D760E1291005}"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9158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C1198F-AFC8-4582-9D0A-E4005F3EA79D}" type="datetime1">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5CE1E-BFA9-4E91-862E-D760E1291005}"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774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b="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63BC2-0AE8-4A93-B348-51DFF73B24F8}" type="datetime1">
              <a:rPr lang="en-US" smtClean="0"/>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65CE1E-BFA9-4E91-862E-D760E1291005}"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040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b="0">
                <a:solidFill>
                  <a:schemeClr val="tx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8A006F-F333-4FF0-8C48-F422EBB392C8}" type="datetime1">
              <a:rPr lang="en-US" smtClean="0"/>
              <a:t>4/28/2022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65CE1E-BFA9-4E91-862E-D760E1291005}"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97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55F8A-5898-4594-BBEA-59E9DFA50471}" type="datetime1">
              <a:rPr lang="en-US" smtClean="0"/>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65CE1E-BFA9-4E91-862E-D760E1291005}"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633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A23A4F4-8F07-49A1-AEE5-853A948D9000}" type="datetime1">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5CE1E-BFA9-4E91-862E-D760E1291005}" type="slidenum">
              <a:rPr lang="en-US" smtClean="0"/>
              <a:t>‹#›</a:t>
            </a:fld>
            <a:endParaRPr lang="en-US"/>
          </a:p>
        </p:txBody>
      </p:sp>
    </p:spTree>
    <p:extLst>
      <p:ext uri="{BB962C8B-B14F-4D97-AF65-F5344CB8AC3E}">
        <p14:creationId xmlns:p14="http://schemas.microsoft.com/office/powerpoint/2010/main" val="178579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1C3254-4A14-479A-8D09-E689C7FD5484}" type="datetime1">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5CE1E-BFA9-4E91-862E-D760E1291005}" type="slidenum">
              <a:rPr lang="en-US" smtClean="0"/>
              <a:t>‹#›</a:t>
            </a:fld>
            <a:endParaRPr lang="en-US"/>
          </a:p>
        </p:txBody>
      </p:sp>
    </p:spTree>
    <p:extLst>
      <p:ext uri="{BB962C8B-B14F-4D97-AF65-F5344CB8AC3E}">
        <p14:creationId xmlns:p14="http://schemas.microsoft.com/office/powerpoint/2010/main" val="1500540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DFD51F5E-5A42-46F4-BA08-334FF864B91A}" type="datetime1">
              <a:rPr lang="en-US" smtClean="0"/>
              <a:t>4/28/2022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2400">
                <a:solidFill>
                  <a:schemeClr val="bg1"/>
                </a:solidFill>
                <a:latin typeface="+mj-lt"/>
              </a:defRPr>
            </a:lvl1pPr>
          </a:lstStyle>
          <a:p>
            <a:fld id="{6665CE1E-BFA9-4E91-862E-D760E1291005}" type="slidenum">
              <a:rPr lang="en-US" smtClean="0"/>
              <a:pPr/>
              <a:t>‹#›</a:t>
            </a:fld>
            <a:endParaRPr lang="en-US" dirty="0"/>
          </a:p>
        </p:txBody>
      </p:sp>
    </p:spTree>
    <p:extLst>
      <p:ext uri="{BB962C8B-B14F-4D97-AF65-F5344CB8AC3E}">
        <p14:creationId xmlns:p14="http://schemas.microsoft.com/office/powerpoint/2010/main" val="33307251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b="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761" y="2575775"/>
            <a:ext cx="10229431" cy="1381172"/>
          </a:xfrm>
        </p:spPr>
        <p:txBody>
          <a:bodyPr/>
          <a:lstStyle/>
          <a:p>
            <a:r>
              <a:rPr lang="en-US" dirty="0"/>
              <a:t>What is “Normal” Aging?</a:t>
            </a:r>
          </a:p>
        </p:txBody>
      </p:sp>
      <p:sp>
        <p:nvSpPr>
          <p:cNvPr id="3" name="Subtitle 2"/>
          <p:cNvSpPr>
            <a:spLocks noGrp="1"/>
          </p:cNvSpPr>
          <p:nvPr>
            <p:ph type="subTitle" idx="1"/>
          </p:nvPr>
        </p:nvSpPr>
        <p:spPr>
          <a:xfrm>
            <a:off x="450761" y="4430334"/>
            <a:ext cx="5344990" cy="875762"/>
          </a:xfrm>
        </p:spPr>
        <p:txBody>
          <a:bodyPr>
            <a:normAutofit/>
          </a:bodyPr>
          <a:lstStyle/>
          <a:p>
            <a:pPr>
              <a:lnSpc>
                <a:spcPct val="120000"/>
              </a:lnSpc>
              <a:spcBef>
                <a:spcPts val="0"/>
              </a:spcBef>
              <a:spcAft>
                <a:spcPts val="0"/>
              </a:spcAft>
            </a:pPr>
            <a:r>
              <a:rPr lang="en-US" sz="2000" dirty="0"/>
              <a:t>Dr. Kristopher M. Struckmeyer</a:t>
            </a:r>
          </a:p>
          <a:p>
            <a:pPr>
              <a:lnSpc>
                <a:spcPct val="120000"/>
              </a:lnSpc>
              <a:spcBef>
                <a:spcPts val="0"/>
              </a:spcBef>
              <a:spcAft>
                <a:spcPts val="0"/>
              </a:spcAft>
            </a:pPr>
            <a:r>
              <a:rPr lang="en-US" sz="2000" dirty="0"/>
              <a:t>Assistant State Specialist for Caregiving</a:t>
            </a:r>
          </a:p>
        </p:txBody>
      </p:sp>
    </p:spTree>
    <p:extLst>
      <p:ext uri="{BB962C8B-B14F-4D97-AF65-F5344CB8AC3E}">
        <p14:creationId xmlns:p14="http://schemas.microsoft.com/office/powerpoint/2010/main" val="2085516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can you do now?</a:t>
            </a:r>
          </a:p>
        </p:txBody>
      </p:sp>
      <p:sp>
        <p:nvSpPr>
          <p:cNvPr id="4" name="Content Placeholder 3"/>
          <p:cNvSpPr>
            <a:spLocks noGrp="1"/>
          </p:cNvSpPr>
          <p:nvPr>
            <p:ph sz="half" idx="1"/>
          </p:nvPr>
        </p:nvSpPr>
        <p:spPr>
          <a:xfrm>
            <a:off x="1065082" y="2004915"/>
            <a:ext cx="5061397" cy="4351337"/>
          </a:xfrm>
        </p:spPr>
        <p:txBody>
          <a:bodyPr>
            <a:noAutofit/>
          </a:bodyPr>
          <a:lstStyle/>
          <a:p>
            <a:r>
              <a:rPr lang="en-US" sz="3200" dirty="0"/>
              <a:t>Physical:</a:t>
            </a:r>
          </a:p>
          <a:p>
            <a:pPr lvl="1"/>
            <a:r>
              <a:rPr lang="en-US" sz="2800" dirty="0"/>
              <a:t>Training </a:t>
            </a:r>
          </a:p>
          <a:p>
            <a:pPr lvl="2"/>
            <a:r>
              <a:rPr lang="en-US" sz="2400" dirty="0"/>
              <a:t>Strength training or resistance training</a:t>
            </a:r>
          </a:p>
          <a:p>
            <a:pPr lvl="2"/>
            <a:r>
              <a:rPr lang="en-US" sz="2400" dirty="0"/>
              <a:t>Yoga</a:t>
            </a:r>
          </a:p>
          <a:p>
            <a:pPr lvl="1"/>
            <a:r>
              <a:rPr lang="en-US" sz="2800" dirty="0"/>
              <a:t>Diet</a:t>
            </a:r>
          </a:p>
        </p:txBody>
      </p:sp>
      <p:sp>
        <p:nvSpPr>
          <p:cNvPr id="2" name="Content Placeholder 1"/>
          <p:cNvSpPr>
            <a:spLocks noGrp="1"/>
          </p:cNvSpPr>
          <p:nvPr>
            <p:ph sz="half" idx="2"/>
          </p:nvPr>
        </p:nvSpPr>
        <p:spPr>
          <a:xfrm>
            <a:off x="6126479" y="2004914"/>
            <a:ext cx="4923593" cy="4351337"/>
          </a:xfrm>
        </p:spPr>
        <p:txBody>
          <a:bodyPr>
            <a:noAutofit/>
          </a:bodyPr>
          <a:lstStyle/>
          <a:p>
            <a:r>
              <a:rPr lang="en-US" sz="3200" dirty="0"/>
              <a:t>Psychological:</a:t>
            </a:r>
          </a:p>
          <a:p>
            <a:pPr lvl="1"/>
            <a:r>
              <a:rPr lang="en-US" sz="2800" dirty="0"/>
              <a:t>Keep your mind engaged</a:t>
            </a:r>
          </a:p>
          <a:p>
            <a:pPr lvl="2"/>
            <a:r>
              <a:rPr lang="en-US" sz="2400" dirty="0"/>
              <a:t>Learn</a:t>
            </a:r>
          </a:p>
          <a:p>
            <a:pPr lvl="2"/>
            <a:r>
              <a:rPr lang="en-US" sz="2400" dirty="0"/>
              <a:t>Read</a:t>
            </a:r>
          </a:p>
          <a:p>
            <a:pPr lvl="2"/>
            <a:r>
              <a:rPr lang="en-US" sz="2400" dirty="0"/>
              <a:t>Crossword puzzles, word searches, etc.</a:t>
            </a:r>
          </a:p>
          <a:p>
            <a:r>
              <a:rPr lang="en-US" sz="3200" dirty="0"/>
              <a:t>Social</a:t>
            </a:r>
          </a:p>
          <a:p>
            <a:pPr lvl="1"/>
            <a:r>
              <a:rPr lang="en-US" sz="2800" dirty="0"/>
              <a:t>Stay engaged with your social network</a:t>
            </a:r>
          </a:p>
          <a:p>
            <a:endParaRPr lang="en-US" sz="2400" dirty="0"/>
          </a:p>
        </p:txBody>
      </p:sp>
    </p:spTree>
    <p:extLst>
      <p:ext uri="{BB962C8B-B14F-4D97-AF65-F5344CB8AC3E}">
        <p14:creationId xmlns:p14="http://schemas.microsoft.com/office/powerpoint/2010/main" val="349920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61872" y="2510479"/>
            <a:ext cx="9418320" cy="1353183"/>
          </a:xfrm>
        </p:spPr>
        <p:txBody>
          <a:bodyPr/>
          <a:lstStyle/>
          <a:p>
            <a:r>
              <a:rPr lang="en-US" dirty="0"/>
              <a:t>When in doubt…</a:t>
            </a:r>
          </a:p>
        </p:txBody>
      </p:sp>
      <p:sp>
        <p:nvSpPr>
          <p:cNvPr id="6" name="Text Placeholder 5"/>
          <p:cNvSpPr>
            <a:spLocks noGrp="1"/>
          </p:cNvSpPr>
          <p:nvPr>
            <p:ph type="body" idx="1"/>
          </p:nvPr>
        </p:nvSpPr>
        <p:spPr>
          <a:xfrm>
            <a:off x="1261872" y="4221051"/>
            <a:ext cx="9418320" cy="788831"/>
          </a:xfrm>
        </p:spPr>
        <p:txBody>
          <a:bodyPr>
            <a:normAutofit/>
          </a:bodyPr>
          <a:lstStyle/>
          <a:p>
            <a:pPr algn="r"/>
            <a:r>
              <a:rPr lang="en-US" sz="4800" dirty="0">
                <a:solidFill>
                  <a:schemeClr val="tx1"/>
                </a:solidFill>
              </a:rPr>
              <a:t>Talk to your doctor!</a:t>
            </a:r>
          </a:p>
        </p:txBody>
      </p:sp>
    </p:spTree>
    <p:extLst>
      <p:ext uri="{BB962C8B-B14F-4D97-AF65-F5344CB8AC3E}">
        <p14:creationId xmlns:p14="http://schemas.microsoft.com/office/powerpoint/2010/main" val="295076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722" y="305873"/>
            <a:ext cx="9692640" cy="1397124"/>
          </a:xfrm>
        </p:spPr>
        <p:txBody>
          <a:bodyPr/>
          <a:lstStyle/>
          <a:p>
            <a:r>
              <a:rPr lang="en-US" dirty="0"/>
              <a:t>Take Aways</a:t>
            </a:r>
          </a:p>
        </p:txBody>
      </p:sp>
      <p:sp>
        <p:nvSpPr>
          <p:cNvPr id="3" name="Content Placeholder 2"/>
          <p:cNvSpPr>
            <a:spLocks noGrp="1"/>
          </p:cNvSpPr>
          <p:nvPr>
            <p:ph idx="1"/>
          </p:nvPr>
        </p:nvSpPr>
        <p:spPr>
          <a:xfrm>
            <a:off x="1511722" y="2125014"/>
            <a:ext cx="8595360" cy="1922172"/>
          </a:xfrm>
        </p:spPr>
        <p:txBody>
          <a:bodyPr>
            <a:normAutofit/>
          </a:bodyPr>
          <a:lstStyle/>
          <a:p>
            <a:pPr marL="457200" indent="-457200">
              <a:lnSpc>
                <a:spcPct val="150000"/>
              </a:lnSpc>
              <a:buFont typeface="+mj-lt"/>
              <a:buAutoNum type="arabicPeriod"/>
            </a:pPr>
            <a:r>
              <a:rPr lang="en-US" sz="2800" dirty="0"/>
              <a:t>What can be expected from typical aging?</a:t>
            </a:r>
          </a:p>
          <a:p>
            <a:pPr marL="457200" indent="-457200">
              <a:lnSpc>
                <a:spcPct val="150000"/>
              </a:lnSpc>
              <a:buFont typeface="+mj-lt"/>
              <a:buAutoNum type="arabicPeriod"/>
            </a:pPr>
            <a:r>
              <a:rPr lang="en-US" sz="2800" dirty="0"/>
              <a:t>What can be done now to help successful aging?</a:t>
            </a:r>
          </a:p>
        </p:txBody>
      </p:sp>
    </p:spTree>
    <p:extLst>
      <p:ext uri="{BB962C8B-B14F-4D97-AF65-F5344CB8AC3E}">
        <p14:creationId xmlns:p14="http://schemas.microsoft.com/office/powerpoint/2010/main" val="382163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61872" y="2472744"/>
            <a:ext cx="9418320" cy="1078606"/>
          </a:xfrm>
        </p:spPr>
        <p:txBody>
          <a:bodyPr/>
          <a:lstStyle/>
          <a:p>
            <a:r>
              <a:rPr lang="en-US" dirty="0"/>
              <a:t>First &amp; foremost…</a:t>
            </a:r>
          </a:p>
        </p:txBody>
      </p:sp>
      <p:sp>
        <p:nvSpPr>
          <p:cNvPr id="6" name="Text Placeholder 5"/>
          <p:cNvSpPr>
            <a:spLocks noGrp="1"/>
          </p:cNvSpPr>
          <p:nvPr>
            <p:ph type="body" idx="1"/>
          </p:nvPr>
        </p:nvSpPr>
        <p:spPr>
          <a:xfrm>
            <a:off x="1261872" y="4005328"/>
            <a:ext cx="9418320" cy="812657"/>
          </a:xfrm>
        </p:spPr>
        <p:txBody>
          <a:bodyPr>
            <a:normAutofit/>
          </a:bodyPr>
          <a:lstStyle/>
          <a:p>
            <a:pPr algn="r"/>
            <a:r>
              <a:rPr lang="en-US" sz="4800" dirty="0">
                <a:solidFill>
                  <a:schemeClr val="tx1"/>
                </a:solidFill>
              </a:rPr>
              <a:t>There is no normal!</a:t>
            </a:r>
          </a:p>
        </p:txBody>
      </p:sp>
    </p:spTree>
    <p:extLst>
      <p:ext uri="{BB962C8B-B14F-4D97-AF65-F5344CB8AC3E}">
        <p14:creationId xmlns:p14="http://schemas.microsoft.com/office/powerpoint/2010/main" val="3286427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63673" y="371471"/>
            <a:ext cx="9118500" cy="1238388"/>
          </a:xfrm>
        </p:spPr>
        <p:txBody>
          <a:bodyPr/>
          <a:lstStyle/>
          <a:p>
            <a:r>
              <a:rPr lang="en-US" dirty="0"/>
              <a:t>Physical Changes</a:t>
            </a:r>
          </a:p>
        </p:txBody>
      </p:sp>
      <p:sp>
        <p:nvSpPr>
          <p:cNvPr id="2" name="Content Placeholder 1"/>
          <p:cNvSpPr>
            <a:spLocks noGrp="1"/>
          </p:cNvSpPr>
          <p:nvPr>
            <p:ph sz="half" idx="1"/>
          </p:nvPr>
        </p:nvSpPr>
        <p:spPr>
          <a:xfrm>
            <a:off x="1263673" y="1828799"/>
            <a:ext cx="4621971" cy="4351337"/>
          </a:xfrm>
        </p:spPr>
        <p:txBody>
          <a:bodyPr>
            <a:normAutofit/>
          </a:bodyPr>
          <a:lstStyle/>
          <a:p>
            <a:r>
              <a:rPr lang="en-US" sz="2800" dirty="0"/>
              <a:t>Skin thins &amp; becomes rigid</a:t>
            </a:r>
          </a:p>
          <a:p>
            <a:r>
              <a:rPr lang="en-US" sz="2800" dirty="0"/>
              <a:t>Hair “grays”</a:t>
            </a:r>
          </a:p>
          <a:p>
            <a:r>
              <a:rPr lang="en-US" sz="2800" dirty="0"/>
              <a:t>Joints less flexible</a:t>
            </a:r>
          </a:p>
          <a:p>
            <a:r>
              <a:rPr lang="en-US" sz="2800" dirty="0"/>
              <a:t>Trouble Sleeping</a:t>
            </a:r>
          </a:p>
          <a:p>
            <a:r>
              <a:rPr lang="en-US" sz="2800" dirty="0"/>
              <a:t>Loss in Touch Differentiation</a:t>
            </a:r>
          </a:p>
        </p:txBody>
      </p:sp>
      <p:sp>
        <p:nvSpPr>
          <p:cNvPr id="3" name="Content Placeholder 2"/>
          <p:cNvSpPr>
            <a:spLocks noGrp="1"/>
          </p:cNvSpPr>
          <p:nvPr>
            <p:ph sz="half" idx="2"/>
          </p:nvPr>
        </p:nvSpPr>
        <p:spPr>
          <a:xfrm>
            <a:off x="5975796" y="1828800"/>
            <a:ext cx="5548863" cy="4351337"/>
          </a:xfrm>
        </p:spPr>
        <p:txBody>
          <a:bodyPr>
            <a:normAutofit/>
          </a:bodyPr>
          <a:lstStyle/>
          <a:p>
            <a:r>
              <a:rPr lang="en-US" sz="2800" dirty="0"/>
              <a:t>Presbyopia – trouble focusing on near objects</a:t>
            </a:r>
          </a:p>
          <a:p>
            <a:r>
              <a:rPr lang="en-US" sz="2800" dirty="0" err="1"/>
              <a:t>Presbycusis</a:t>
            </a:r>
            <a:r>
              <a:rPr lang="en-US" sz="2800" dirty="0"/>
              <a:t> – trouble hearing high frequencies</a:t>
            </a:r>
          </a:p>
          <a:p>
            <a:r>
              <a:rPr lang="en-US" sz="2800" dirty="0"/>
              <a:t>Gradual loss of smell</a:t>
            </a:r>
          </a:p>
          <a:p>
            <a:r>
              <a:rPr lang="en-US" sz="2800" dirty="0"/>
              <a:t>Changes in taste buds </a:t>
            </a:r>
          </a:p>
          <a:p>
            <a:pPr lvl="1"/>
            <a:r>
              <a:rPr lang="en-US" sz="2400" dirty="0"/>
              <a:t>Sweet, Salty, Sour, Bitter</a:t>
            </a:r>
          </a:p>
        </p:txBody>
      </p:sp>
    </p:spTree>
    <p:extLst>
      <p:ext uri="{BB962C8B-B14F-4D97-AF65-F5344CB8AC3E}">
        <p14:creationId xmlns:p14="http://schemas.microsoft.com/office/powerpoint/2010/main" val="1170362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235" y="202842"/>
            <a:ext cx="9692640" cy="1397124"/>
          </a:xfrm>
        </p:spPr>
        <p:txBody>
          <a:bodyPr/>
          <a:lstStyle/>
          <a:p>
            <a:r>
              <a:rPr lang="en-US" dirty="0"/>
              <a:t>Psychological Changes</a:t>
            </a:r>
          </a:p>
        </p:txBody>
      </p:sp>
      <p:sp>
        <p:nvSpPr>
          <p:cNvPr id="3" name="Content Placeholder 2"/>
          <p:cNvSpPr>
            <a:spLocks noGrp="1"/>
          </p:cNvSpPr>
          <p:nvPr>
            <p:ph idx="1"/>
          </p:nvPr>
        </p:nvSpPr>
        <p:spPr>
          <a:xfrm>
            <a:off x="1138235" y="1807985"/>
            <a:ext cx="7761067" cy="4142056"/>
          </a:xfrm>
        </p:spPr>
        <p:txBody>
          <a:bodyPr>
            <a:noAutofit/>
          </a:bodyPr>
          <a:lstStyle/>
          <a:p>
            <a:r>
              <a:rPr lang="en-US" sz="2400" dirty="0"/>
              <a:t>Longer to react</a:t>
            </a:r>
          </a:p>
          <a:p>
            <a:r>
              <a:rPr lang="en-US" sz="2400" dirty="0"/>
              <a:t>Attention may become difficult</a:t>
            </a:r>
          </a:p>
          <a:p>
            <a:r>
              <a:rPr lang="en-US" sz="2400" dirty="0"/>
              <a:t>Slight decline in executive functioning</a:t>
            </a:r>
          </a:p>
          <a:p>
            <a:pPr lvl="1"/>
            <a:r>
              <a:rPr lang="en-US" sz="2000" dirty="0"/>
              <a:t>Skills necessary for decision-making</a:t>
            </a:r>
          </a:p>
          <a:p>
            <a:r>
              <a:rPr lang="en-US" sz="2400" dirty="0"/>
              <a:t>Slight memory issues</a:t>
            </a:r>
          </a:p>
          <a:p>
            <a:pPr lvl="1"/>
            <a:r>
              <a:rPr lang="en-US" sz="2000" dirty="0"/>
              <a:t>Trouble remembering events long ago and tip-of-the-tongue</a:t>
            </a:r>
          </a:p>
          <a:p>
            <a:pPr lvl="1"/>
            <a:r>
              <a:rPr lang="en-US" sz="2000" dirty="0"/>
              <a:t>Remember distinct events, past events, and procedures</a:t>
            </a:r>
          </a:p>
          <a:p>
            <a:r>
              <a:rPr lang="en-US" sz="2400" dirty="0"/>
              <a:t>Personality is stable</a:t>
            </a:r>
          </a:p>
          <a:p>
            <a:pPr lvl="1"/>
            <a:r>
              <a:rPr lang="en-US" sz="2000" dirty="0"/>
              <a:t>Only slight changes</a:t>
            </a:r>
          </a:p>
          <a:p>
            <a:endParaRPr lang="en-US" sz="2400" dirty="0"/>
          </a:p>
        </p:txBody>
      </p:sp>
    </p:spTree>
    <p:extLst>
      <p:ext uri="{BB962C8B-B14F-4D97-AF65-F5344CB8AC3E}">
        <p14:creationId xmlns:p14="http://schemas.microsoft.com/office/powerpoint/2010/main" val="330916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266" y="331631"/>
            <a:ext cx="9692640" cy="1397124"/>
          </a:xfrm>
        </p:spPr>
        <p:txBody>
          <a:bodyPr/>
          <a:lstStyle/>
          <a:p>
            <a:r>
              <a:rPr lang="en-US" dirty="0"/>
              <a:t>Social Changes</a:t>
            </a:r>
          </a:p>
        </p:txBody>
      </p:sp>
      <p:sp>
        <p:nvSpPr>
          <p:cNvPr id="3" name="Content Placeholder 2"/>
          <p:cNvSpPr>
            <a:spLocks noGrp="1"/>
          </p:cNvSpPr>
          <p:nvPr>
            <p:ph idx="1"/>
          </p:nvPr>
        </p:nvSpPr>
        <p:spPr>
          <a:xfrm>
            <a:off x="1331418" y="2034862"/>
            <a:ext cx="8595360" cy="3480515"/>
          </a:xfrm>
        </p:spPr>
        <p:txBody>
          <a:bodyPr>
            <a:normAutofit/>
          </a:bodyPr>
          <a:lstStyle/>
          <a:p>
            <a:r>
              <a:rPr lang="en-US" sz="2800" dirty="0"/>
              <a:t>Changes in family relationships</a:t>
            </a:r>
          </a:p>
          <a:p>
            <a:r>
              <a:rPr lang="en-US" sz="2800" dirty="0"/>
              <a:t>May disengage from society or stay involved</a:t>
            </a:r>
          </a:p>
          <a:p>
            <a:pPr lvl="1"/>
            <a:r>
              <a:rPr lang="en-US" sz="2400" dirty="0"/>
              <a:t>Depends on personality</a:t>
            </a:r>
          </a:p>
          <a:p>
            <a:r>
              <a:rPr lang="en-US" sz="2800" dirty="0"/>
              <a:t>More selective with friendships</a:t>
            </a:r>
          </a:p>
          <a:p>
            <a:pPr lvl="1"/>
            <a:r>
              <a:rPr lang="en-US" sz="2400" dirty="0"/>
              <a:t>Based on “time horizon”</a:t>
            </a:r>
          </a:p>
          <a:p>
            <a:r>
              <a:rPr lang="en-US" sz="2800" dirty="0"/>
              <a:t>May work or volunteer</a:t>
            </a:r>
          </a:p>
        </p:txBody>
      </p:sp>
      <p:sp>
        <p:nvSpPr>
          <p:cNvPr id="4" name="Slide Number Placeholder 3"/>
          <p:cNvSpPr>
            <a:spLocks noGrp="1"/>
          </p:cNvSpPr>
          <p:nvPr>
            <p:ph type="sldNum" sz="quarter" idx="12"/>
          </p:nvPr>
        </p:nvSpPr>
        <p:spPr/>
        <p:txBody>
          <a:bodyPr/>
          <a:lstStyle/>
          <a:p>
            <a:fld id="{6665CE1E-BFA9-4E91-862E-D760E1291005}" type="slidenum">
              <a:rPr lang="en-US" smtClean="0"/>
              <a:pPr/>
              <a:t>6</a:t>
            </a:fld>
            <a:endParaRPr lang="en-US" dirty="0"/>
          </a:p>
        </p:txBody>
      </p:sp>
    </p:spTree>
    <p:extLst>
      <p:ext uri="{BB962C8B-B14F-4D97-AF65-F5344CB8AC3E}">
        <p14:creationId xmlns:p14="http://schemas.microsoft.com/office/powerpoint/2010/main" val="199736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61872" y="2743200"/>
            <a:ext cx="9418320" cy="1429555"/>
          </a:xfrm>
        </p:spPr>
        <p:txBody>
          <a:bodyPr/>
          <a:lstStyle/>
          <a:p>
            <a:r>
              <a:rPr lang="en-US" dirty="0"/>
              <a:t>What is not normal?</a:t>
            </a:r>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2916658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Normal Age-Related Forgetfulness: sometimes misplaces keys, eyeglasses, or other items; momentarily forgets an acquaintance's name, occasionally has to &quot;search&quot; for a word, occasionally forgets to run an errand, may forget an event from the distant past, when driving may momentarily forget where to turn but quickly orients self, jokes about memory loss. "/>
          <p:cNvPicPr>
            <a:picLocks noChangeAspect="1"/>
          </p:cNvPicPr>
          <p:nvPr/>
        </p:nvPicPr>
        <p:blipFill>
          <a:blip r:embed="rId3"/>
          <a:stretch>
            <a:fillRect/>
          </a:stretch>
        </p:blipFill>
        <p:spPr>
          <a:xfrm>
            <a:off x="1657727" y="-297"/>
            <a:ext cx="8876545" cy="6858594"/>
          </a:xfrm>
          <a:prstGeom prst="rect">
            <a:avLst/>
          </a:prstGeom>
        </p:spPr>
      </p:pic>
      <p:sp>
        <p:nvSpPr>
          <p:cNvPr id="6" name="Title 5" hidden="1">
            <a:extLst>
              <a:ext uri="{FF2B5EF4-FFF2-40B4-BE49-F238E27FC236}">
                <a16:creationId xmlns:a16="http://schemas.microsoft.com/office/drawing/2014/main" id="{77E3980A-864A-4C13-AFB8-ABFC6F06EFAD}"/>
              </a:ext>
            </a:extLst>
          </p:cNvPr>
          <p:cNvSpPr>
            <a:spLocks noGrp="1"/>
          </p:cNvSpPr>
          <p:nvPr>
            <p:ph type="ctrTitle"/>
          </p:nvPr>
        </p:nvSpPr>
        <p:spPr>
          <a:xfrm>
            <a:off x="1261872" y="417575"/>
            <a:ext cx="9169061" cy="692573"/>
          </a:xfrm>
        </p:spPr>
        <p:txBody>
          <a:bodyPr>
            <a:normAutofit/>
          </a:bodyPr>
          <a:lstStyle/>
          <a:p>
            <a:pPr algn="r"/>
            <a:r>
              <a:rPr lang="en-US" sz="1400" dirty="0"/>
              <a:t>Normal Age-Related Forgetfulness</a:t>
            </a:r>
          </a:p>
        </p:txBody>
      </p:sp>
    </p:spTree>
    <p:extLst>
      <p:ext uri="{BB962C8B-B14F-4D97-AF65-F5344CB8AC3E}">
        <p14:creationId xmlns:p14="http://schemas.microsoft.com/office/powerpoint/2010/main" val="3508673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mentia-Related Forgetfulness: forgets what an item is used for or puts it in an inappropriate place, may not remember knowing a person, begins to lose language skills and may withdraw from social interaction, loses sense of time or doesn't know what day it is, has serious impairment of short-term memory, has difficulty learning and remembering new information, becomes easily disoriented or lost in familiar places sometimes for hours, may have little or no awareness of cognitive problems. "/>
          <p:cNvPicPr>
            <a:picLocks noChangeAspect="1"/>
          </p:cNvPicPr>
          <p:nvPr/>
        </p:nvPicPr>
        <p:blipFill>
          <a:blip r:embed="rId3"/>
          <a:stretch>
            <a:fillRect/>
          </a:stretch>
        </p:blipFill>
        <p:spPr>
          <a:xfrm>
            <a:off x="1654679" y="-9442"/>
            <a:ext cx="8882642" cy="6876884"/>
          </a:xfrm>
          <a:prstGeom prst="rect">
            <a:avLst/>
          </a:prstGeom>
        </p:spPr>
      </p:pic>
      <p:sp>
        <p:nvSpPr>
          <p:cNvPr id="7" name="Title 6" hidden="1">
            <a:extLst>
              <a:ext uri="{FF2B5EF4-FFF2-40B4-BE49-F238E27FC236}">
                <a16:creationId xmlns:a16="http://schemas.microsoft.com/office/drawing/2014/main" id="{773226DA-4E73-4A2B-B5C8-CD957C321BA5}"/>
              </a:ext>
            </a:extLst>
          </p:cNvPr>
          <p:cNvSpPr>
            <a:spLocks noGrp="1"/>
          </p:cNvSpPr>
          <p:nvPr>
            <p:ph type="ctrTitle"/>
          </p:nvPr>
        </p:nvSpPr>
        <p:spPr>
          <a:xfrm>
            <a:off x="1654678" y="417575"/>
            <a:ext cx="9025513" cy="592359"/>
          </a:xfrm>
        </p:spPr>
        <p:txBody>
          <a:bodyPr>
            <a:normAutofit/>
          </a:bodyPr>
          <a:lstStyle/>
          <a:p>
            <a:r>
              <a:rPr lang="en-US" sz="1400" dirty="0"/>
              <a:t>Dementia-Related Forgetfulness</a:t>
            </a:r>
          </a:p>
        </p:txBody>
      </p:sp>
    </p:spTree>
    <p:extLst>
      <p:ext uri="{BB962C8B-B14F-4D97-AF65-F5344CB8AC3E}">
        <p14:creationId xmlns:p14="http://schemas.microsoft.com/office/powerpoint/2010/main" val="1710713670"/>
      </p:ext>
    </p:extLst>
  </p:cSld>
  <p:clrMapOvr>
    <a:masterClrMapping/>
  </p:clrMapOvr>
</p:sld>
</file>

<file path=ppt/theme/theme1.xml><?xml version="1.0" encoding="utf-8"?>
<a:theme xmlns:a="http://schemas.openxmlformats.org/drawingml/2006/main" name="OkCEP PPT">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OkCEP PPT" id="{10CB201C-BDD3-4C63-AA70-335191A3DC2A}" vid="{50D76722-6E2A-4277-AF4F-BDC4085202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OkCEP PPT</Template>
  <TotalTime>530</TotalTime>
  <Words>1566</Words>
  <Application>Microsoft Office PowerPoint</Application>
  <PresentationFormat>Widescreen</PresentationFormat>
  <Paragraphs>171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Georgia</vt:lpstr>
      <vt:lpstr>Times New Roman</vt:lpstr>
      <vt:lpstr>Wingdings 2</vt:lpstr>
      <vt:lpstr>OkCEP PPT</vt:lpstr>
      <vt:lpstr>What is “Normal” Aging?</vt:lpstr>
      <vt:lpstr>Take Aways</vt:lpstr>
      <vt:lpstr>First &amp; foremost…</vt:lpstr>
      <vt:lpstr>Physical Changes</vt:lpstr>
      <vt:lpstr>Psychological Changes</vt:lpstr>
      <vt:lpstr>Social Changes</vt:lpstr>
      <vt:lpstr>What is not normal?</vt:lpstr>
      <vt:lpstr>Normal Age-Related Forgetfulness</vt:lpstr>
      <vt:lpstr>Dementia-Related Forgetfulness</vt:lpstr>
      <vt:lpstr>What can you do now?</vt:lpstr>
      <vt:lpstr>When in doubt…</vt:lpstr>
    </vt:vector>
  </TitlesOfParts>
  <Company>Oklahoma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“Normal” Aging?</dc:title>
  <dc:creator>Struckmeyer, Kris</dc:creator>
  <cp:lastModifiedBy>Nolting, Kimberly</cp:lastModifiedBy>
  <cp:revision>29</cp:revision>
  <cp:lastPrinted>2020-03-09T16:58:26Z</cp:lastPrinted>
  <dcterms:created xsi:type="dcterms:W3CDTF">2020-03-06T15:31:27Z</dcterms:created>
  <dcterms:modified xsi:type="dcterms:W3CDTF">2022-04-28T15:31:53Z</dcterms:modified>
</cp:coreProperties>
</file>