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4"/>
  </p:sldMasterIdLst>
  <p:notesMasterIdLst>
    <p:notesMasterId r:id="rId22"/>
  </p:notesMasterIdLst>
  <p:handoutMasterIdLst>
    <p:handoutMasterId r:id="rId23"/>
  </p:handoutMasterIdLst>
  <p:sldIdLst>
    <p:sldId id="256" r:id="rId5"/>
    <p:sldId id="257" r:id="rId6"/>
    <p:sldId id="258" r:id="rId7"/>
    <p:sldId id="259" r:id="rId8"/>
    <p:sldId id="260" r:id="rId9"/>
    <p:sldId id="261" r:id="rId10"/>
    <p:sldId id="262" r:id="rId11"/>
    <p:sldId id="263" r:id="rId12"/>
    <p:sldId id="264" r:id="rId13"/>
    <p:sldId id="265" r:id="rId14"/>
    <p:sldId id="279" r:id="rId15"/>
    <p:sldId id="280" r:id="rId16"/>
    <p:sldId id="281" r:id="rId17"/>
    <p:sldId id="270" r:id="rId18"/>
    <p:sldId id="282" r:id="rId19"/>
    <p:sldId id="271" r:id="rId20"/>
    <p:sldId id="287" r:id="rId21"/>
  </p:sldIdLst>
  <p:sldSz cx="12192000" cy="6858000"/>
  <p:notesSz cx="6858000" cy="9144000"/>
  <p:embeddedFontLst>
    <p:embeddedFont>
      <p:font typeface="Fjalla One" panose="02000506040000020004" pitchFamily="2" charset="0"/>
      <p:regular r:id="rId24"/>
    </p:embeddedFont>
    <p:embeddedFont>
      <p:font typeface="Roboto" panose="02000000000000000000" pitchFamily="2" charset="0"/>
      <p:regular r:id="rId25"/>
      <p:bold r:id="rId26"/>
      <p:italic r:id="rId27"/>
      <p:boldItalic r:id="rId28"/>
    </p:embeddedFont>
    <p:embeddedFont>
      <p:font typeface="Roboto Black" panose="02000000000000000000" pitchFamily="2" charset="0"/>
      <p:bold r:id="rId29"/>
      <p:italic r:id="rId30"/>
      <p:boldItalic r:id="rId31"/>
    </p:embeddedFont>
    <p:embeddedFont>
      <p:font typeface="Roboto Medium" panose="02000000000000000000" pitchFamily="2" charset="0"/>
      <p:regular r:id="rId32"/>
      <p:italic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84" userDrawn="1">
          <p15:clr>
            <a:srgbClr val="A4A3A4"/>
          </p15:clr>
        </p15:guide>
        <p15:guide id="2" pos="3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1234"/>
    <a:srgbClr val="ECECEC"/>
    <a:srgbClr val="63666A"/>
    <a:srgbClr val="FB6400"/>
    <a:srgbClr val="01774B"/>
    <a:srgbClr val="FA64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1AE36D-24CE-0F49-A6A5-87F9D818B834}" v="23" dt="2026-07-23T17:55:56.1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86431"/>
  </p:normalViewPr>
  <p:slideViewPr>
    <p:cSldViewPr snapToGrid="0" snapToObjects="1">
      <p:cViewPr varScale="1">
        <p:scale>
          <a:sx n="96" d="100"/>
          <a:sy n="96" d="100"/>
        </p:scale>
        <p:origin x="248" y="176"/>
      </p:cViewPr>
      <p:guideLst>
        <p:guide orient="horz" pos="3384"/>
        <p:guide pos="360"/>
      </p:guideLst>
    </p:cSldViewPr>
  </p:slideViewPr>
  <p:outlineViewPr>
    <p:cViewPr>
      <p:scale>
        <a:sx n="33" d="100"/>
        <a:sy n="33" d="100"/>
      </p:scale>
      <p:origin x="0" y="-20296"/>
    </p:cViewPr>
  </p:outlineViewPr>
  <p:notesTextViewPr>
    <p:cViewPr>
      <p:scale>
        <a:sx n="1" d="1"/>
        <a:sy n="1" d="1"/>
      </p:scale>
      <p:origin x="0" y="0"/>
    </p:cViewPr>
  </p:notesTextViewPr>
  <p:notesViewPr>
    <p:cSldViewPr snapToGrid="0" snapToObjects="1">
      <p:cViewPr varScale="1">
        <p:scale>
          <a:sx n="97" d="100"/>
          <a:sy n="97" d="100"/>
        </p:scale>
        <p:origin x="3120"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3.fntdata"/><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2.fntdata"/><Relationship Id="rId33" Type="http://schemas.openxmlformats.org/officeDocument/2006/relationships/font" Target="fonts/font10.fntdata"/><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6.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openxmlformats.org/officeDocument/2006/relationships/font" Target="fonts/font5.fntdata"/><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8.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E0978EB-A74A-0F48-51AE-037F6637392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FDF1941-F954-D2F4-D655-A453CAFC0A5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C17DBE0-A965-D146-AFB2-3872F8B7FF08}" type="datetimeFigureOut">
              <a:rPr lang="en-US" smtClean="0"/>
              <a:t>8/4/2026</a:t>
            </a:fld>
            <a:endParaRPr lang="en-US"/>
          </a:p>
        </p:txBody>
      </p:sp>
      <p:sp>
        <p:nvSpPr>
          <p:cNvPr id="4" name="Footer Placeholder 3">
            <a:extLst>
              <a:ext uri="{FF2B5EF4-FFF2-40B4-BE49-F238E27FC236}">
                <a16:creationId xmlns:a16="http://schemas.microsoft.com/office/drawing/2014/main" id="{241EF676-CA08-929F-2180-F0AD34A0997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D7C7165-E11C-B64D-8A1C-319CB44E643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E746CFE-38ED-DA4E-A6D8-7438B4F0072E}" type="slidenum">
              <a:rPr lang="en-US" smtClean="0"/>
              <a:t>‹#›</a:t>
            </a:fld>
            <a:endParaRPr lang="en-US"/>
          </a:p>
        </p:txBody>
      </p:sp>
    </p:spTree>
    <p:extLst>
      <p:ext uri="{BB962C8B-B14F-4D97-AF65-F5344CB8AC3E}">
        <p14:creationId xmlns:p14="http://schemas.microsoft.com/office/powerpoint/2010/main" val="38339704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A35EAB-7E4D-8E46-8B64-5F82CDAB26B7}" type="datetimeFigureOut">
              <a:rPr lang="en-US" smtClean="0"/>
              <a:t>8/4/2026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65EED4-2FC8-704E-B050-A0DD2EFF6D4B}" type="slidenum">
              <a:rPr lang="en-US" smtClean="0"/>
              <a:t>‹#›</a:t>
            </a:fld>
            <a:endParaRPr lang="en-US"/>
          </a:p>
        </p:txBody>
      </p:sp>
    </p:spTree>
    <p:extLst>
      <p:ext uri="{BB962C8B-B14F-4D97-AF65-F5344CB8AC3E}">
        <p14:creationId xmlns:p14="http://schemas.microsoft.com/office/powerpoint/2010/main" val="6796328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BE3439-02E6-4A7B-6AE4-3F721E6D27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29FFBD-7D48-E6B3-03D8-A85A093FFD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71A60C-F779-A84A-0C4B-DC0B8DB61CC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C6ADC45-2F0B-A74E-43C1-DA11D847BB4B}"/>
              </a:ext>
            </a:extLst>
          </p:cNvPr>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3467550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8BFFB-A540-6648-9625-4836B62317FE}"/>
              </a:ext>
            </a:extLst>
          </p:cNvPr>
          <p:cNvSpPr>
            <a:spLocks noGrp="1"/>
          </p:cNvSpPr>
          <p:nvPr>
            <p:ph type="ctrTitle" hasCustomPrompt="1"/>
          </p:nvPr>
        </p:nvSpPr>
        <p:spPr>
          <a:xfrm>
            <a:off x="567847" y="3043783"/>
            <a:ext cx="11072483" cy="1311128"/>
          </a:xfrm>
          <a:prstGeom prst="rect">
            <a:avLst/>
          </a:prstGeom>
        </p:spPr>
        <p:txBody>
          <a:bodyPr wrap="square" anchor="b">
            <a:spAutoFit/>
          </a:bodyPr>
          <a:lstStyle>
            <a:lvl1pPr algn="ctr">
              <a:defRPr sz="8800">
                <a:solidFill>
                  <a:srgbClr val="FA6400"/>
                </a:solidFill>
                <a:latin typeface="Fjalla One" panose="02000506040000020004" pitchFamily="2" charset="0"/>
              </a:defRPr>
            </a:lvl1pPr>
          </a:lstStyle>
          <a:p>
            <a:r>
              <a:rPr lang="en-US" dirty="0"/>
              <a:t>PRESENTATION TITLE</a:t>
            </a:r>
          </a:p>
        </p:txBody>
      </p:sp>
      <p:sp>
        <p:nvSpPr>
          <p:cNvPr id="3" name="Subtitle 2">
            <a:extLst>
              <a:ext uri="{FF2B5EF4-FFF2-40B4-BE49-F238E27FC236}">
                <a16:creationId xmlns:a16="http://schemas.microsoft.com/office/drawing/2014/main" id="{4FC73EC4-0299-014F-AB63-5613D710FC09}"/>
              </a:ext>
            </a:extLst>
          </p:cNvPr>
          <p:cNvSpPr>
            <a:spLocks noGrp="1"/>
          </p:cNvSpPr>
          <p:nvPr>
            <p:ph type="subTitle" idx="1" hasCustomPrompt="1"/>
          </p:nvPr>
        </p:nvSpPr>
        <p:spPr>
          <a:xfrm>
            <a:off x="567848" y="4259562"/>
            <a:ext cx="11056306" cy="590931"/>
          </a:xfrm>
          <a:prstGeom prst="rect">
            <a:avLst/>
          </a:prstGeom>
        </p:spPr>
        <p:txBody>
          <a:bodyPr>
            <a:spAutoFit/>
          </a:bodyPr>
          <a:lstStyle>
            <a:lvl1pPr marL="0" indent="0" algn="ctr">
              <a:buNone/>
              <a:defRPr sz="3600" b="1">
                <a:solidFill>
                  <a:srgbClr val="63666A"/>
                </a:solidFill>
                <a:latin typeface="Rubik" pitchFamily="2" charset="-79"/>
                <a:cs typeface="Rubik" pitchFamily="2" charset="-79"/>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(OR NAME OF PRESENTER)</a:t>
            </a:r>
          </a:p>
        </p:txBody>
      </p:sp>
    </p:spTree>
    <p:extLst>
      <p:ext uri="{BB962C8B-B14F-4D97-AF65-F5344CB8AC3E}">
        <p14:creationId xmlns:p14="http://schemas.microsoft.com/office/powerpoint/2010/main" val="4079823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6">
            <a:extLst>
              <a:ext uri="{FF2B5EF4-FFF2-40B4-BE49-F238E27FC236}">
                <a16:creationId xmlns:a16="http://schemas.microsoft.com/office/drawing/2014/main" id="{32FE2AE5-AC88-3646-9127-D47F3E12431B}"/>
              </a:ext>
            </a:extLst>
          </p:cNvPr>
          <p:cNvSpPr>
            <a:spLocks noGrp="1"/>
          </p:cNvSpPr>
          <p:nvPr>
            <p:ph type="title" hasCustomPrompt="1"/>
          </p:nvPr>
        </p:nvSpPr>
        <p:spPr>
          <a:xfrm>
            <a:off x="589846" y="624279"/>
            <a:ext cx="10515600" cy="964880"/>
          </a:xfrm>
          <a:prstGeom prst="rect">
            <a:avLst/>
          </a:prstGeom>
        </p:spPr>
        <p:txBody>
          <a:bodyPr anchor="ctr" anchorCtr="0">
            <a:spAutoFit/>
          </a:bodyPr>
          <a:lstStyle>
            <a:lvl1pPr algn="l">
              <a:defRPr sz="6300">
                <a:solidFill>
                  <a:schemeClr val="bg1"/>
                </a:solidFill>
                <a:latin typeface="Fjalla One" panose="02000506040000020004" pitchFamily="2" charset="0"/>
              </a:defRPr>
            </a:lvl1pPr>
          </a:lstStyle>
          <a:p>
            <a:r>
              <a:rPr lang="en-US" dirty="0"/>
              <a:t>NAME OF PRESENTER</a:t>
            </a:r>
          </a:p>
        </p:txBody>
      </p:sp>
      <p:sp>
        <p:nvSpPr>
          <p:cNvPr id="9" name="Subtitle 2">
            <a:extLst>
              <a:ext uri="{FF2B5EF4-FFF2-40B4-BE49-F238E27FC236}">
                <a16:creationId xmlns:a16="http://schemas.microsoft.com/office/drawing/2014/main" id="{8D313BB4-F4FB-5847-B4F2-95F6DE0BDD3B}"/>
              </a:ext>
            </a:extLst>
          </p:cNvPr>
          <p:cNvSpPr>
            <a:spLocks noGrp="1"/>
          </p:cNvSpPr>
          <p:nvPr>
            <p:ph type="subTitle" idx="1" hasCustomPrompt="1"/>
          </p:nvPr>
        </p:nvSpPr>
        <p:spPr>
          <a:xfrm>
            <a:off x="589846" y="1499083"/>
            <a:ext cx="10447866" cy="507831"/>
          </a:xfrm>
          <a:prstGeom prst="rect">
            <a:avLst/>
          </a:prstGeom>
        </p:spPr>
        <p:txBody>
          <a:bodyPr wrap="square">
            <a:spAutoFit/>
          </a:bodyPr>
          <a:lstStyle>
            <a:lvl1pPr marL="0" indent="0" algn="l">
              <a:buNone/>
              <a:defRPr sz="3000" b="1">
                <a:solidFill>
                  <a:srgbClr val="FA6400"/>
                </a:solidFill>
                <a:latin typeface="Rubik" pitchFamily="2" charset="-79"/>
                <a:cs typeface="Rubik" pitchFamily="2" charset="-79"/>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Department of This Slide goes Last</a:t>
            </a:r>
          </a:p>
        </p:txBody>
      </p:sp>
      <p:sp>
        <p:nvSpPr>
          <p:cNvPr id="10" name="Content Placeholder 2">
            <a:extLst>
              <a:ext uri="{FF2B5EF4-FFF2-40B4-BE49-F238E27FC236}">
                <a16:creationId xmlns:a16="http://schemas.microsoft.com/office/drawing/2014/main" id="{4C61AD14-C76D-6B42-9108-C882763F3FD9}"/>
              </a:ext>
            </a:extLst>
          </p:cNvPr>
          <p:cNvSpPr>
            <a:spLocks noGrp="1"/>
          </p:cNvSpPr>
          <p:nvPr>
            <p:ph sz="half" idx="11" hasCustomPrompt="1"/>
          </p:nvPr>
        </p:nvSpPr>
        <p:spPr>
          <a:xfrm>
            <a:off x="578557" y="2298447"/>
            <a:ext cx="10447866" cy="2677656"/>
          </a:xfrm>
          <a:prstGeom prst="rect">
            <a:avLst/>
          </a:prstGeom>
        </p:spPr>
        <p:txBody>
          <a:bodyPr wrap="square">
            <a:spAutoFit/>
          </a:bodyPr>
          <a:lstStyle>
            <a:lvl1pPr marL="0" indent="0">
              <a:lnSpc>
                <a:spcPct val="100000"/>
              </a:lnSpc>
              <a:spcBef>
                <a:spcPts val="0"/>
              </a:spcBef>
              <a:buNone/>
              <a:defRPr sz="2400">
                <a:solidFill>
                  <a:schemeClr val="bg1"/>
                </a:solidFill>
                <a:latin typeface="Roboto Medium" panose="02000000000000000000" pitchFamily="2" charset="0"/>
                <a:ea typeface="Roboto Medium" panose="02000000000000000000" pitchFamily="2" charset="0"/>
              </a:defRPr>
            </a:lvl1pPr>
            <a:lvl2pPr marL="685800" indent="-228600">
              <a:buFont typeface="Arial" panose="020B0604020202020204" pitchFamily="34" charset="0"/>
              <a:buChar char="•"/>
              <a:defRPr sz="1800">
                <a:latin typeface="Roboto Medium" panose="02000000000000000000" pitchFamily="2" charset="0"/>
                <a:ea typeface="Roboto Medium" panose="02000000000000000000" pitchFamily="2" charset="0"/>
              </a:defRPr>
            </a:lvl2pPr>
            <a:lvl3pPr>
              <a:lnSpc>
                <a:spcPct val="100000"/>
              </a:lnSpc>
              <a:spcBef>
                <a:spcPts val="0"/>
              </a:spcBef>
              <a:defRPr sz="2400">
                <a:solidFill>
                  <a:schemeClr val="bg1"/>
                </a:solidFill>
                <a:latin typeface="Roboto Medium" panose="02000000000000000000" pitchFamily="2" charset="0"/>
                <a:ea typeface="Roboto Medium" panose="02000000000000000000" pitchFamily="2" charset="0"/>
              </a:defRPr>
            </a:lvl3pPr>
            <a:lvl4pPr>
              <a:defRPr sz="1800">
                <a:latin typeface="Roboto Medium" panose="02000000000000000000" pitchFamily="2" charset="0"/>
                <a:ea typeface="Roboto Medium" panose="02000000000000000000" pitchFamily="2" charset="0"/>
              </a:defRPr>
            </a:lvl4pPr>
            <a:lvl5pPr>
              <a:defRPr sz="1800">
                <a:latin typeface="Roboto Medium" panose="02000000000000000000" pitchFamily="2" charset="0"/>
                <a:ea typeface="Roboto Medium" panose="02000000000000000000" pitchFamily="2" charset="0"/>
              </a:defRPr>
            </a:lvl5pPr>
          </a:lstStyle>
          <a:p>
            <a:r>
              <a:rPr lang="en-US" b="1" dirty="0"/>
              <a:t>O | </a:t>
            </a:r>
            <a:r>
              <a:rPr lang="en-US" dirty="0"/>
              <a:t>000.000.0000</a:t>
            </a:r>
          </a:p>
          <a:p>
            <a:r>
              <a:rPr lang="en-US" b="1" dirty="0"/>
              <a:t>C | </a:t>
            </a:r>
            <a:r>
              <a:rPr lang="en-US" dirty="0"/>
              <a:t>000.000.0000</a:t>
            </a:r>
          </a:p>
          <a:p>
            <a:r>
              <a:rPr lang="en-US" b="1" dirty="0"/>
              <a:t>E | </a:t>
            </a:r>
            <a:r>
              <a:rPr lang="en-US" dirty="0" err="1"/>
              <a:t>name.presenter@okstate.edu</a:t>
            </a:r>
            <a:endParaRPr lang="en-US" dirty="0"/>
          </a:p>
          <a:p>
            <a:r>
              <a:rPr lang="en-US" dirty="0"/>
              <a:t>Address Goes Here</a:t>
            </a:r>
          </a:p>
          <a:p>
            <a:r>
              <a:rPr lang="en-US" dirty="0"/>
              <a:t>City, State </a:t>
            </a:r>
          </a:p>
          <a:p>
            <a:endParaRPr lang="en-US" dirty="0">
              <a:solidFill>
                <a:schemeClr val="accent6"/>
              </a:solidFill>
            </a:endParaRPr>
          </a:p>
          <a:p>
            <a:r>
              <a:rPr lang="en-US" b="1" dirty="0" err="1">
                <a:solidFill>
                  <a:srgbClr val="FB6400"/>
                </a:solidFill>
              </a:rPr>
              <a:t>acs.okstate.edu</a:t>
            </a:r>
            <a:r>
              <a:rPr lang="en-US" b="1" dirty="0">
                <a:solidFill>
                  <a:srgbClr val="FB6400"/>
                </a:solidFill>
              </a:rPr>
              <a:t> (or other dept. specific URL)</a:t>
            </a:r>
            <a:endParaRPr lang="en-US" dirty="0"/>
          </a:p>
        </p:txBody>
      </p:sp>
    </p:spTree>
    <p:extLst>
      <p:ext uri="{BB962C8B-B14F-4D97-AF65-F5344CB8AC3E}">
        <p14:creationId xmlns:p14="http://schemas.microsoft.com/office/powerpoint/2010/main" val="31241313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7114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1ED3AAD-09E2-A747-BEB2-217BD214D44B}"/>
              </a:ext>
            </a:extLst>
          </p:cNvPr>
          <p:cNvSpPr>
            <a:spLocks noGrp="1"/>
          </p:cNvSpPr>
          <p:nvPr>
            <p:ph type="title" hasCustomPrompt="1"/>
          </p:nvPr>
        </p:nvSpPr>
        <p:spPr>
          <a:xfrm>
            <a:off x="838200" y="3053009"/>
            <a:ext cx="10515600" cy="964880"/>
          </a:xfrm>
          <a:prstGeom prst="rect">
            <a:avLst/>
          </a:prstGeom>
        </p:spPr>
        <p:txBody>
          <a:bodyPr anchor="ctr" anchorCtr="0">
            <a:spAutoFit/>
          </a:bodyPr>
          <a:lstStyle>
            <a:lvl1pPr algn="ctr">
              <a:defRPr sz="6300">
                <a:solidFill>
                  <a:srgbClr val="FA6400"/>
                </a:solidFill>
                <a:latin typeface="Fjalla One" panose="02000506040000020004" pitchFamily="2" charset="0"/>
              </a:defRPr>
            </a:lvl1pPr>
          </a:lstStyle>
          <a:p>
            <a:r>
              <a:rPr lang="en-US" dirty="0"/>
              <a:t>SECTION TITLE</a:t>
            </a:r>
          </a:p>
        </p:txBody>
      </p:sp>
    </p:spTree>
    <p:extLst>
      <p:ext uri="{BB962C8B-B14F-4D97-AF65-F5344CB8AC3E}">
        <p14:creationId xmlns:p14="http://schemas.microsoft.com/office/powerpoint/2010/main" val="4705232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169D8-0C4B-4C49-954B-B50510DC9193}"/>
              </a:ext>
            </a:extLst>
          </p:cNvPr>
          <p:cNvSpPr>
            <a:spLocks noGrp="1"/>
          </p:cNvSpPr>
          <p:nvPr>
            <p:ph type="title" hasCustomPrompt="1"/>
          </p:nvPr>
        </p:nvSpPr>
        <p:spPr>
          <a:xfrm>
            <a:off x="587429" y="601759"/>
            <a:ext cx="10515600" cy="757130"/>
          </a:xfrm>
          <a:prstGeom prst="rect">
            <a:avLst/>
          </a:prstGeom>
        </p:spPr>
        <p:txBody>
          <a:bodyPr anchor="b">
            <a:spAutoFit/>
          </a:bodyPr>
          <a:lstStyle>
            <a:lvl1pPr>
              <a:defRPr sz="4800">
                <a:solidFill>
                  <a:srgbClr val="FA6400"/>
                </a:solidFill>
                <a:latin typeface="Fjalla One" panose="02000506040000020004" pitchFamily="2" charset="0"/>
              </a:defRPr>
            </a:lvl1pPr>
          </a:lstStyle>
          <a:p>
            <a:r>
              <a:rPr lang="en-US" dirty="0"/>
              <a:t>SECTION TITLE</a:t>
            </a:r>
          </a:p>
        </p:txBody>
      </p:sp>
      <p:sp>
        <p:nvSpPr>
          <p:cNvPr id="12" name="Text Placeholder 2">
            <a:extLst>
              <a:ext uri="{FF2B5EF4-FFF2-40B4-BE49-F238E27FC236}">
                <a16:creationId xmlns:a16="http://schemas.microsoft.com/office/drawing/2014/main" id="{80357591-DF94-F04C-8778-C524500B3CAB}"/>
              </a:ext>
            </a:extLst>
          </p:cNvPr>
          <p:cNvSpPr>
            <a:spLocks noGrp="1"/>
          </p:cNvSpPr>
          <p:nvPr>
            <p:ph type="body" idx="1" hasCustomPrompt="1"/>
          </p:nvPr>
        </p:nvSpPr>
        <p:spPr>
          <a:xfrm>
            <a:off x="570263" y="1324869"/>
            <a:ext cx="5661204" cy="424732"/>
          </a:xfrm>
          <a:prstGeom prst="rect">
            <a:avLst/>
          </a:prstGeom>
        </p:spPr>
        <p:txBody>
          <a:bodyPr wrap="square" anchor="b">
            <a:spAutoFit/>
          </a:bodyPr>
          <a:lstStyle>
            <a:lvl1pPr marL="0" indent="0">
              <a:buNone/>
              <a:defRPr sz="2400" b="1">
                <a:solidFill>
                  <a:srgbClr val="63666A"/>
                </a:solidFill>
                <a:latin typeface="Roboto Black" panose="02000000000000000000" pitchFamily="2" charset="0"/>
                <a:ea typeface="Roboto Black" panose="020000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SECTION SUBHEAD</a:t>
            </a:r>
          </a:p>
        </p:txBody>
      </p:sp>
      <p:sp>
        <p:nvSpPr>
          <p:cNvPr id="10" name="Content Placeholder 2">
            <a:extLst>
              <a:ext uri="{FF2B5EF4-FFF2-40B4-BE49-F238E27FC236}">
                <a16:creationId xmlns:a16="http://schemas.microsoft.com/office/drawing/2014/main" id="{033CE190-C0EA-DB4A-9A72-8482C8BC5C3B}"/>
              </a:ext>
            </a:extLst>
          </p:cNvPr>
          <p:cNvSpPr>
            <a:spLocks noGrp="1"/>
          </p:cNvSpPr>
          <p:nvPr>
            <p:ph sz="half" idx="10" hasCustomPrompt="1"/>
          </p:nvPr>
        </p:nvSpPr>
        <p:spPr>
          <a:xfrm>
            <a:off x="876822" y="1861889"/>
            <a:ext cx="10734803" cy="3044423"/>
          </a:xfrm>
          <a:prstGeom prst="rect">
            <a:avLst/>
          </a:prstGeom>
        </p:spPr>
        <p:txBody>
          <a:bodyPr>
            <a:spAutoFit/>
          </a:bodyPr>
          <a:lstStyle>
            <a:lvl1pPr marL="0" indent="0">
              <a:lnSpc>
                <a:spcPct val="125000"/>
              </a:lnSpc>
              <a:buNone/>
              <a:defRPr sz="1800" b="0" i="0">
                <a:latin typeface="Roboto Medium" panose="02000000000000000000" pitchFamily="2" charset="0"/>
                <a:ea typeface="Roboto Medium" panose="02000000000000000000" pitchFamily="2" charset="0"/>
              </a:defRPr>
            </a:lvl1pPr>
            <a:lvl2pPr marL="685800" indent="-228600">
              <a:buFont typeface="Arial" panose="020B0604020202020204" pitchFamily="34" charset="0"/>
              <a:buChar char="•"/>
              <a:defRPr sz="1800" b="0" i="0">
                <a:latin typeface="Roboto Medium" panose="02000000000000000000" pitchFamily="2" charset="0"/>
                <a:ea typeface="Roboto Medium" panose="02000000000000000000" pitchFamily="2" charset="0"/>
              </a:defRPr>
            </a:lvl2pPr>
            <a:lvl3pPr>
              <a:lnSpc>
                <a:spcPct val="125000"/>
              </a:lnSpc>
              <a:defRPr sz="1800">
                <a:latin typeface="Roboto Medium" panose="02000000000000000000" pitchFamily="2" charset="0"/>
                <a:ea typeface="Roboto Medium" panose="02000000000000000000" pitchFamily="2" charset="0"/>
              </a:defRPr>
            </a:lvl3pPr>
            <a:lvl4pPr>
              <a:defRPr sz="1800">
                <a:latin typeface="Roboto Medium" panose="02000000000000000000" pitchFamily="2" charset="0"/>
                <a:ea typeface="Roboto Medium" panose="02000000000000000000" pitchFamily="2" charset="0"/>
              </a:defRPr>
            </a:lvl4pPr>
            <a:lvl5pPr>
              <a:defRPr sz="1800">
                <a:latin typeface="Roboto Medium" panose="02000000000000000000" pitchFamily="2" charset="0"/>
                <a:ea typeface="Roboto Medium" panose="02000000000000000000" pitchFamily="2" charset="0"/>
              </a:defRPr>
            </a:lvl5pPr>
          </a:lstStyle>
          <a:p>
            <a:r>
              <a:rPr lang="en-US" dirty="0"/>
              <a:t>Body copy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esse </a:t>
            </a:r>
            <a:r>
              <a:rPr lang="en-US" dirty="0" err="1"/>
              <a:t>cillum</a:t>
            </a:r>
            <a:r>
              <a:rPr lang="en-US" dirty="0"/>
              <a:t> dolore </a:t>
            </a:r>
            <a:r>
              <a:rPr lang="en-US" dirty="0" err="1"/>
              <a:t>eu</a:t>
            </a:r>
            <a:r>
              <a:rPr lang="en-US" dirty="0"/>
              <a:t> </a:t>
            </a:r>
            <a:r>
              <a:rPr lang="en-US" dirty="0" err="1"/>
              <a:t>fugiat</a:t>
            </a:r>
            <a:r>
              <a:rPr lang="en-US" dirty="0"/>
              <a:t> </a:t>
            </a:r>
            <a:r>
              <a:rPr lang="en-US" dirty="0" err="1"/>
              <a:t>nulla</a:t>
            </a:r>
            <a:r>
              <a:rPr lang="en-US" dirty="0"/>
              <a:t> </a:t>
            </a:r>
            <a:r>
              <a:rPr lang="en-US" dirty="0" err="1"/>
              <a:t>pariature</a:t>
            </a:r>
            <a:r>
              <a:rPr lang="en-US" dirty="0"/>
              <a:t>.</a:t>
            </a:r>
          </a:p>
          <a:p>
            <a:pPr marL="971550" lvl="1" indent="-285750"/>
            <a:r>
              <a:rPr lang="en-US" dirty="0"/>
              <a:t>Opening slide</a:t>
            </a:r>
          </a:p>
          <a:p>
            <a:pPr marL="971550" lvl="1" indent="-285750"/>
            <a:r>
              <a:rPr lang="en-US" dirty="0"/>
              <a:t>Opening slide</a:t>
            </a:r>
          </a:p>
          <a:p>
            <a:pPr marL="971550" lvl="1" indent="-285750"/>
            <a:r>
              <a:rPr lang="en-US" dirty="0"/>
              <a:t>Opening slide</a:t>
            </a:r>
          </a:p>
          <a:p>
            <a:pPr marL="971550" lvl="1" indent="-285750"/>
            <a:r>
              <a:rPr lang="en-US" dirty="0"/>
              <a:t>Opening slide</a:t>
            </a:r>
          </a:p>
          <a:p>
            <a:pPr marL="971550" lvl="1" indent="-285750"/>
            <a:r>
              <a:rPr lang="en-US" dirty="0"/>
              <a:t>Opening slide</a:t>
            </a:r>
          </a:p>
        </p:txBody>
      </p:sp>
    </p:spTree>
    <p:extLst>
      <p:ext uri="{BB962C8B-B14F-4D97-AF65-F5344CB8AC3E}">
        <p14:creationId xmlns:p14="http://schemas.microsoft.com/office/powerpoint/2010/main" val="2032925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13416120-01A4-D449-8CDA-5B2C6366CAD4}"/>
              </a:ext>
            </a:extLst>
          </p:cNvPr>
          <p:cNvSpPr>
            <a:spLocks noGrp="1"/>
          </p:cNvSpPr>
          <p:nvPr>
            <p:ph type="body" idx="10" hasCustomPrompt="1"/>
          </p:nvPr>
        </p:nvSpPr>
        <p:spPr>
          <a:xfrm>
            <a:off x="570263" y="579801"/>
            <a:ext cx="5661204" cy="424732"/>
          </a:xfrm>
          <a:prstGeom prst="rect">
            <a:avLst/>
          </a:prstGeom>
        </p:spPr>
        <p:txBody>
          <a:bodyPr wrap="square" anchor="b">
            <a:spAutoFit/>
          </a:bodyPr>
          <a:lstStyle>
            <a:lvl1pPr marL="0" indent="0">
              <a:buNone/>
              <a:defRPr sz="2400" b="1">
                <a:solidFill>
                  <a:srgbClr val="63666A"/>
                </a:solidFill>
                <a:latin typeface="Roboto Black" panose="02000000000000000000" pitchFamily="2" charset="0"/>
                <a:ea typeface="Roboto Black" panose="020000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SECTION SUBHEAD</a:t>
            </a:r>
          </a:p>
        </p:txBody>
      </p:sp>
      <p:sp>
        <p:nvSpPr>
          <p:cNvPr id="11" name="Content Placeholder 2">
            <a:extLst>
              <a:ext uri="{FF2B5EF4-FFF2-40B4-BE49-F238E27FC236}">
                <a16:creationId xmlns:a16="http://schemas.microsoft.com/office/drawing/2014/main" id="{8096A88D-F1ED-8F4E-A2DC-09215CE12197}"/>
              </a:ext>
            </a:extLst>
          </p:cNvPr>
          <p:cNvSpPr>
            <a:spLocks noGrp="1"/>
          </p:cNvSpPr>
          <p:nvPr>
            <p:ph sz="half" idx="11" hasCustomPrompt="1"/>
          </p:nvPr>
        </p:nvSpPr>
        <p:spPr>
          <a:xfrm>
            <a:off x="876822" y="1116819"/>
            <a:ext cx="10734803" cy="4145750"/>
          </a:xfrm>
          <a:prstGeom prst="rect">
            <a:avLst/>
          </a:prstGeom>
        </p:spPr>
        <p:txBody>
          <a:bodyPr>
            <a:spAutoFit/>
          </a:bodyPr>
          <a:lstStyle>
            <a:lvl1pPr marL="0" indent="0">
              <a:lnSpc>
                <a:spcPct val="125000"/>
              </a:lnSpc>
              <a:buNone/>
              <a:defRPr sz="1800" b="0" i="0">
                <a:latin typeface="Roboto Medium" panose="02000000000000000000" pitchFamily="2" charset="0"/>
                <a:ea typeface="Roboto Medium" panose="02000000000000000000" pitchFamily="2" charset="0"/>
              </a:defRPr>
            </a:lvl1pPr>
            <a:lvl2pPr marL="685800" indent="-228600">
              <a:buFont typeface="Arial" panose="020B0604020202020204" pitchFamily="34" charset="0"/>
              <a:buChar char="•"/>
              <a:defRPr sz="1800" b="0" i="0">
                <a:latin typeface="Roboto Medium" panose="02000000000000000000" pitchFamily="2" charset="0"/>
                <a:ea typeface="Roboto Medium" panose="02000000000000000000" pitchFamily="2" charset="0"/>
              </a:defRPr>
            </a:lvl2pPr>
            <a:lvl3pPr>
              <a:lnSpc>
                <a:spcPct val="125000"/>
              </a:lnSpc>
              <a:defRPr sz="1800">
                <a:latin typeface="Roboto Medium" panose="02000000000000000000" pitchFamily="2" charset="0"/>
                <a:ea typeface="Roboto Medium" panose="02000000000000000000" pitchFamily="2" charset="0"/>
              </a:defRPr>
            </a:lvl3pPr>
            <a:lvl4pPr>
              <a:defRPr sz="1800">
                <a:latin typeface="Roboto Medium" panose="02000000000000000000" pitchFamily="2" charset="0"/>
                <a:ea typeface="Roboto Medium" panose="02000000000000000000" pitchFamily="2" charset="0"/>
              </a:defRPr>
            </a:lvl4pPr>
            <a:lvl5pPr>
              <a:defRPr sz="1800">
                <a:latin typeface="Roboto Medium" panose="02000000000000000000" pitchFamily="2" charset="0"/>
                <a:ea typeface="Roboto Medium" panose="02000000000000000000" pitchFamily="2" charset="0"/>
              </a:defRPr>
            </a:lvl5pPr>
          </a:lstStyle>
          <a:p>
            <a:r>
              <a:rPr lang="en-US" dirty="0"/>
              <a:t>Body copy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r>
              <a:rPr lang="en-US" dirty="0"/>
              <a:t> dolore </a:t>
            </a:r>
            <a:r>
              <a:rPr lang="en-US" dirty="0" err="1"/>
              <a:t>eu</a:t>
            </a:r>
            <a:r>
              <a:rPr lang="en-US" dirty="0"/>
              <a:t> </a:t>
            </a:r>
            <a:r>
              <a:rPr lang="en-US" dirty="0" err="1"/>
              <a:t>fugiat</a:t>
            </a:r>
            <a:r>
              <a:rPr lang="en-US" dirty="0"/>
              <a:t> </a:t>
            </a:r>
            <a:r>
              <a:rPr lang="en-US" dirty="0" err="1"/>
              <a:t>nulla</a:t>
            </a:r>
            <a:r>
              <a:rPr lang="en-US" dirty="0"/>
              <a:t> </a:t>
            </a:r>
            <a:r>
              <a:rPr lang="en-US" dirty="0" err="1"/>
              <a:t>pariature</a:t>
            </a:r>
            <a:r>
              <a:rPr lang="en-US" dirty="0"/>
              <a:t>.</a:t>
            </a:r>
          </a:p>
          <a:p>
            <a:r>
              <a:rPr lang="en-US" dirty="0"/>
              <a:t>	</a:t>
            </a:r>
          </a:p>
          <a:p>
            <a:pPr marL="971550" lvl="1" indent="-285750"/>
            <a:r>
              <a:rPr lang="en-US" dirty="0"/>
              <a:t>Secondary Slide</a:t>
            </a:r>
          </a:p>
          <a:p>
            <a:pPr marL="971550" lvl="1" indent="-285750"/>
            <a:r>
              <a:rPr lang="en-US" dirty="0"/>
              <a:t>Secondary Slide</a:t>
            </a:r>
          </a:p>
          <a:p>
            <a:pPr marL="971550" lvl="1" indent="-285750"/>
            <a:r>
              <a:rPr lang="en-US" dirty="0"/>
              <a:t>Secondary Slide</a:t>
            </a:r>
          </a:p>
          <a:p>
            <a:pPr marL="971550" lvl="1" indent="-285750"/>
            <a:r>
              <a:rPr lang="en-US" dirty="0"/>
              <a:t>Secondary Slide</a:t>
            </a:r>
          </a:p>
          <a:p>
            <a:pPr marL="971550" lvl="1" indent="-285750"/>
            <a:r>
              <a:rPr lang="en-US" dirty="0"/>
              <a:t>Secondary Slide</a:t>
            </a:r>
          </a:p>
          <a:p>
            <a:pPr marL="971550" lvl="1" indent="-285750"/>
            <a:r>
              <a:rPr lang="en-US" dirty="0"/>
              <a:t>Secondary Slide</a:t>
            </a:r>
          </a:p>
          <a:p>
            <a:pPr marL="971550" lvl="1" indent="-285750"/>
            <a:r>
              <a:rPr lang="en-US" dirty="0"/>
              <a:t>Secondary Slide</a:t>
            </a:r>
          </a:p>
        </p:txBody>
      </p:sp>
    </p:spTree>
    <p:extLst>
      <p:ext uri="{BB962C8B-B14F-4D97-AF65-F5344CB8AC3E}">
        <p14:creationId xmlns:p14="http://schemas.microsoft.com/office/powerpoint/2010/main" val="2723912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Text Placeholder 2">
            <a:extLst>
              <a:ext uri="{FF2B5EF4-FFF2-40B4-BE49-F238E27FC236}">
                <a16:creationId xmlns:a16="http://schemas.microsoft.com/office/drawing/2014/main" id="{DFBBEBF7-13C4-E14A-970D-7C88A22C4807}"/>
              </a:ext>
            </a:extLst>
          </p:cNvPr>
          <p:cNvSpPr>
            <a:spLocks noGrp="1"/>
          </p:cNvSpPr>
          <p:nvPr>
            <p:ph type="body" idx="10" hasCustomPrompt="1"/>
          </p:nvPr>
        </p:nvSpPr>
        <p:spPr>
          <a:xfrm>
            <a:off x="570263" y="579801"/>
            <a:ext cx="5661204" cy="424732"/>
          </a:xfrm>
          <a:prstGeom prst="rect">
            <a:avLst/>
          </a:prstGeom>
        </p:spPr>
        <p:txBody>
          <a:bodyPr wrap="square" anchor="b">
            <a:spAutoFit/>
          </a:bodyPr>
          <a:lstStyle>
            <a:lvl1pPr marL="0" indent="0">
              <a:buNone/>
              <a:defRPr sz="2400" b="1">
                <a:solidFill>
                  <a:srgbClr val="63666A"/>
                </a:solidFill>
                <a:latin typeface="Roboto Black" panose="02000000000000000000" pitchFamily="2" charset="0"/>
                <a:ea typeface="Roboto Black" panose="020000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SECTION SUBHEAD</a:t>
            </a:r>
          </a:p>
        </p:txBody>
      </p:sp>
      <p:sp>
        <p:nvSpPr>
          <p:cNvPr id="12" name="Content Placeholder 2">
            <a:extLst>
              <a:ext uri="{FF2B5EF4-FFF2-40B4-BE49-F238E27FC236}">
                <a16:creationId xmlns:a16="http://schemas.microsoft.com/office/drawing/2014/main" id="{4C54B7F4-3267-B244-81F5-588AE0BC22CB}"/>
              </a:ext>
            </a:extLst>
          </p:cNvPr>
          <p:cNvSpPr>
            <a:spLocks noGrp="1"/>
          </p:cNvSpPr>
          <p:nvPr>
            <p:ph sz="half" idx="11" hasCustomPrompt="1"/>
          </p:nvPr>
        </p:nvSpPr>
        <p:spPr>
          <a:xfrm>
            <a:off x="5107708" y="1116819"/>
            <a:ext cx="6503917" cy="3584571"/>
          </a:xfrm>
          <a:prstGeom prst="rect">
            <a:avLst/>
          </a:prstGeom>
        </p:spPr>
        <p:txBody>
          <a:bodyPr wrap="square">
            <a:spAutoFit/>
          </a:bodyPr>
          <a:lstStyle>
            <a:lvl1pPr marL="0" indent="0">
              <a:lnSpc>
                <a:spcPct val="125000"/>
              </a:lnSpc>
              <a:buNone/>
              <a:defRPr sz="1800" b="0" i="0">
                <a:latin typeface="Roboto Medium" panose="02000000000000000000" pitchFamily="2" charset="0"/>
                <a:ea typeface="Roboto Medium" panose="02000000000000000000" pitchFamily="2" charset="0"/>
              </a:defRPr>
            </a:lvl1pPr>
            <a:lvl2pPr marL="685800" indent="-228600">
              <a:buFont typeface="Arial" panose="020B0604020202020204" pitchFamily="34" charset="0"/>
              <a:buChar char="•"/>
              <a:defRPr sz="1800" b="0" i="0">
                <a:latin typeface="Roboto Medium" panose="02000000000000000000" pitchFamily="2" charset="0"/>
                <a:ea typeface="Roboto Medium" panose="02000000000000000000" pitchFamily="2" charset="0"/>
              </a:defRPr>
            </a:lvl2pPr>
            <a:lvl3pPr>
              <a:lnSpc>
                <a:spcPct val="125000"/>
              </a:lnSpc>
              <a:defRPr sz="1800">
                <a:latin typeface="Roboto Medium" panose="02000000000000000000" pitchFamily="2" charset="0"/>
                <a:ea typeface="Roboto Medium" panose="02000000000000000000" pitchFamily="2" charset="0"/>
              </a:defRPr>
            </a:lvl3pPr>
            <a:lvl4pPr>
              <a:defRPr sz="1800">
                <a:latin typeface="Roboto Medium" panose="02000000000000000000" pitchFamily="2" charset="0"/>
                <a:ea typeface="Roboto Medium" panose="02000000000000000000" pitchFamily="2" charset="0"/>
              </a:defRPr>
            </a:lvl4pPr>
            <a:lvl5pPr>
              <a:defRPr sz="1800">
                <a:latin typeface="Roboto Medium" panose="02000000000000000000" pitchFamily="2" charset="0"/>
                <a:ea typeface="Roboto Medium" panose="02000000000000000000" pitchFamily="2" charset="0"/>
              </a:defRPr>
            </a:lvl5pPr>
          </a:lstStyle>
          <a:p>
            <a:r>
              <a:rPr lang="en-US" dirty="0"/>
              <a:t>Body copy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r>
              <a:rPr lang="en-US" dirty="0"/>
              <a:t> dolore </a:t>
            </a:r>
            <a:r>
              <a:rPr lang="en-US" dirty="0" err="1"/>
              <a:t>eu</a:t>
            </a:r>
            <a:r>
              <a:rPr lang="en-US" dirty="0"/>
              <a:t> </a:t>
            </a:r>
            <a:r>
              <a:rPr lang="en-US" dirty="0" err="1"/>
              <a:t>fugiat</a:t>
            </a:r>
            <a:r>
              <a:rPr lang="en-US" dirty="0"/>
              <a:t> </a:t>
            </a:r>
            <a:r>
              <a:rPr lang="en-US" dirty="0" err="1"/>
              <a:t>nulla</a:t>
            </a:r>
            <a:r>
              <a:rPr lang="en-US" dirty="0"/>
              <a:t> </a:t>
            </a:r>
            <a:r>
              <a:rPr lang="en-US" dirty="0" err="1"/>
              <a:t>pariature</a:t>
            </a:r>
            <a:r>
              <a:rPr lang="en-US" dirty="0"/>
              <a:t>.</a:t>
            </a:r>
          </a:p>
          <a:p>
            <a:r>
              <a:rPr lang="en-US" dirty="0"/>
              <a:t>	</a:t>
            </a:r>
          </a:p>
          <a:p>
            <a:pPr marL="971550" lvl="1" indent="-285750"/>
            <a:r>
              <a:rPr lang="en-US" dirty="0"/>
              <a:t>When single image is necessary</a:t>
            </a:r>
          </a:p>
          <a:p>
            <a:pPr marL="971550" lvl="1" indent="-285750"/>
            <a:r>
              <a:rPr lang="en-US" dirty="0"/>
              <a:t>When single image is necessary</a:t>
            </a:r>
          </a:p>
          <a:p>
            <a:pPr marL="971550" lvl="1" indent="-285750"/>
            <a:r>
              <a:rPr lang="en-US" dirty="0"/>
              <a:t>When single image is necessary</a:t>
            </a:r>
          </a:p>
        </p:txBody>
      </p:sp>
      <p:sp>
        <p:nvSpPr>
          <p:cNvPr id="14" name="Picture Placeholder 2">
            <a:extLst>
              <a:ext uri="{FF2B5EF4-FFF2-40B4-BE49-F238E27FC236}">
                <a16:creationId xmlns:a16="http://schemas.microsoft.com/office/drawing/2014/main" id="{CADEF8EF-A673-E042-9D45-AC94C7D34AA6}"/>
              </a:ext>
            </a:extLst>
          </p:cNvPr>
          <p:cNvSpPr>
            <a:spLocks noGrp="1"/>
          </p:cNvSpPr>
          <p:nvPr>
            <p:ph type="pic" idx="1"/>
          </p:nvPr>
        </p:nvSpPr>
        <p:spPr>
          <a:xfrm>
            <a:off x="988291" y="1115395"/>
            <a:ext cx="3888509" cy="4256705"/>
          </a:xfrm>
          <a:prstGeom prst="rect">
            <a:avLst/>
          </a:prstGeom>
        </p:spPr>
        <p:txBody>
          <a:bodyPr>
            <a:noAutofit/>
          </a:bodyPr>
          <a:lstStyle>
            <a:lvl1pPr marL="0" indent="0">
              <a:lnSpc>
                <a:spcPct val="125000"/>
              </a:lnSpc>
              <a:buNone/>
              <a:defRPr sz="1800">
                <a:latin typeface="Roboto Medium" panose="02000000000000000000" pitchFamily="2" charset="0"/>
                <a:ea typeface="Roboto Medium" panose="02000000000000000000" pitchFamily="2"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9753331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ual Imag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1E39AF8A-3470-8D4B-AAB4-564D43BE08B7}"/>
              </a:ext>
            </a:extLst>
          </p:cNvPr>
          <p:cNvSpPr>
            <a:spLocks noGrp="1"/>
          </p:cNvSpPr>
          <p:nvPr>
            <p:ph type="body" idx="10" hasCustomPrompt="1"/>
          </p:nvPr>
        </p:nvSpPr>
        <p:spPr>
          <a:xfrm>
            <a:off x="570263" y="579801"/>
            <a:ext cx="5661204" cy="424732"/>
          </a:xfrm>
          <a:prstGeom prst="rect">
            <a:avLst/>
          </a:prstGeom>
        </p:spPr>
        <p:txBody>
          <a:bodyPr wrap="square" anchor="b">
            <a:spAutoFit/>
          </a:bodyPr>
          <a:lstStyle>
            <a:lvl1pPr marL="0" indent="0">
              <a:buNone/>
              <a:defRPr sz="2400" b="1">
                <a:solidFill>
                  <a:srgbClr val="63666A"/>
                </a:solidFill>
                <a:latin typeface="Roboto Black" panose="02000000000000000000" pitchFamily="2" charset="0"/>
                <a:ea typeface="Roboto Black" panose="020000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SECTION SUBHEAD</a:t>
            </a:r>
          </a:p>
        </p:txBody>
      </p:sp>
      <p:sp>
        <p:nvSpPr>
          <p:cNvPr id="8" name="Content Placeholder 2">
            <a:extLst>
              <a:ext uri="{FF2B5EF4-FFF2-40B4-BE49-F238E27FC236}">
                <a16:creationId xmlns:a16="http://schemas.microsoft.com/office/drawing/2014/main" id="{1097F2F5-0F5B-E946-8C62-5302B95F9BA6}"/>
              </a:ext>
            </a:extLst>
          </p:cNvPr>
          <p:cNvSpPr>
            <a:spLocks noGrp="1"/>
          </p:cNvSpPr>
          <p:nvPr>
            <p:ph sz="half" idx="11" hasCustomPrompt="1"/>
          </p:nvPr>
        </p:nvSpPr>
        <p:spPr>
          <a:xfrm>
            <a:off x="8635997" y="1116819"/>
            <a:ext cx="2975628" cy="3910686"/>
          </a:xfrm>
          <a:prstGeom prst="rect">
            <a:avLst/>
          </a:prstGeom>
        </p:spPr>
        <p:txBody>
          <a:bodyPr wrap="square">
            <a:spAutoFit/>
          </a:bodyPr>
          <a:lstStyle>
            <a:lvl1pPr marL="0" indent="0">
              <a:lnSpc>
                <a:spcPct val="125000"/>
              </a:lnSpc>
              <a:buFont typeface="Arial" panose="020B0604020202020204" pitchFamily="34" charset="0"/>
              <a:buNone/>
              <a:defRPr sz="1800" b="0" i="0">
                <a:latin typeface="Roboto Medium" panose="02000000000000000000" pitchFamily="2" charset="0"/>
                <a:ea typeface="Roboto Medium" panose="02000000000000000000" pitchFamily="2" charset="0"/>
              </a:defRPr>
            </a:lvl1pPr>
            <a:lvl2pPr marL="685800" indent="-228600">
              <a:buFont typeface="Arial" panose="020B0604020202020204" pitchFamily="34" charset="0"/>
              <a:buChar char="•"/>
              <a:defRPr sz="1800">
                <a:latin typeface="Roboto Medium" panose="02000000000000000000" pitchFamily="2" charset="0"/>
                <a:ea typeface="Roboto Medium" panose="02000000000000000000" pitchFamily="2" charset="0"/>
              </a:defRPr>
            </a:lvl2pPr>
            <a:lvl3pPr>
              <a:lnSpc>
                <a:spcPct val="125000"/>
              </a:lnSpc>
              <a:defRPr sz="1800">
                <a:latin typeface="Roboto Medium" panose="02000000000000000000" pitchFamily="2" charset="0"/>
                <a:ea typeface="Roboto Medium" panose="02000000000000000000" pitchFamily="2" charset="0"/>
              </a:defRPr>
            </a:lvl3pPr>
            <a:lvl4pPr>
              <a:defRPr sz="1800">
                <a:latin typeface="Roboto Medium" panose="02000000000000000000" pitchFamily="2" charset="0"/>
                <a:ea typeface="Roboto Medium" panose="02000000000000000000" pitchFamily="2" charset="0"/>
              </a:defRPr>
            </a:lvl4pPr>
            <a:lvl5pPr>
              <a:defRPr sz="1800">
                <a:latin typeface="Roboto Medium" panose="02000000000000000000" pitchFamily="2" charset="0"/>
                <a:ea typeface="Roboto Medium" panose="02000000000000000000" pitchFamily="2" charset="0"/>
              </a:defRPr>
            </a:lvl5pPr>
          </a:lstStyle>
          <a:p>
            <a:r>
              <a:rPr lang="en-US" dirty="0"/>
              <a:t>Body copy goes here. Lorem ipsum dolor sit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a:t>
            </a:r>
            <a:r>
              <a:rPr lang="en-US" dirty="0"/>
              <a:t>.</a:t>
            </a:r>
          </a:p>
          <a:p>
            <a:pPr marL="285750" indent="-285750">
              <a:buFont typeface="Arial" panose="020B0604020202020204" pitchFamily="34" charset="0"/>
              <a:buChar char="•"/>
            </a:pPr>
            <a:r>
              <a:rPr lang="en-US" dirty="0"/>
              <a:t>Use this slide for multiple images</a:t>
            </a:r>
          </a:p>
          <a:p>
            <a:pPr marL="285750" indent="-285750">
              <a:buFont typeface="Arial" panose="020B0604020202020204" pitchFamily="34" charset="0"/>
              <a:buChar char="•"/>
            </a:pPr>
            <a:r>
              <a:rPr lang="en-US" dirty="0"/>
              <a:t>If they absolutely require text</a:t>
            </a:r>
          </a:p>
          <a:p>
            <a:pPr marL="285750" indent="-285750">
              <a:buFont typeface="Arial" panose="020B0604020202020204" pitchFamily="34" charset="0"/>
              <a:buChar char="•"/>
            </a:pPr>
            <a:r>
              <a:rPr lang="en-US" dirty="0"/>
              <a:t>Otherwise, use next slide for multiples</a:t>
            </a:r>
          </a:p>
        </p:txBody>
      </p:sp>
      <p:sp>
        <p:nvSpPr>
          <p:cNvPr id="7" name="Picture Placeholder 2">
            <a:extLst>
              <a:ext uri="{FF2B5EF4-FFF2-40B4-BE49-F238E27FC236}">
                <a16:creationId xmlns:a16="http://schemas.microsoft.com/office/drawing/2014/main" id="{EBFA8EDB-B628-0940-81BE-3EEC8332BE5D}"/>
              </a:ext>
            </a:extLst>
          </p:cNvPr>
          <p:cNvSpPr>
            <a:spLocks noGrp="1"/>
          </p:cNvSpPr>
          <p:nvPr>
            <p:ph type="pic" idx="1"/>
          </p:nvPr>
        </p:nvSpPr>
        <p:spPr>
          <a:xfrm>
            <a:off x="988291" y="1115395"/>
            <a:ext cx="3592947" cy="4256705"/>
          </a:xfrm>
          <a:prstGeom prst="rect">
            <a:avLst/>
          </a:prstGeom>
        </p:spPr>
        <p:txBody>
          <a:bodyPr>
            <a:noAutofit/>
          </a:bodyPr>
          <a:lstStyle>
            <a:lvl1pPr marL="0" indent="0">
              <a:lnSpc>
                <a:spcPct val="125000"/>
              </a:lnSpc>
              <a:buNone/>
              <a:defRPr sz="1800">
                <a:latin typeface="Roboto Medium" panose="02000000000000000000" pitchFamily="2" charset="0"/>
                <a:ea typeface="Roboto Medium" panose="02000000000000000000" pitchFamily="2"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9" name="Picture Placeholder 2">
            <a:extLst>
              <a:ext uri="{FF2B5EF4-FFF2-40B4-BE49-F238E27FC236}">
                <a16:creationId xmlns:a16="http://schemas.microsoft.com/office/drawing/2014/main" id="{59B5960E-AF4F-BD49-8F26-C21E277C10D4}"/>
              </a:ext>
            </a:extLst>
          </p:cNvPr>
          <p:cNvSpPr>
            <a:spLocks noGrp="1"/>
          </p:cNvSpPr>
          <p:nvPr>
            <p:ph type="pic" idx="12"/>
          </p:nvPr>
        </p:nvSpPr>
        <p:spPr>
          <a:xfrm>
            <a:off x="4815224" y="1115395"/>
            <a:ext cx="3592947" cy="4256705"/>
          </a:xfrm>
          <a:prstGeom prst="rect">
            <a:avLst/>
          </a:prstGeom>
        </p:spPr>
        <p:txBody>
          <a:bodyPr>
            <a:noAutofit/>
          </a:bodyPr>
          <a:lstStyle>
            <a:lvl1pPr marL="0" indent="0">
              <a:lnSpc>
                <a:spcPct val="125000"/>
              </a:lnSpc>
              <a:buNone/>
              <a:defRPr sz="1800">
                <a:latin typeface="Roboto Medium" panose="02000000000000000000" pitchFamily="2" charset="0"/>
                <a:ea typeface="Roboto Medium" panose="02000000000000000000" pitchFamily="2"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2504097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ag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7E81A402-4CBE-E94B-A49F-BE6FFE564CCF}"/>
              </a:ext>
            </a:extLst>
          </p:cNvPr>
          <p:cNvSpPr>
            <a:spLocks noGrp="1"/>
          </p:cNvSpPr>
          <p:nvPr>
            <p:ph type="body" idx="10" hasCustomPrompt="1"/>
          </p:nvPr>
        </p:nvSpPr>
        <p:spPr>
          <a:xfrm>
            <a:off x="570263" y="579801"/>
            <a:ext cx="5661204" cy="424732"/>
          </a:xfrm>
          <a:prstGeom prst="rect">
            <a:avLst/>
          </a:prstGeom>
        </p:spPr>
        <p:txBody>
          <a:bodyPr wrap="square" anchor="b">
            <a:spAutoFit/>
          </a:bodyPr>
          <a:lstStyle>
            <a:lvl1pPr marL="0" indent="0">
              <a:buNone/>
              <a:defRPr sz="2400" b="1">
                <a:solidFill>
                  <a:srgbClr val="63666A"/>
                </a:solidFill>
                <a:latin typeface="Roboto Black" panose="02000000000000000000" pitchFamily="2" charset="0"/>
                <a:ea typeface="Roboto Black" panose="020000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SECTION SUBHEAD</a:t>
            </a:r>
          </a:p>
        </p:txBody>
      </p:sp>
      <p:sp>
        <p:nvSpPr>
          <p:cNvPr id="5" name="Picture Placeholder 2">
            <a:extLst>
              <a:ext uri="{FF2B5EF4-FFF2-40B4-BE49-F238E27FC236}">
                <a16:creationId xmlns:a16="http://schemas.microsoft.com/office/drawing/2014/main" id="{DAF8388C-4C99-8F4B-9C8F-5932EF40E444}"/>
              </a:ext>
            </a:extLst>
          </p:cNvPr>
          <p:cNvSpPr>
            <a:spLocks noGrp="1"/>
          </p:cNvSpPr>
          <p:nvPr>
            <p:ph type="pic" idx="1"/>
          </p:nvPr>
        </p:nvSpPr>
        <p:spPr>
          <a:xfrm>
            <a:off x="988291" y="1120912"/>
            <a:ext cx="6503917" cy="4256705"/>
          </a:xfrm>
          <a:prstGeom prst="rect">
            <a:avLst/>
          </a:prstGeom>
        </p:spPr>
        <p:txBody>
          <a:bodyPr>
            <a:noAutofit/>
          </a:bodyPr>
          <a:lstStyle>
            <a:lvl1pPr marL="0" indent="0">
              <a:lnSpc>
                <a:spcPct val="125000"/>
              </a:lnSpc>
              <a:buNone/>
              <a:defRPr sz="1800">
                <a:latin typeface="Roboto Medium" panose="02000000000000000000" pitchFamily="2" charset="0"/>
                <a:ea typeface="Roboto Medium" panose="02000000000000000000" pitchFamily="2"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6" name="Picture Placeholder 2">
            <a:extLst>
              <a:ext uri="{FF2B5EF4-FFF2-40B4-BE49-F238E27FC236}">
                <a16:creationId xmlns:a16="http://schemas.microsoft.com/office/drawing/2014/main" id="{838006A3-E206-2544-B4CA-F8862A7A7489}"/>
              </a:ext>
            </a:extLst>
          </p:cNvPr>
          <p:cNvSpPr>
            <a:spLocks noGrp="1"/>
          </p:cNvSpPr>
          <p:nvPr>
            <p:ph type="pic" idx="12"/>
          </p:nvPr>
        </p:nvSpPr>
        <p:spPr>
          <a:xfrm>
            <a:off x="7723116" y="1115396"/>
            <a:ext cx="3888509" cy="2015732"/>
          </a:xfrm>
          <a:prstGeom prst="rect">
            <a:avLst/>
          </a:prstGeom>
        </p:spPr>
        <p:txBody>
          <a:bodyPr>
            <a:noAutofit/>
          </a:bodyPr>
          <a:lstStyle>
            <a:lvl1pPr marL="0" indent="0">
              <a:lnSpc>
                <a:spcPct val="125000"/>
              </a:lnSpc>
              <a:buNone/>
              <a:defRPr sz="1800">
                <a:latin typeface="Roboto Medium" panose="02000000000000000000" pitchFamily="2" charset="0"/>
                <a:ea typeface="Roboto Medium" panose="02000000000000000000" pitchFamily="2"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8" name="Picture Placeholder 2">
            <a:extLst>
              <a:ext uri="{FF2B5EF4-FFF2-40B4-BE49-F238E27FC236}">
                <a16:creationId xmlns:a16="http://schemas.microsoft.com/office/drawing/2014/main" id="{A62EAF65-446A-2749-8F51-ED831F64DFB2}"/>
              </a:ext>
            </a:extLst>
          </p:cNvPr>
          <p:cNvSpPr>
            <a:spLocks noGrp="1"/>
          </p:cNvSpPr>
          <p:nvPr>
            <p:ph type="pic" idx="13"/>
          </p:nvPr>
        </p:nvSpPr>
        <p:spPr>
          <a:xfrm>
            <a:off x="7723116" y="3361885"/>
            <a:ext cx="3888509" cy="2015732"/>
          </a:xfrm>
          <a:prstGeom prst="rect">
            <a:avLst/>
          </a:prstGeom>
        </p:spPr>
        <p:txBody>
          <a:bodyPr>
            <a:noAutofit/>
          </a:bodyPr>
          <a:lstStyle>
            <a:lvl1pPr marL="0" indent="0">
              <a:lnSpc>
                <a:spcPct val="125000"/>
              </a:lnSpc>
              <a:buNone/>
              <a:defRPr sz="1800">
                <a:latin typeface="Roboto Medium" panose="02000000000000000000" pitchFamily="2" charset="0"/>
                <a:ea typeface="Roboto Medium" panose="02000000000000000000" pitchFamily="2"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2482557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ly with Log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0B3917FD-D1E5-0243-BD11-DC4F02A04488}"/>
              </a:ext>
            </a:extLst>
          </p:cNvPr>
          <p:cNvSpPr>
            <a:spLocks noGrp="1"/>
          </p:cNvSpPr>
          <p:nvPr>
            <p:ph type="body" idx="10" hasCustomPrompt="1"/>
          </p:nvPr>
        </p:nvSpPr>
        <p:spPr>
          <a:xfrm>
            <a:off x="570263" y="579801"/>
            <a:ext cx="5661204" cy="424732"/>
          </a:xfrm>
          <a:prstGeom prst="rect">
            <a:avLst/>
          </a:prstGeom>
        </p:spPr>
        <p:txBody>
          <a:bodyPr wrap="square" anchor="b">
            <a:spAutoFit/>
          </a:bodyPr>
          <a:lstStyle>
            <a:lvl1pPr marL="0" indent="0">
              <a:buNone/>
              <a:defRPr sz="2400" b="1">
                <a:solidFill>
                  <a:srgbClr val="63666A"/>
                </a:solidFill>
                <a:latin typeface="Roboto Black" panose="02000000000000000000" pitchFamily="2" charset="0"/>
                <a:ea typeface="Roboto Black" panose="020000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SECTION SUBHEAD</a:t>
            </a:r>
          </a:p>
        </p:txBody>
      </p:sp>
      <p:sp>
        <p:nvSpPr>
          <p:cNvPr id="5" name="Content Placeholder 2">
            <a:extLst>
              <a:ext uri="{FF2B5EF4-FFF2-40B4-BE49-F238E27FC236}">
                <a16:creationId xmlns:a16="http://schemas.microsoft.com/office/drawing/2014/main" id="{0221112B-7426-CE4F-AF58-2A01859BE703}"/>
              </a:ext>
            </a:extLst>
          </p:cNvPr>
          <p:cNvSpPr>
            <a:spLocks noGrp="1"/>
          </p:cNvSpPr>
          <p:nvPr>
            <p:ph sz="half" idx="11" hasCustomPrompt="1"/>
          </p:nvPr>
        </p:nvSpPr>
        <p:spPr>
          <a:xfrm>
            <a:off x="876822" y="1116819"/>
            <a:ext cx="10734803" cy="3745641"/>
          </a:xfrm>
          <a:prstGeom prst="rect">
            <a:avLst/>
          </a:prstGeom>
        </p:spPr>
        <p:txBody>
          <a:bodyPr>
            <a:spAutoFit/>
          </a:bodyPr>
          <a:lstStyle>
            <a:lvl1pPr marL="0" indent="0">
              <a:lnSpc>
                <a:spcPct val="125000"/>
              </a:lnSpc>
              <a:buNone/>
              <a:defRPr sz="1800" b="0" i="0">
                <a:latin typeface="Roboto Medium" panose="02000000000000000000" pitchFamily="2" charset="0"/>
                <a:ea typeface="Roboto Medium" panose="02000000000000000000" pitchFamily="2" charset="0"/>
              </a:defRPr>
            </a:lvl1pPr>
            <a:lvl2pPr marL="685800" indent="-228600">
              <a:buFont typeface="Arial" panose="020B0604020202020204" pitchFamily="34" charset="0"/>
              <a:buChar char="•"/>
              <a:defRPr sz="1800" b="0" i="0">
                <a:latin typeface="Roboto Medium" panose="02000000000000000000" pitchFamily="2" charset="0"/>
                <a:ea typeface="Roboto Medium" panose="02000000000000000000" pitchFamily="2" charset="0"/>
              </a:defRPr>
            </a:lvl2pPr>
            <a:lvl3pPr>
              <a:lnSpc>
                <a:spcPct val="125000"/>
              </a:lnSpc>
              <a:defRPr sz="1800">
                <a:latin typeface="Roboto Medium" panose="02000000000000000000" pitchFamily="2" charset="0"/>
                <a:ea typeface="Roboto Medium" panose="02000000000000000000" pitchFamily="2" charset="0"/>
              </a:defRPr>
            </a:lvl3pPr>
            <a:lvl4pPr>
              <a:defRPr sz="1800">
                <a:latin typeface="Roboto Medium" panose="02000000000000000000" pitchFamily="2" charset="0"/>
                <a:ea typeface="Roboto Medium" panose="02000000000000000000" pitchFamily="2" charset="0"/>
              </a:defRPr>
            </a:lvl4pPr>
            <a:lvl5pPr>
              <a:defRPr sz="1800">
                <a:latin typeface="Roboto Medium" panose="02000000000000000000" pitchFamily="2" charset="0"/>
                <a:ea typeface="Roboto Medium" panose="02000000000000000000" pitchFamily="2" charset="0"/>
              </a:defRPr>
            </a:lvl5pPr>
          </a:lstStyle>
          <a:p>
            <a:r>
              <a:rPr lang="en-US" dirty="0"/>
              <a:t>Body copy goes here. Last slide in a section. Last slide in a section. Last slide in a section. Last slide in a section. Last slide in a section. Last slide in a section. Last slide in a section. Last slide in a section. Last slide in a section. Last slide in a section. Last slide in a section. Last slide in a section. Last slide in a section. Last slide in a section. Last slide in a section. Last slide in a section. Last slide in a section. Last slide in a section. </a:t>
            </a:r>
          </a:p>
          <a:p>
            <a:r>
              <a:rPr lang="en-US" dirty="0"/>
              <a:t>Body copy goes here. Last slide in a section. Last slide in a section. Last slide in a section. Last slide in a section. Last slide in a section. Last slide in a section. Last slide in a section. Last slide in a section. </a:t>
            </a:r>
          </a:p>
          <a:p>
            <a:endParaRPr lang="en-US" dirty="0"/>
          </a:p>
          <a:p>
            <a:pPr marL="971550" lvl="1" indent="-285750"/>
            <a:r>
              <a:rPr lang="en-US" dirty="0"/>
              <a:t>Last slide in each section</a:t>
            </a:r>
          </a:p>
          <a:p>
            <a:pPr marL="971550" lvl="1" indent="-285750"/>
            <a:r>
              <a:rPr lang="en-US" dirty="0"/>
              <a:t>Last slide in each section</a:t>
            </a:r>
          </a:p>
        </p:txBody>
      </p:sp>
    </p:spTree>
    <p:extLst>
      <p:ext uri="{BB962C8B-B14F-4D97-AF65-F5344CB8AC3E}">
        <p14:creationId xmlns:p14="http://schemas.microsoft.com/office/powerpoint/2010/main" val="8302994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alphaModFix amt="0"/>
            <a:lum/>
          </a:blip>
          <a:srcRect/>
          <a:stretch>
            <a:fillRect/>
          </a:stretch>
        </a:blipFill>
        <a:effectLst/>
      </p:bgPr>
    </p:bg>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5FA6DFF7-6EE2-681D-C748-8C050465F05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a:stretch>
            <a:fillRect/>
          </a:stretch>
        </p:blipFill>
        <p:spPr>
          <a:xfrm>
            <a:off x="0" y="0"/>
            <a:ext cx="12192000" cy="6858000"/>
          </a:xfrm>
          <a:prstGeom prst="rect">
            <a:avLst/>
          </a:prstGeom>
        </p:spPr>
      </p:pic>
      <p:sp>
        <p:nvSpPr>
          <p:cNvPr id="21" name="TextBox 20">
            <a:extLst>
              <a:ext uri="{FF2B5EF4-FFF2-40B4-BE49-F238E27FC236}">
                <a16:creationId xmlns:a16="http://schemas.microsoft.com/office/drawing/2014/main" id="{B3D6A598-6C04-9259-1686-31188AC7BC06}"/>
              </a:ext>
            </a:extLst>
          </p:cNvPr>
          <p:cNvSpPr txBox="1">
            <a:spLocks noGrp="1" noRot="1" noMove="1" noResize="1" noEditPoints="1" noAdjustHandles="1" noChangeArrowheads="1" noChangeShapeType="1"/>
          </p:cNvSpPr>
          <p:nvPr userDrawn="1"/>
        </p:nvSpPr>
        <p:spPr>
          <a:xfrm>
            <a:off x="569496" y="1289538"/>
            <a:ext cx="625333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i="0" dirty="0">
                <a:solidFill>
                  <a:srgbClr val="63666A"/>
                </a:solidFill>
                <a:latin typeface="Roboto Black" panose="02000000000000000000" pitchFamily="2" charset="0"/>
                <a:ea typeface="Roboto Black" panose="02000000000000000000" pitchFamily="2" charset="0"/>
              </a:rPr>
              <a:t>NON-DISCRIMINATION STATEMENT</a:t>
            </a:r>
          </a:p>
        </p:txBody>
      </p:sp>
      <p:sp>
        <p:nvSpPr>
          <p:cNvPr id="3" name="TextBox 2">
            <a:extLst>
              <a:ext uri="{FF2B5EF4-FFF2-40B4-BE49-F238E27FC236}">
                <a16:creationId xmlns:a16="http://schemas.microsoft.com/office/drawing/2014/main" id="{CCFC2DAA-D239-C022-E6F6-A3236671A6DB}"/>
              </a:ext>
            </a:extLst>
          </p:cNvPr>
          <p:cNvSpPr txBox="1">
            <a:spLocks noGrp="1" noRot="1" noMove="1" noResize="1" noEditPoints="1" noAdjustHandles="1" noChangeArrowheads="1" noChangeShapeType="1"/>
          </p:cNvSpPr>
          <p:nvPr userDrawn="1"/>
        </p:nvSpPr>
        <p:spPr>
          <a:xfrm>
            <a:off x="570263" y="1807566"/>
            <a:ext cx="11255153" cy="3970318"/>
          </a:xfrm>
          <a:prstGeom prst="rect">
            <a:avLst/>
          </a:prstGeom>
          <a:noFill/>
        </p:spPr>
        <p:txBody>
          <a:bodyPr wrap="square" rtlCol="0">
            <a:spAutoFit/>
          </a:bodyPr>
          <a:lstStyle/>
          <a:p>
            <a:r>
              <a:rPr lang="en-US" sz="1400" b="0" i="0" kern="1200" dirty="0">
                <a:solidFill>
                  <a:schemeClr val="tx1"/>
                </a:solidFill>
                <a:effectLst/>
                <a:latin typeface="+mn-lt"/>
                <a:ea typeface="+mn-ea"/>
                <a:cs typeface="+mn-cs"/>
              </a:rPr>
              <a:t>In accordance with Federal civil rights law and U.S. Department of Agriculture (USDA) civil rights regulations and policies, the USDA, its Agencies, offices, and employees, and institutions participating in or administering USDA programs are prohibited from discriminating based on race, color, national origin, religion, sex, disability, age, marital status, family/parental status, income derived from a public assistance program, political beliefs, or reprisal or retaliation for prior civil rights activity, in any program or activity conducted or funded by USDA (not all bases apply to all programs). Remedies and complaint filing deadlines vary by program or incident.</a:t>
            </a:r>
          </a:p>
          <a:p>
            <a:endParaRPr lang="en-US" sz="1400" b="0" i="0" kern="1200" dirty="0">
              <a:solidFill>
                <a:schemeClr val="tx1"/>
              </a:solidFill>
              <a:effectLst/>
              <a:latin typeface="+mn-lt"/>
              <a:ea typeface="+mn-ea"/>
              <a:cs typeface="+mn-cs"/>
            </a:endParaRPr>
          </a:p>
          <a:p>
            <a:r>
              <a:rPr lang="en-US" sz="1400" b="0" i="0" kern="1200" dirty="0">
                <a:solidFill>
                  <a:schemeClr val="tx1"/>
                </a:solidFill>
                <a:effectLst/>
                <a:latin typeface="+mn-lt"/>
                <a:ea typeface="+mn-ea"/>
                <a:cs typeface="+mn-cs"/>
              </a:rPr>
              <a:t>Persons with disabilities who require alternative means of communication for program information (e.g., Braille, large print, audiotape, American Sign Language, etc.) should contact the State or local Agency that administers the program or contact USDA through the Telecommunications Relay Service at 711 (voice and TTY). Additionally, program information may be made available in languages other than English.</a:t>
            </a:r>
          </a:p>
          <a:p>
            <a:endParaRPr lang="en-US" sz="1400" b="0" i="0" kern="1200" dirty="0">
              <a:solidFill>
                <a:schemeClr val="tx1"/>
              </a:solidFill>
              <a:effectLst/>
              <a:latin typeface="+mn-lt"/>
              <a:ea typeface="+mn-ea"/>
              <a:cs typeface="+mn-cs"/>
            </a:endParaRPr>
          </a:p>
          <a:p>
            <a:r>
              <a:rPr lang="en-US" sz="1400" b="0" i="0" kern="1200" dirty="0">
                <a:solidFill>
                  <a:schemeClr val="tx1"/>
                </a:solidFill>
                <a:effectLst/>
                <a:latin typeface="+mn-lt"/>
                <a:ea typeface="+mn-ea"/>
                <a:cs typeface="+mn-cs"/>
              </a:rPr>
              <a:t>To file a program discrimination complaint, complete the USDA Program Discrimination Complaint Form, AD-3027, found online at How to File a Program Discrimination Complaint and at any USDA office or write a letter addressed to USDA and provide in the letter all of the information requested in the form. To request a copy of the complaint form, call (866) 632-9992. Submit your completed form or letter to USDA by: (1) mail: U.S. Department of Agriculture, Office of the Assistant Secretary for Civil Rights, 1400 Independence Avenue, SW, Mail Stop 9410, Washington, D.C. 20250-9410; (2) fax: (202) 690-7442; or (3) email: program.intake@usda.gov.</a:t>
            </a:r>
          </a:p>
          <a:p>
            <a:r>
              <a:rPr lang="en-US" sz="1400" b="0" i="0" kern="1200" dirty="0">
                <a:solidFill>
                  <a:schemeClr val="tx1"/>
                </a:solidFill>
                <a:effectLst/>
                <a:latin typeface="+mn-lt"/>
                <a:ea typeface="+mn-ea"/>
                <a:cs typeface="+mn-cs"/>
              </a:rPr>
              <a:t>USDA is an equal opportunity provider, employer, and lender.</a:t>
            </a:r>
          </a:p>
          <a:p>
            <a:endParaRPr lang="en-US" sz="1400" dirty="0"/>
          </a:p>
        </p:txBody>
      </p:sp>
      <p:sp>
        <p:nvSpPr>
          <p:cNvPr id="15" name="Rectangle 14">
            <a:extLst>
              <a:ext uri="{FF2B5EF4-FFF2-40B4-BE49-F238E27FC236}">
                <a16:creationId xmlns:a16="http://schemas.microsoft.com/office/drawing/2014/main" id="{32496586-3791-967E-F951-FB67A31B952D}"/>
              </a:ext>
            </a:extLst>
          </p:cNvPr>
          <p:cNvSpPr>
            <a:spLocks noGrp="1" noRot="1" noMove="1" noResize="1" noEditPoints="1" noAdjustHandles="1" noChangeArrowheads="1" noChangeShapeType="1"/>
          </p:cNvSpPr>
          <p:nvPr userDrawn="1"/>
        </p:nvSpPr>
        <p:spPr>
          <a:xfrm>
            <a:off x="570263" y="185351"/>
            <a:ext cx="11255153" cy="778476"/>
          </a:xfrm>
          <a:prstGeom prst="rect">
            <a:avLst/>
          </a:prstGeom>
          <a:solidFill>
            <a:srgbClr val="0177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A69D2160-606D-CCB1-DFC8-43D73830191C}"/>
              </a:ext>
            </a:extLst>
          </p:cNvPr>
          <p:cNvSpPr txBox="1">
            <a:spLocks noGrp="1" noRot="1" noMove="1" noResize="1" noEditPoints="1" noAdjustHandles="1" noChangeArrowheads="1" noChangeShapeType="1"/>
          </p:cNvSpPr>
          <p:nvPr userDrawn="1"/>
        </p:nvSpPr>
        <p:spPr>
          <a:xfrm>
            <a:off x="1464275" y="562890"/>
            <a:ext cx="5041557" cy="338554"/>
          </a:xfrm>
          <a:prstGeom prst="rect">
            <a:avLst/>
          </a:prstGeom>
          <a:noFill/>
        </p:spPr>
        <p:txBody>
          <a:bodyPr wrap="square" rtlCol="0">
            <a:spAutoFit/>
          </a:bodyPr>
          <a:lstStyle/>
          <a:p>
            <a:r>
              <a:rPr lang="en-US" sz="1600" dirty="0">
                <a:solidFill>
                  <a:schemeClr val="bg1"/>
                </a:solidFill>
                <a:latin typeface="+mn-lt"/>
              </a:rPr>
              <a:t>United States Department of Agriculture</a:t>
            </a:r>
          </a:p>
        </p:txBody>
      </p:sp>
      <p:pic>
        <p:nvPicPr>
          <p:cNvPr id="18" name="Picture 17" descr="A black and white logo&#10;&#10;AI-generated content may be incorrect.">
            <a:extLst>
              <a:ext uri="{FF2B5EF4-FFF2-40B4-BE49-F238E27FC236}">
                <a16:creationId xmlns:a16="http://schemas.microsoft.com/office/drawing/2014/main" id="{FB43FB04-790F-824B-1D31-B2C06805F6EF}"/>
              </a:ext>
            </a:extLst>
          </p:cNvPr>
          <p:cNvPicPr>
            <a:picLocks noGrp="1" noRot="1" noChangeAspect="1" noMove="1" noResize="1" noEditPoints="1" noAdjustHandles="1" noChangeArrowheads="1" noChangeShapeType="1" noCrop="1"/>
          </p:cNvPicPr>
          <p:nvPr userDrawn="1"/>
        </p:nvPicPr>
        <p:blipFill>
          <a:blip r:embed="rId4"/>
          <a:stretch>
            <a:fillRect/>
          </a:stretch>
        </p:blipFill>
        <p:spPr>
          <a:xfrm>
            <a:off x="686726" y="310116"/>
            <a:ext cx="777549" cy="528945"/>
          </a:xfrm>
          <a:prstGeom prst="rect">
            <a:avLst/>
          </a:prstGeom>
        </p:spPr>
      </p:pic>
    </p:spTree>
    <p:extLst>
      <p:ext uri="{BB962C8B-B14F-4D97-AF65-F5344CB8AC3E}">
        <p14:creationId xmlns:p14="http://schemas.microsoft.com/office/powerpoint/2010/main" val="3873279391"/>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2B9EEE-9889-B21A-759E-9E355314342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5F3B9FB-E196-7962-3D39-BBB194E5C87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063047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8" r:id="rId9"/>
    <p:sldLayoutId id="2147483657" r:id="rId10"/>
    <p:sldLayoutId id="2147483659" r:id="rId11"/>
  </p:sldLayoutIdLst>
  <p:txStyles>
    <p:titleStyle>
      <a:lvl1pPr algn="l" defTabSz="914400" rtl="0" eaLnBrk="1" latinLnBrk="0" hangingPunct="1">
        <a:lnSpc>
          <a:spcPct val="90000"/>
        </a:lnSpc>
        <a:spcBef>
          <a:spcPct val="0"/>
        </a:spcBef>
        <a:buNone/>
        <a:defRPr sz="4400" kern="1200" cap="all" baseline="0">
          <a:solidFill>
            <a:srgbClr val="FB6400"/>
          </a:solidFill>
          <a:latin typeface="Fjalla One" panose="02000506040000020004"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baseline="0">
          <a:solidFill>
            <a:schemeClr val="tx1"/>
          </a:solidFill>
          <a:latin typeface="Roboto Medium" panose="02000000000000000000" pitchFamily="2" charset="0"/>
          <a:ea typeface="Roboto Medium"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baseline="0">
          <a:solidFill>
            <a:schemeClr val="tx1"/>
          </a:solidFill>
          <a:latin typeface="Roboto Medium" panose="02000000000000000000" pitchFamily="2" charset="0"/>
          <a:ea typeface="Roboto Medium"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baseline="0">
          <a:solidFill>
            <a:schemeClr val="tx1"/>
          </a:solidFill>
          <a:latin typeface="Roboto Medium" panose="02000000000000000000" pitchFamily="2" charset="0"/>
          <a:ea typeface="Roboto Medium"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baseline="0">
          <a:solidFill>
            <a:schemeClr val="tx1"/>
          </a:solidFill>
          <a:latin typeface="Roboto Medium" panose="02000000000000000000" pitchFamily="2" charset="0"/>
          <a:ea typeface="Roboto Medium"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baseline="0">
          <a:solidFill>
            <a:schemeClr val="tx1"/>
          </a:solidFill>
          <a:latin typeface="Roboto Medium" panose="02000000000000000000" pitchFamily="2" charset="0"/>
          <a:ea typeface="Roboto Medium"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hyperlink" Target="https://hms.harvard.edu/news-events/publications-archive/brain/dancing-brain"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hyperlink" Target="https://extension.wvu.edu/files/d/6084c010-7da3-4f2d-97f9-ef77060e1ba8/wlg-182-dancing-for-the-health-of-it-digital.pdf" TargetMode="External"/><Relationship Id="rId5" Type="http://schemas.openxmlformats.org/officeDocument/2006/relationships/hyperlink" Target="https://nam04.safelinks.protection.outlook.com/?url=https%3A%2F%2Fdoi.org%2F10.1007%2Fs41465-020-00185-1&amp;data=05%7C02%7Cgina.peek%40okstate.edu%7C377b2033174e4825982708dee8e0bdb2%7C2a69c91de8494e34a230cdf8b27e1964%7C0%7C0%7C639204249106519679%7CUnknown%7CTWFpbGZsb3d8eyJFbXB0eU1hcGkiOnRydWUsIlYiOiIwLjAuMDAwMCIsIlAiOiJXaW4zMiIsIkFOIjoiTWFpbCIsIldUIjoyfQ%3D%3D%7C0%7C%7C%7C&amp;sdata=BGBUxk8WseUoB2WhD2LwXiq8edR1pSuQv4izz18qd64%3D&amp;reserved=0" TargetMode="External"/><Relationship Id="rId4" Type="http://schemas.openxmlformats.org/officeDocument/2006/relationships/hyperlink" Target="https://doi.org/10.1016/j.amepre.2016.01.004"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AC4C625-397A-3E2C-59E0-B46C2F92D01B}"/>
              </a:ext>
            </a:extLst>
          </p:cNvPr>
          <p:cNvSpPr>
            <a:spLocks noGrp="1"/>
          </p:cNvSpPr>
          <p:nvPr>
            <p:ph type="ctrTitle"/>
          </p:nvPr>
        </p:nvSpPr>
        <p:spPr>
          <a:xfrm>
            <a:off x="568325" y="3431183"/>
            <a:ext cx="11071225" cy="923330"/>
          </a:xfrm>
        </p:spPr>
        <p:txBody>
          <a:bodyPr/>
          <a:lstStyle/>
          <a:p>
            <a:r>
              <a:rPr lang="en-US" sz="6000" dirty="0"/>
              <a:t>Dancing for the health of it</a:t>
            </a:r>
          </a:p>
        </p:txBody>
      </p:sp>
      <p:sp>
        <p:nvSpPr>
          <p:cNvPr id="11" name="Subtitle 10">
            <a:extLst>
              <a:ext uri="{FF2B5EF4-FFF2-40B4-BE49-F238E27FC236}">
                <a16:creationId xmlns:a16="http://schemas.microsoft.com/office/drawing/2014/main" id="{9ABCE7FA-97A4-CA0A-F5A1-44A2F7AD73C3}"/>
              </a:ext>
            </a:extLst>
          </p:cNvPr>
          <p:cNvSpPr>
            <a:spLocks noGrp="1"/>
          </p:cNvSpPr>
          <p:nvPr>
            <p:ph type="subTitle" idx="1"/>
          </p:nvPr>
        </p:nvSpPr>
        <p:spPr>
          <a:xfrm>
            <a:off x="568325" y="4259263"/>
            <a:ext cx="11055350" cy="1051570"/>
          </a:xfrm>
        </p:spPr>
        <p:txBody>
          <a:bodyPr/>
          <a:lstStyle/>
          <a:p>
            <a:r>
              <a:rPr lang="en-US" sz="3000" dirty="0"/>
              <a:t>Move Your Body. Boost Your Health. Have Fun!</a:t>
            </a:r>
          </a:p>
          <a:p>
            <a:r>
              <a:rPr lang="en-US" sz="3000" dirty="0"/>
              <a:t>45-Minute Program</a:t>
            </a:r>
          </a:p>
        </p:txBody>
      </p:sp>
      <p:sp>
        <p:nvSpPr>
          <p:cNvPr id="10" name="Text 7"/>
          <p:cNvSpPr/>
          <p:nvPr/>
        </p:nvSpPr>
        <p:spPr>
          <a:xfrm>
            <a:off x="426720" y="5974080"/>
            <a:ext cx="10972800" cy="426720"/>
          </a:xfrm>
          <a:prstGeom prst="rect">
            <a:avLst/>
          </a:prstGeom>
          <a:noFill/>
          <a:ln/>
        </p:spPr>
        <p:txBody>
          <a:bodyPr wrap="square" lIns="0" tIns="0" rIns="0" bIns="0" rtlCol="0" anchor="ctr"/>
          <a:lstStyle/>
          <a:p>
            <a:r>
              <a:rPr lang="en-US" sz="1333" dirty="0">
                <a:solidFill>
                  <a:schemeClr val="accent5"/>
                </a:solidFill>
                <a:latin typeface="Calibri" pitchFamily="34" charset="0"/>
                <a:ea typeface="Calibri" pitchFamily="34" charset="-122"/>
                <a:cs typeface="Calibri" pitchFamily="34" charset="-120"/>
              </a:rPr>
              <a:t>Reference: WVU Extension WLG 182 | Family and Community Development</a:t>
            </a:r>
            <a:endParaRPr lang="en-US" sz="1333" dirty="0">
              <a:solidFill>
                <a:schemeClr val="accent5"/>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1B8284D3-5EA4-97AF-72CF-819B211312EE}"/>
              </a:ext>
            </a:extLst>
          </p:cNvPr>
          <p:cNvSpPr>
            <a:spLocks noGrp="1"/>
          </p:cNvSpPr>
          <p:nvPr>
            <p:ph type="title"/>
          </p:nvPr>
        </p:nvSpPr>
        <p:spPr>
          <a:xfrm>
            <a:off x="587429" y="601759"/>
            <a:ext cx="10515600" cy="757130"/>
          </a:xfrm>
        </p:spPr>
        <p:txBody>
          <a:bodyPr/>
          <a:lstStyle/>
          <a:p>
            <a:r>
              <a:rPr lang="en-US" dirty="0"/>
              <a:t>Social Interaction &amp; Community</a:t>
            </a:r>
          </a:p>
        </p:txBody>
      </p:sp>
      <p:sp>
        <p:nvSpPr>
          <p:cNvPr id="42" name="Text Placeholder 41">
            <a:extLst>
              <a:ext uri="{FF2B5EF4-FFF2-40B4-BE49-F238E27FC236}">
                <a16:creationId xmlns:a16="http://schemas.microsoft.com/office/drawing/2014/main" id="{D19A1934-D342-8BD7-DBB3-6521ADFFA80D}"/>
              </a:ext>
            </a:extLst>
          </p:cNvPr>
          <p:cNvSpPr>
            <a:spLocks noGrp="1"/>
          </p:cNvSpPr>
          <p:nvPr>
            <p:ph type="body" idx="1"/>
          </p:nvPr>
        </p:nvSpPr>
        <p:spPr/>
        <p:txBody>
          <a:bodyPr/>
          <a:lstStyle/>
          <a:p>
            <a:endParaRPr lang="en-US"/>
          </a:p>
        </p:txBody>
      </p:sp>
      <p:sp>
        <p:nvSpPr>
          <p:cNvPr id="33" name="Content Placeholder 32">
            <a:extLst>
              <a:ext uri="{FF2B5EF4-FFF2-40B4-BE49-F238E27FC236}">
                <a16:creationId xmlns:a16="http://schemas.microsoft.com/office/drawing/2014/main" id="{7C85D4E1-F4AC-3CAC-3993-5ED384E9A669}"/>
              </a:ext>
            </a:extLst>
          </p:cNvPr>
          <p:cNvSpPr>
            <a:spLocks noGrp="1"/>
          </p:cNvSpPr>
          <p:nvPr>
            <p:ph sz="half" idx="10"/>
          </p:nvPr>
        </p:nvSpPr>
        <p:spPr>
          <a:xfrm>
            <a:off x="876300" y="1862138"/>
            <a:ext cx="10734675" cy="2782172"/>
          </a:xfrm>
        </p:spPr>
        <p:txBody>
          <a:bodyPr/>
          <a:lstStyle/>
          <a:p>
            <a:r>
              <a:rPr lang="en-US" dirty="0"/>
              <a:t>Dance brings people together — regardless of age, size, or ability</a:t>
            </a:r>
          </a:p>
          <a:p>
            <a:pPr marL="285750" indent="-285750">
              <a:buFont typeface="Arial" panose="020B0604020202020204" pitchFamily="34" charset="0"/>
              <a:buChar char="•"/>
            </a:pPr>
            <a:r>
              <a:rPr lang="en-US" dirty="0"/>
              <a:t>Ballroom dance: Partner-based, structured, elegant — great for couples</a:t>
            </a:r>
          </a:p>
          <a:p>
            <a:pPr marL="285750" indent="-285750">
              <a:buFont typeface="Arial" panose="020B0604020202020204" pitchFamily="34" charset="0"/>
              <a:buChar char="•"/>
            </a:pPr>
            <a:r>
              <a:rPr lang="en-US" dirty="0"/>
              <a:t>Line dancing: Group activity, no partner needed — inclusive and fun</a:t>
            </a:r>
          </a:p>
          <a:p>
            <a:pPr marL="285750" indent="-285750">
              <a:buFont typeface="Arial" panose="020B0604020202020204" pitchFamily="34" charset="0"/>
              <a:buChar char="•"/>
            </a:pPr>
            <a:r>
              <a:rPr lang="en-US" dirty="0"/>
              <a:t>Salsa: Energetic Latin rhythm — solo or with a partner</a:t>
            </a:r>
          </a:p>
          <a:p>
            <a:pPr marL="285750" indent="-285750">
              <a:buFont typeface="Arial" panose="020B0604020202020204" pitchFamily="34" charset="0"/>
              <a:buChar char="•"/>
            </a:pPr>
            <a:r>
              <a:rPr lang="en-US" dirty="0"/>
              <a:t>Zumba: Fitness class format with Latin music — all levels welcome</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7153483C-72AC-CDA8-D133-1BA857455DE0}"/>
              </a:ext>
            </a:extLst>
          </p:cNvPr>
          <p:cNvSpPr>
            <a:spLocks noGrp="1"/>
          </p:cNvSpPr>
          <p:nvPr>
            <p:ph type="title"/>
          </p:nvPr>
        </p:nvSpPr>
        <p:spPr>
          <a:xfrm>
            <a:off x="587429" y="601759"/>
            <a:ext cx="10515600" cy="757130"/>
          </a:xfrm>
        </p:spPr>
        <p:txBody>
          <a:bodyPr/>
          <a:lstStyle/>
          <a:p>
            <a:r>
              <a:rPr lang="en-US" dirty="0"/>
              <a:t>Mood &amp; Stress Relief</a:t>
            </a:r>
          </a:p>
        </p:txBody>
      </p:sp>
      <p:sp>
        <p:nvSpPr>
          <p:cNvPr id="37" name="Text Placeholder 36">
            <a:extLst>
              <a:ext uri="{FF2B5EF4-FFF2-40B4-BE49-F238E27FC236}">
                <a16:creationId xmlns:a16="http://schemas.microsoft.com/office/drawing/2014/main" id="{675C7479-88AC-8BDA-A6DC-2A808448D3EE}"/>
              </a:ext>
            </a:extLst>
          </p:cNvPr>
          <p:cNvSpPr>
            <a:spLocks noGrp="1"/>
          </p:cNvSpPr>
          <p:nvPr>
            <p:ph type="body" idx="1"/>
          </p:nvPr>
        </p:nvSpPr>
        <p:spPr/>
        <p:txBody>
          <a:bodyPr/>
          <a:lstStyle/>
          <a:p>
            <a:endParaRPr lang="en-US"/>
          </a:p>
        </p:txBody>
      </p:sp>
      <p:sp>
        <p:nvSpPr>
          <p:cNvPr id="25" name="Content Placeholder 24">
            <a:extLst>
              <a:ext uri="{FF2B5EF4-FFF2-40B4-BE49-F238E27FC236}">
                <a16:creationId xmlns:a16="http://schemas.microsoft.com/office/drawing/2014/main" id="{C5AF77AA-041A-00D9-CDA9-FB19F1D75FD8}"/>
              </a:ext>
            </a:extLst>
          </p:cNvPr>
          <p:cNvSpPr>
            <a:spLocks noGrp="1"/>
          </p:cNvSpPr>
          <p:nvPr>
            <p:ph sz="half" idx="10"/>
          </p:nvPr>
        </p:nvSpPr>
        <p:spPr>
          <a:xfrm>
            <a:off x="876300" y="1862138"/>
            <a:ext cx="10734675" cy="3363005"/>
          </a:xfrm>
        </p:spPr>
        <p:txBody>
          <a:bodyPr numCol="2"/>
          <a:lstStyle/>
          <a:p>
            <a:pPr marL="285750" indent="-285750">
              <a:buFont typeface="Arial" panose="020B0604020202020204" pitchFamily="34" charset="0"/>
              <a:buChar char="•"/>
            </a:pPr>
            <a:r>
              <a:rPr lang="en-US" dirty="0"/>
              <a:t>Serotonin: Released during dancing; regulates mood, reduces anxiety, promotes happiness</a:t>
            </a:r>
          </a:p>
          <a:p>
            <a:pPr marL="285750" indent="-285750">
              <a:buFont typeface="Arial" panose="020B0604020202020204" pitchFamily="34" charset="0"/>
              <a:buChar char="•"/>
            </a:pPr>
            <a:r>
              <a:rPr lang="en-US" dirty="0"/>
              <a:t>Endorphins: Released during dancing; natural pain relief, energy boost, euphoric feeling</a:t>
            </a:r>
          </a:p>
          <a:p>
            <a:pPr marL="285750" indent="-285750">
              <a:buFont typeface="Arial" panose="020B0604020202020204" pitchFamily="34" charset="0"/>
              <a:buChar char="•"/>
            </a:pPr>
            <a:r>
              <a:rPr lang="en-US" dirty="0"/>
              <a:t>Dancing has been PROVEN to improve mood and lower depression</a:t>
            </a:r>
          </a:p>
          <a:p>
            <a:pPr marL="285750" indent="-285750">
              <a:buFont typeface="Arial" panose="020B0604020202020204" pitchFamily="34" charset="0"/>
              <a:buChar char="•"/>
            </a:pPr>
            <a:r>
              <a:rPr lang="en-US" dirty="0"/>
              <a:t>Music is naturally uplifting — combine it with movement for double the effect</a:t>
            </a:r>
          </a:p>
          <a:p>
            <a:pPr marL="285750" indent="-285750">
              <a:buFont typeface="Arial" panose="020B0604020202020204" pitchFamily="34" charset="0"/>
              <a:buChar char="•"/>
            </a:pPr>
            <a:r>
              <a:rPr lang="en-US" dirty="0"/>
              <a:t>Clears your mind and gives your worries a break</a:t>
            </a:r>
          </a:p>
          <a:p>
            <a:pPr marL="285750" indent="-285750">
              <a:buFont typeface="Arial" panose="020B0604020202020204" pitchFamily="34" charset="0"/>
              <a:buChar char="•"/>
            </a:pPr>
            <a:r>
              <a:rPr lang="en-US" dirty="0"/>
              <a:t>People can't help but smile when dancing to their favorite songs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27">
            <a:extLst>
              <a:ext uri="{FF2B5EF4-FFF2-40B4-BE49-F238E27FC236}">
                <a16:creationId xmlns:a16="http://schemas.microsoft.com/office/drawing/2014/main" id="{BC013AEF-B576-2DA9-8B56-910DBB309AD0}"/>
              </a:ext>
            </a:extLst>
          </p:cNvPr>
          <p:cNvSpPr>
            <a:spLocks noGrp="1"/>
          </p:cNvSpPr>
          <p:nvPr>
            <p:ph type="title"/>
          </p:nvPr>
        </p:nvSpPr>
        <p:spPr>
          <a:xfrm>
            <a:off x="587429" y="601759"/>
            <a:ext cx="10515600" cy="757130"/>
          </a:xfrm>
        </p:spPr>
        <p:txBody>
          <a:bodyPr/>
          <a:lstStyle/>
          <a:p>
            <a:r>
              <a:rPr lang="en-US" dirty="0"/>
              <a:t>Getting Started Safely</a:t>
            </a:r>
          </a:p>
        </p:txBody>
      </p:sp>
      <p:sp>
        <p:nvSpPr>
          <p:cNvPr id="42" name="Text Placeholder 41">
            <a:extLst>
              <a:ext uri="{FF2B5EF4-FFF2-40B4-BE49-F238E27FC236}">
                <a16:creationId xmlns:a16="http://schemas.microsoft.com/office/drawing/2014/main" id="{352C7ED6-CCDB-55D8-1105-8B1047BB2A81}"/>
              </a:ext>
            </a:extLst>
          </p:cNvPr>
          <p:cNvSpPr>
            <a:spLocks noGrp="1"/>
          </p:cNvSpPr>
          <p:nvPr>
            <p:ph type="body" idx="1"/>
          </p:nvPr>
        </p:nvSpPr>
        <p:spPr/>
        <p:txBody>
          <a:bodyPr/>
          <a:lstStyle/>
          <a:p>
            <a:endParaRPr lang="en-US"/>
          </a:p>
        </p:txBody>
      </p:sp>
      <p:sp>
        <p:nvSpPr>
          <p:cNvPr id="33" name="Content Placeholder 32">
            <a:extLst>
              <a:ext uri="{FF2B5EF4-FFF2-40B4-BE49-F238E27FC236}">
                <a16:creationId xmlns:a16="http://schemas.microsoft.com/office/drawing/2014/main" id="{EBE7E097-C72D-E61F-E7F4-96F3A15E3DC5}"/>
              </a:ext>
            </a:extLst>
          </p:cNvPr>
          <p:cNvSpPr>
            <a:spLocks noGrp="1"/>
          </p:cNvSpPr>
          <p:nvPr>
            <p:ph sz="half" idx="10"/>
          </p:nvPr>
        </p:nvSpPr>
        <p:spPr>
          <a:xfrm>
            <a:off x="876300" y="1862138"/>
            <a:ext cx="10734675" cy="2782172"/>
          </a:xfrm>
        </p:spPr>
        <p:txBody>
          <a:bodyPr/>
          <a:lstStyle/>
          <a:p>
            <a:pPr marL="285750" indent="-285750">
              <a:buFont typeface="Arial" panose="020B0604020202020204" pitchFamily="34" charset="0"/>
              <a:buChar char="•"/>
            </a:pPr>
            <a:r>
              <a:rPr lang="en-US" dirty="0"/>
              <a:t>Visit your physician. Check with your doctor before starting any new physical activity program</a:t>
            </a:r>
          </a:p>
          <a:p>
            <a:pPr marL="285750" indent="-285750">
              <a:buFont typeface="Arial" panose="020B0604020202020204" pitchFamily="34" charset="0"/>
              <a:buChar char="•"/>
            </a:pPr>
            <a:r>
              <a:rPr lang="en-US" dirty="0"/>
              <a:t>Warm up first. Always do stretches before dancing to prepare your muscles and joints</a:t>
            </a:r>
          </a:p>
          <a:p>
            <a:pPr marL="285750" indent="-285750">
              <a:buFont typeface="Arial" panose="020B0604020202020204" pitchFamily="34" charset="0"/>
              <a:buChar char="•"/>
            </a:pPr>
            <a:r>
              <a:rPr lang="en-US" dirty="0"/>
              <a:t>Fuel your body. Eat well and stay hydrated before and during any physical activity</a:t>
            </a:r>
          </a:p>
          <a:p>
            <a:pPr marL="285750" indent="-285750">
              <a:buFont typeface="Arial" panose="020B0604020202020204" pitchFamily="34" charset="0"/>
              <a:buChar char="•"/>
            </a:pPr>
            <a:r>
              <a:rPr lang="en-US" dirty="0"/>
              <a:t>Listen to your body. Go at your own pace — there's no competition, only progress</a:t>
            </a:r>
          </a:p>
          <a:p>
            <a:pPr marL="285750" indent="-285750">
              <a:buFont typeface="Arial" panose="020B0604020202020204" pitchFamily="34" charset="0"/>
              <a:buChar char="•"/>
            </a:pPr>
            <a:r>
              <a:rPr lang="en-US" dirty="0"/>
              <a:t>Wear proper shoes. Well-fitting, supportive shoes prevent falls and foot pain</a:t>
            </a:r>
          </a:p>
          <a:p>
            <a:pPr marL="285750" indent="-285750">
              <a:buFont typeface="Arial" panose="020B0604020202020204" pitchFamily="34" charset="0"/>
              <a:buChar char="•"/>
            </a:pPr>
            <a:r>
              <a:rPr lang="en-US" dirty="0"/>
              <a:t>HAVE FUN! Joy is the whole point — if you're smiling, you're doing it right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itle 35">
            <a:extLst>
              <a:ext uri="{FF2B5EF4-FFF2-40B4-BE49-F238E27FC236}">
                <a16:creationId xmlns:a16="http://schemas.microsoft.com/office/drawing/2014/main" id="{DB269242-AC19-D30C-C819-14A04010BE95}"/>
              </a:ext>
            </a:extLst>
          </p:cNvPr>
          <p:cNvSpPr>
            <a:spLocks noGrp="1"/>
          </p:cNvSpPr>
          <p:nvPr>
            <p:ph type="title"/>
          </p:nvPr>
        </p:nvSpPr>
        <p:spPr>
          <a:xfrm>
            <a:off x="587429" y="601759"/>
            <a:ext cx="10515600" cy="757130"/>
          </a:xfrm>
        </p:spPr>
        <p:txBody>
          <a:bodyPr/>
          <a:lstStyle/>
          <a:p>
            <a:r>
              <a:rPr lang="en-US" dirty="0"/>
              <a:t>Simple Dances Through the Decades</a:t>
            </a:r>
          </a:p>
        </p:txBody>
      </p:sp>
      <p:sp>
        <p:nvSpPr>
          <p:cNvPr id="37" name="Text Placeholder 36">
            <a:extLst>
              <a:ext uri="{FF2B5EF4-FFF2-40B4-BE49-F238E27FC236}">
                <a16:creationId xmlns:a16="http://schemas.microsoft.com/office/drawing/2014/main" id="{07A38755-BE85-043E-AD7B-E1B49C872B6D}"/>
              </a:ext>
            </a:extLst>
          </p:cNvPr>
          <p:cNvSpPr>
            <a:spLocks noGrp="1"/>
          </p:cNvSpPr>
          <p:nvPr>
            <p:ph type="body" idx="1"/>
          </p:nvPr>
        </p:nvSpPr>
        <p:spPr>
          <a:xfrm>
            <a:off x="570263" y="1324869"/>
            <a:ext cx="5661204" cy="424732"/>
          </a:xfrm>
        </p:spPr>
        <p:txBody>
          <a:bodyPr/>
          <a:lstStyle/>
          <a:p>
            <a:r>
              <a:rPr lang="en-US" dirty="0"/>
              <a:t>From the 1920s to the 2000s</a:t>
            </a:r>
          </a:p>
        </p:txBody>
      </p:sp>
      <p:sp>
        <p:nvSpPr>
          <p:cNvPr id="38" name="Content Placeholder 37">
            <a:extLst>
              <a:ext uri="{FF2B5EF4-FFF2-40B4-BE49-F238E27FC236}">
                <a16:creationId xmlns:a16="http://schemas.microsoft.com/office/drawing/2014/main" id="{F3DDDB1F-F1A4-E2AD-C4B7-888985A9D842}"/>
              </a:ext>
            </a:extLst>
          </p:cNvPr>
          <p:cNvSpPr>
            <a:spLocks noGrp="1"/>
          </p:cNvSpPr>
          <p:nvPr>
            <p:ph sz="half" idx="10"/>
          </p:nvPr>
        </p:nvSpPr>
        <p:spPr>
          <a:xfrm>
            <a:off x="876300" y="1862138"/>
            <a:ext cx="10734675" cy="2336537"/>
          </a:xfrm>
        </p:spPr>
        <p:txBody>
          <a:bodyPr numCol="2"/>
          <a:lstStyle/>
          <a:p>
            <a:r>
              <a:rPr lang="en-US" dirty="0"/>
              <a:t>There's a dance for every generation! </a:t>
            </a:r>
          </a:p>
          <a:p>
            <a:pPr marL="285750" indent="-285750">
              <a:buFont typeface="Arial" panose="020B0604020202020204" pitchFamily="34" charset="0"/>
              <a:buChar char="•"/>
            </a:pPr>
            <a:r>
              <a:rPr lang="en-US" dirty="0"/>
              <a:t>1920s The Charleston</a:t>
            </a:r>
          </a:p>
          <a:p>
            <a:pPr marL="285750" indent="-285750">
              <a:buFont typeface="Arial" panose="020B0604020202020204" pitchFamily="34" charset="0"/>
              <a:buChar char="•"/>
            </a:pPr>
            <a:r>
              <a:rPr lang="en-US" dirty="0"/>
              <a:t>1930s The Jitterbug</a:t>
            </a:r>
          </a:p>
          <a:p>
            <a:pPr marL="285750" indent="-285750">
              <a:buFont typeface="Arial" panose="020B0604020202020204" pitchFamily="34" charset="0"/>
              <a:buChar char="•"/>
            </a:pPr>
            <a:r>
              <a:rPr lang="en-US" dirty="0"/>
              <a:t>1950s Sock Hop, Boogie </a:t>
            </a:r>
            <a:r>
              <a:rPr lang="en-US" dirty="0" err="1"/>
              <a:t>Woogie</a:t>
            </a:r>
            <a:endParaRPr lang="en-US" dirty="0"/>
          </a:p>
          <a:p>
            <a:pPr marL="285750" indent="-285750">
              <a:buFont typeface="Arial" panose="020B0604020202020204" pitchFamily="34" charset="0"/>
              <a:buChar char="•"/>
            </a:pPr>
            <a:r>
              <a:rPr lang="en-US" dirty="0"/>
              <a:t>1960s Mashed Potato, The Twist, Hand Jive</a:t>
            </a:r>
          </a:p>
          <a:p>
            <a:pPr marL="285750" indent="-285750">
              <a:buFont typeface="Arial" panose="020B0604020202020204" pitchFamily="34" charset="0"/>
              <a:buChar char="•"/>
            </a:pPr>
            <a:r>
              <a:rPr lang="en-US" dirty="0"/>
              <a:t>1970s Y.M.C.A., The Hustle</a:t>
            </a:r>
          </a:p>
          <a:p>
            <a:pPr marL="285750" indent="-285750">
              <a:buFont typeface="Arial" panose="020B0604020202020204" pitchFamily="34" charset="0"/>
              <a:buChar char="•"/>
            </a:pPr>
            <a:r>
              <a:rPr lang="en-US" dirty="0"/>
              <a:t>1980s Moonwalk, Breakdance, Cabbage Patch</a:t>
            </a:r>
          </a:p>
          <a:p>
            <a:pPr marL="285750" indent="-285750">
              <a:buFont typeface="Arial" panose="020B0604020202020204" pitchFamily="34" charset="0"/>
              <a:buChar char="•"/>
            </a:pPr>
            <a:r>
              <a:rPr lang="en-US" dirty="0"/>
              <a:t>1990s Macarena, Electric Slide</a:t>
            </a:r>
          </a:p>
          <a:p>
            <a:pPr marL="285750" indent="-285750">
              <a:buFont typeface="Arial" panose="020B0604020202020204" pitchFamily="34" charset="0"/>
              <a:buChar char="•"/>
            </a:pPr>
            <a:r>
              <a:rPr lang="en-US" dirty="0"/>
              <a:t>2000s Dougie, Cupid Shuffle, Wobble, Floss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330C27CD-0912-5CC7-7A41-13D0EAC52379}"/>
              </a:ext>
            </a:extLst>
          </p:cNvPr>
          <p:cNvSpPr>
            <a:spLocks noGrp="1"/>
          </p:cNvSpPr>
          <p:nvPr>
            <p:ph type="title"/>
          </p:nvPr>
        </p:nvSpPr>
        <p:spPr>
          <a:xfrm>
            <a:off x="587429" y="601759"/>
            <a:ext cx="10515600" cy="757130"/>
          </a:xfrm>
        </p:spPr>
        <p:txBody>
          <a:bodyPr/>
          <a:lstStyle/>
          <a:p>
            <a:r>
              <a:rPr lang="en-US" dirty="0"/>
              <a:t>Key Takeaways</a:t>
            </a:r>
          </a:p>
        </p:txBody>
      </p:sp>
      <p:sp>
        <p:nvSpPr>
          <p:cNvPr id="34" name="Text Placeholder 33">
            <a:extLst>
              <a:ext uri="{FF2B5EF4-FFF2-40B4-BE49-F238E27FC236}">
                <a16:creationId xmlns:a16="http://schemas.microsoft.com/office/drawing/2014/main" id="{B8D1714A-1E88-2DD1-ED61-2E8D2520A39A}"/>
              </a:ext>
            </a:extLst>
          </p:cNvPr>
          <p:cNvSpPr>
            <a:spLocks noGrp="1"/>
          </p:cNvSpPr>
          <p:nvPr>
            <p:ph type="body" idx="1"/>
          </p:nvPr>
        </p:nvSpPr>
        <p:spPr/>
        <p:txBody>
          <a:bodyPr/>
          <a:lstStyle/>
          <a:p>
            <a:endParaRPr lang="en-US"/>
          </a:p>
        </p:txBody>
      </p:sp>
      <p:sp>
        <p:nvSpPr>
          <p:cNvPr id="28" name="Content Placeholder 27">
            <a:extLst>
              <a:ext uri="{FF2B5EF4-FFF2-40B4-BE49-F238E27FC236}">
                <a16:creationId xmlns:a16="http://schemas.microsoft.com/office/drawing/2014/main" id="{5304E503-BB30-AC31-F0C3-AD4BED4951C3}"/>
              </a:ext>
            </a:extLst>
          </p:cNvPr>
          <p:cNvSpPr>
            <a:spLocks noGrp="1"/>
          </p:cNvSpPr>
          <p:nvPr>
            <p:ph sz="half" idx="10"/>
          </p:nvPr>
        </p:nvSpPr>
        <p:spPr>
          <a:xfrm>
            <a:off x="876300" y="1862138"/>
            <a:ext cx="10734675" cy="3256661"/>
          </a:xfrm>
        </p:spPr>
        <p:txBody>
          <a:bodyPr/>
          <a:lstStyle/>
          <a:p>
            <a:r>
              <a:rPr lang="en-US" dirty="0"/>
              <a:t>Dancing builds muscle, bone, and improves balance and flexibility</a:t>
            </a:r>
          </a:p>
          <a:p>
            <a:r>
              <a:rPr lang="en-US" dirty="0"/>
              <a:t>Regular dancing lowers heart disease risk by 46% in older adults</a:t>
            </a:r>
          </a:p>
          <a:p>
            <a:r>
              <a:rPr lang="en-US" dirty="0"/>
              <a:t>1–2 hours a week can significantly improve cognitive function</a:t>
            </a:r>
          </a:p>
          <a:p>
            <a:r>
              <a:rPr lang="en-US" dirty="0"/>
              <a:t>Dance releases serotonin and endorphins — proven mood boosters</a:t>
            </a:r>
          </a:p>
          <a:p>
            <a:r>
              <a:rPr lang="en-US" dirty="0"/>
              <a:t>Social dancing connects communities across all ages and abilities</a:t>
            </a:r>
          </a:p>
          <a:p>
            <a:r>
              <a:rPr lang="en-US" dirty="0"/>
              <a:t>No gym, no equipment, no experience needed — just move and have fun!</a:t>
            </a:r>
          </a:p>
          <a:p>
            <a:r>
              <a:rPr lang="en-US" dirty="0"/>
              <a:t>Dancing is a perfect way to get moving and have fun while boosting your health!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48688A64-C02D-E520-4A67-D28AF871A8AE}"/>
              </a:ext>
            </a:extLst>
          </p:cNvPr>
          <p:cNvSpPr>
            <a:spLocks noGrp="1"/>
          </p:cNvSpPr>
          <p:nvPr>
            <p:ph type="title"/>
          </p:nvPr>
        </p:nvSpPr>
        <p:spPr>
          <a:xfrm>
            <a:off x="587429" y="601759"/>
            <a:ext cx="10515600" cy="757130"/>
          </a:xfrm>
        </p:spPr>
        <p:txBody>
          <a:bodyPr/>
          <a:lstStyle/>
          <a:p>
            <a:r>
              <a:rPr lang="en-US" dirty="0"/>
              <a:t>CLUB ACTIVITY</a:t>
            </a:r>
          </a:p>
        </p:txBody>
      </p:sp>
      <p:sp>
        <p:nvSpPr>
          <p:cNvPr id="10" name="Text Placeholder 9">
            <a:extLst>
              <a:ext uri="{FF2B5EF4-FFF2-40B4-BE49-F238E27FC236}">
                <a16:creationId xmlns:a16="http://schemas.microsoft.com/office/drawing/2014/main" id="{7EF343B5-F51A-DD61-B008-46C177B99778}"/>
              </a:ext>
            </a:extLst>
          </p:cNvPr>
          <p:cNvSpPr>
            <a:spLocks noGrp="1"/>
          </p:cNvSpPr>
          <p:nvPr>
            <p:ph type="body" idx="1"/>
          </p:nvPr>
        </p:nvSpPr>
        <p:spPr>
          <a:xfrm>
            <a:off x="570263" y="1324869"/>
            <a:ext cx="5661204" cy="424732"/>
          </a:xfrm>
        </p:spPr>
        <p:txBody>
          <a:bodyPr/>
          <a:lstStyle/>
          <a:p>
            <a:r>
              <a:rPr lang="en-US" dirty="0"/>
              <a:t>15 Minutes</a:t>
            </a:r>
          </a:p>
        </p:txBody>
      </p:sp>
      <p:sp>
        <p:nvSpPr>
          <p:cNvPr id="19" name="Content Placeholder 18">
            <a:extLst>
              <a:ext uri="{FF2B5EF4-FFF2-40B4-BE49-F238E27FC236}">
                <a16:creationId xmlns:a16="http://schemas.microsoft.com/office/drawing/2014/main" id="{4BC2F5AE-C838-42A9-FA14-488BE99E5A68}"/>
              </a:ext>
            </a:extLst>
          </p:cNvPr>
          <p:cNvSpPr>
            <a:spLocks noGrp="1"/>
          </p:cNvSpPr>
          <p:nvPr>
            <p:ph sz="half" idx="10"/>
          </p:nvPr>
        </p:nvSpPr>
        <p:spPr>
          <a:xfrm>
            <a:off x="876300" y="1862138"/>
            <a:ext cx="10734675" cy="1833194"/>
          </a:xfrm>
        </p:spPr>
        <p:txBody>
          <a:bodyPr/>
          <a:lstStyle/>
          <a:p>
            <a:r>
              <a:rPr lang="en-US" dirty="0"/>
              <a:t>Let’s dance!</a:t>
            </a:r>
          </a:p>
          <a:p>
            <a:r>
              <a:rPr lang="en-US" dirty="0"/>
              <a:t>Consider reaching out to an experienced dance instructor to teach 2–3 dances to the group</a:t>
            </a:r>
          </a:p>
          <a:p>
            <a:r>
              <a:rPr lang="en-US" dirty="0"/>
              <a:t>Practice together — laugh, move, and enjoy each other</a:t>
            </a:r>
          </a:p>
          <a:p>
            <a:r>
              <a:rPr lang="en-US" dirty="0"/>
              <a:t>End with an open dance party — everyone picks their favorite!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AF526-65F1-3CA3-39F7-2A13F13D1646}"/>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Non-Discrimination statement </a:t>
            </a:r>
          </a:p>
        </p:txBody>
      </p:sp>
      <p:pic>
        <p:nvPicPr>
          <p:cNvPr id="3" name="Picture 2" descr="Non-discrimination statement">
            <a:extLst>
              <a:ext uri="{FF2B5EF4-FFF2-40B4-BE49-F238E27FC236}">
                <a16:creationId xmlns:a16="http://schemas.microsoft.com/office/drawing/2014/main" id="{1DC63A04-EA70-D755-2FE6-C4B3951364A8}"/>
              </a:ext>
            </a:extLst>
          </p:cNvPr>
          <p:cNvPicPr>
            <a:picLocks noChangeAspect="1"/>
          </p:cNvPicPr>
          <p:nvPr/>
        </p:nvPicPr>
        <p:blipFill>
          <a:blip r:embed="rId2"/>
          <a:srcRect t="18"/>
          <a:stretch>
            <a:fillRect/>
          </a:stretch>
        </p:blipFill>
        <p:spPr>
          <a:xfrm>
            <a:off x="0" y="1281"/>
            <a:ext cx="12191973" cy="6856719"/>
          </a:xfrm>
          <a:prstGeom prst="rect">
            <a:avLst/>
          </a:prstGeom>
        </p:spPr>
      </p:pic>
    </p:spTree>
    <p:extLst>
      <p:ext uri="{BB962C8B-B14F-4D97-AF65-F5344CB8AC3E}">
        <p14:creationId xmlns:p14="http://schemas.microsoft.com/office/powerpoint/2010/main" val="26722173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DE91E9-2B3C-2A88-1784-F57BDA94E45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4543768-F43A-7B79-51E0-D72D407A3DB9}"/>
              </a:ext>
            </a:extLst>
          </p:cNvPr>
          <p:cNvSpPr>
            <a:spLocks noGrp="1"/>
          </p:cNvSpPr>
          <p:nvPr>
            <p:ph type="title"/>
          </p:nvPr>
        </p:nvSpPr>
        <p:spPr/>
        <p:txBody>
          <a:bodyPr/>
          <a:lstStyle/>
          <a:p>
            <a:r>
              <a:rPr lang="en-US" dirty="0"/>
              <a:t>References</a:t>
            </a:r>
          </a:p>
        </p:txBody>
      </p:sp>
      <p:sp>
        <p:nvSpPr>
          <p:cNvPr id="2" name="Text Placeholder 1">
            <a:extLst>
              <a:ext uri="{FF2B5EF4-FFF2-40B4-BE49-F238E27FC236}">
                <a16:creationId xmlns:a16="http://schemas.microsoft.com/office/drawing/2014/main" id="{B3C9E148-F1F0-BD0C-2D53-AF1376EB763C}"/>
              </a:ext>
            </a:extLst>
          </p:cNvPr>
          <p:cNvSpPr>
            <a:spLocks noGrp="1"/>
          </p:cNvSpPr>
          <p:nvPr>
            <p:ph type="body" idx="1"/>
          </p:nvPr>
        </p:nvSpPr>
        <p:spPr/>
        <p:txBody>
          <a:bodyPr/>
          <a:lstStyle/>
          <a:p>
            <a:endParaRPr lang="en-US" dirty="0"/>
          </a:p>
        </p:txBody>
      </p:sp>
      <p:sp>
        <p:nvSpPr>
          <p:cNvPr id="6" name="Content Placeholder 5">
            <a:extLst>
              <a:ext uri="{FF2B5EF4-FFF2-40B4-BE49-F238E27FC236}">
                <a16:creationId xmlns:a16="http://schemas.microsoft.com/office/drawing/2014/main" id="{E76AB1FE-E487-C316-88AA-9223AD66B5D0}"/>
              </a:ext>
            </a:extLst>
          </p:cNvPr>
          <p:cNvSpPr>
            <a:spLocks noGrp="1"/>
          </p:cNvSpPr>
          <p:nvPr>
            <p:ph sz="half" idx="10"/>
          </p:nvPr>
        </p:nvSpPr>
        <p:spPr>
          <a:xfrm>
            <a:off x="876822" y="1861889"/>
            <a:ext cx="10734803" cy="4603183"/>
          </a:xfrm>
        </p:spPr>
        <p:txBody>
          <a:bodyPr/>
          <a:lstStyle/>
          <a:p>
            <a:r>
              <a:rPr lang="en-US" dirty="0"/>
              <a:t> Edwards, S. (2015, Winter). </a:t>
            </a:r>
            <a:r>
              <a:rPr lang="en-US" i="1" dirty="0"/>
              <a:t>Dancing and the brain</a:t>
            </a:r>
            <a:r>
              <a:rPr lang="en-US" dirty="0"/>
              <a:t>. Harvard Medical School. </a:t>
            </a:r>
            <a:r>
              <a:rPr lang="en-US" u="sng" dirty="0">
                <a:hlinkClick r:id="rId3"/>
              </a:rPr>
              <a:t>https://hms.harvard.edu/news-events/publications-archive/brain/dancing-brain</a:t>
            </a:r>
            <a:endParaRPr lang="en-US" u="sng" dirty="0"/>
          </a:p>
          <a:p>
            <a:r>
              <a:rPr lang="en-US" dirty="0"/>
              <a:t>Merom, D., Ding, D., &amp; Stamatakis, E. (2016). Dancing participation and cardiovascular disease mortality: A pooled analysis of 11 population-based British cohorts. </a:t>
            </a:r>
            <a:r>
              <a:rPr lang="en-US" i="1" dirty="0"/>
              <a:t>American Journal of Preventive Medicine, 50</a:t>
            </a:r>
            <a:r>
              <a:rPr lang="en-US" dirty="0"/>
              <a:t>(6), 756–760. </a:t>
            </a:r>
            <a:r>
              <a:rPr lang="en-US" u="sng" dirty="0">
                <a:hlinkClick r:id="rId4"/>
              </a:rPr>
              <a:t>https://doi.org/10.1016/j.amepre.2016.01.004</a:t>
            </a:r>
            <a:endParaRPr lang="en-US" u="sng" dirty="0"/>
          </a:p>
          <a:p>
            <a:r>
              <a:rPr lang="en-US" dirty="0" err="1"/>
              <a:t>Balbim</a:t>
            </a:r>
            <a:r>
              <a:rPr lang="en-US" dirty="0"/>
              <a:t>, G. M., Ajilore, O. A., Erickson, K. I., Lamar, M., Aguiñaga, S., Bustamante, E. E., &amp; Marquez, D. X. (2021). The Impact of the BAILAMOS™ Dance Program on Brain Functional Connectivity and Cognition in Older Latino Adults: A Pilot Study. </a:t>
            </a:r>
            <a:r>
              <a:rPr lang="en-US" i="1" dirty="0"/>
              <a:t>Journal of cognitive enhancement : towards the integration of theory and practice</a:t>
            </a:r>
            <a:r>
              <a:rPr lang="en-US" dirty="0"/>
              <a:t>, </a:t>
            </a:r>
            <a:r>
              <a:rPr lang="en-US" i="1" dirty="0"/>
              <a:t>5</a:t>
            </a:r>
            <a:r>
              <a:rPr lang="en-US" dirty="0"/>
              <a:t>(1), 1–14. </a:t>
            </a:r>
            <a:r>
              <a:rPr lang="en-US" u="sng" dirty="0">
                <a:hlinkClick r:id="rId5" tooltip="https://nam04.safelinks.protection.outlook.com/?url=https%3A%2F%2Fdoi.org%2F10.1007%2Fs41465-020-00185-1&amp;data=05%7C02%7Cgina.peek%40okstate.edu%7C377b2033174e4825982708dee8e0bdb2%7C2a69c91de8494e34a230cdf8b27e1964%7C0%7C0%7C639204249106519679%7CUnknown%7CTWFpbGZsb3d8eyJFbXB0eU1hcGkiOnRydWUsIlYiOiIwLjAuMDAwMCIsIlAiOiJXaW4zMiIsIkFOIjoiTWFpbCIsIldUIjoyfQ%3D%3D%7C0%7C%7C%7C&amp;sdata=BGBUxk8WseUoB2WhD2LwXiq8edR1pSuQv4izz18qd64%3D&amp;reserved=0"/>
              </a:rPr>
              <a:t>https://doi.org/10.1007/s41465-020-00185-1</a:t>
            </a:r>
            <a:endParaRPr lang="en-US" dirty="0"/>
          </a:p>
          <a:p>
            <a:r>
              <a:rPr lang="en-US" dirty="0"/>
              <a:t>Hoover, A., &amp; Roberts, D. (2023) Dancing for the health of it. West Virginia Extension Fact Sheet, WLG 182. </a:t>
            </a:r>
            <a:r>
              <a:rPr lang="en-US" dirty="0">
                <a:hlinkClick r:id="rId6"/>
              </a:rPr>
              <a:t>https://extension.wvu.edu/files/d/6084c010-7da3-4f2d-97f9-ef77060e1ba8/wlg-182-dancing-for-the-health-of-it-digital.pdf</a:t>
            </a:r>
            <a:endParaRPr lang="en-US" dirty="0"/>
          </a:p>
        </p:txBody>
      </p:sp>
    </p:spTree>
    <p:extLst>
      <p:ext uri="{BB962C8B-B14F-4D97-AF65-F5344CB8AC3E}">
        <p14:creationId xmlns:p14="http://schemas.microsoft.com/office/powerpoint/2010/main" val="41822398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23">
            <a:extLst>
              <a:ext uri="{FF2B5EF4-FFF2-40B4-BE49-F238E27FC236}">
                <a16:creationId xmlns:a16="http://schemas.microsoft.com/office/drawing/2014/main" id="{B1B407DD-C50F-E0AE-E260-E14C02A9C403}"/>
              </a:ext>
            </a:extLst>
          </p:cNvPr>
          <p:cNvSpPr>
            <a:spLocks noGrp="1"/>
          </p:cNvSpPr>
          <p:nvPr>
            <p:ph type="title"/>
          </p:nvPr>
        </p:nvSpPr>
        <p:spPr>
          <a:xfrm>
            <a:off x="587429" y="601759"/>
            <a:ext cx="10515600" cy="757130"/>
          </a:xfrm>
        </p:spPr>
        <p:txBody>
          <a:bodyPr/>
          <a:lstStyle/>
          <a:p>
            <a:r>
              <a:rPr lang="en-US" dirty="0"/>
              <a:t>Today’s program</a:t>
            </a:r>
          </a:p>
        </p:txBody>
      </p:sp>
      <p:sp>
        <p:nvSpPr>
          <p:cNvPr id="6" name="Text Placeholder 5">
            <a:extLst>
              <a:ext uri="{FF2B5EF4-FFF2-40B4-BE49-F238E27FC236}">
                <a16:creationId xmlns:a16="http://schemas.microsoft.com/office/drawing/2014/main" id="{DFADAF40-315D-D104-7AA7-0E249C820556}"/>
              </a:ext>
            </a:extLst>
          </p:cNvPr>
          <p:cNvSpPr>
            <a:spLocks noGrp="1"/>
          </p:cNvSpPr>
          <p:nvPr>
            <p:ph type="body" idx="1"/>
          </p:nvPr>
        </p:nvSpPr>
        <p:spPr>
          <a:xfrm>
            <a:off x="570263" y="1324869"/>
            <a:ext cx="5661204" cy="424732"/>
          </a:xfrm>
        </p:spPr>
        <p:txBody>
          <a:bodyPr/>
          <a:lstStyle/>
          <a:p>
            <a:r>
              <a:rPr lang="en-US" dirty="0"/>
              <a:t>Why Dance?</a:t>
            </a:r>
          </a:p>
        </p:txBody>
      </p:sp>
      <p:sp>
        <p:nvSpPr>
          <p:cNvPr id="7" name="Content Placeholder 6">
            <a:extLst>
              <a:ext uri="{FF2B5EF4-FFF2-40B4-BE49-F238E27FC236}">
                <a16:creationId xmlns:a16="http://schemas.microsoft.com/office/drawing/2014/main" id="{B6A9C305-FF96-F5D9-1C06-F9DDDD5243EA}"/>
              </a:ext>
            </a:extLst>
          </p:cNvPr>
          <p:cNvSpPr>
            <a:spLocks noGrp="1"/>
          </p:cNvSpPr>
          <p:nvPr>
            <p:ph sz="half" idx="10"/>
          </p:nvPr>
        </p:nvSpPr>
        <p:spPr>
          <a:xfrm>
            <a:off x="876300" y="1862138"/>
            <a:ext cx="10734675" cy="2307683"/>
          </a:xfrm>
        </p:spPr>
        <p:txBody>
          <a:bodyPr/>
          <a:lstStyle/>
          <a:p>
            <a:r>
              <a:rPr lang="en-US" dirty="0"/>
              <a:t>The history and science behind dancing as exercise</a:t>
            </a:r>
          </a:p>
          <a:p>
            <a:r>
              <a:rPr lang="en-US" dirty="0"/>
              <a:t>Physical benefits: Strength, balance, flexibility &amp; chronic disease</a:t>
            </a:r>
          </a:p>
          <a:p>
            <a:r>
              <a:rPr lang="en-US" dirty="0"/>
              <a:t>Mental benefits: Brain health, social connection &amp; mood</a:t>
            </a:r>
          </a:p>
          <a:p>
            <a:r>
              <a:rPr lang="en-US" dirty="0"/>
              <a:t>Getting started: Safety tips and how to begin your dance journey</a:t>
            </a:r>
          </a:p>
          <a:p>
            <a:r>
              <a:rPr lang="en-US" dirty="0"/>
              <a:t>Dance party: Learn moves and celebrate together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9FF5B5BA-EA24-2AF1-6BAD-B1F6A9B710DA}"/>
              </a:ext>
            </a:extLst>
          </p:cNvPr>
          <p:cNvSpPr>
            <a:spLocks noGrp="1"/>
          </p:cNvSpPr>
          <p:nvPr>
            <p:ph type="title"/>
          </p:nvPr>
        </p:nvSpPr>
        <p:spPr>
          <a:xfrm>
            <a:off x="587429" y="601759"/>
            <a:ext cx="10515600" cy="757130"/>
          </a:xfrm>
        </p:spPr>
        <p:txBody>
          <a:bodyPr/>
          <a:lstStyle/>
          <a:p>
            <a:r>
              <a:rPr lang="en-US" dirty="0"/>
              <a:t>Why Dance? </a:t>
            </a:r>
          </a:p>
        </p:txBody>
      </p:sp>
      <p:sp>
        <p:nvSpPr>
          <p:cNvPr id="24" name="Text Placeholder 23">
            <a:extLst>
              <a:ext uri="{FF2B5EF4-FFF2-40B4-BE49-F238E27FC236}">
                <a16:creationId xmlns:a16="http://schemas.microsoft.com/office/drawing/2014/main" id="{FA9C8F20-D02C-F250-395D-817A73609592}"/>
              </a:ext>
            </a:extLst>
          </p:cNvPr>
          <p:cNvSpPr>
            <a:spLocks noGrp="1"/>
          </p:cNvSpPr>
          <p:nvPr>
            <p:ph type="body" idx="1"/>
          </p:nvPr>
        </p:nvSpPr>
        <p:spPr>
          <a:xfrm>
            <a:off x="569913" y="1325563"/>
            <a:ext cx="5661025" cy="423862"/>
          </a:xfrm>
        </p:spPr>
        <p:txBody>
          <a:bodyPr/>
          <a:lstStyle/>
          <a:p>
            <a:r>
              <a:rPr lang="en-US" dirty="0"/>
              <a:t>A Timeless Human Tradition</a:t>
            </a:r>
          </a:p>
        </p:txBody>
      </p:sp>
      <p:sp>
        <p:nvSpPr>
          <p:cNvPr id="28" name="Content Placeholder 27">
            <a:extLst>
              <a:ext uri="{FF2B5EF4-FFF2-40B4-BE49-F238E27FC236}">
                <a16:creationId xmlns:a16="http://schemas.microsoft.com/office/drawing/2014/main" id="{2E02D22A-3971-1024-E71D-95486636D7D2}"/>
              </a:ext>
            </a:extLst>
          </p:cNvPr>
          <p:cNvSpPr>
            <a:spLocks noGrp="1"/>
          </p:cNvSpPr>
          <p:nvPr>
            <p:ph sz="half" idx="10"/>
          </p:nvPr>
        </p:nvSpPr>
        <p:spPr>
          <a:xfrm>
            <a:off x="876300" y="1862138"/>
            <a:ext cx="10734675" cy="2307683"/>
          </a:xfrm>
        </p:spPr>
        <p:txBody>
          <a:bodyPr/>
          <a:lstStyle/>
          <a:p>
            <a:r>
              <a:rPr lang="en-US" dirty="0"/>
              <a:t>9,000 yrs ago: Cave paintings in India show earliest proof of dance</a:t>
            </a:r>
          </a:p>
          <a:p>
            <a:r>
              <a:rPr lang="en-US" dirty="0"/>
              <a:t>Ancient times: Structured dance used in religious ceremonies — telling myths &amp; stories</a:t>
            </a:r>
          </a:p>
          <a:p>
            <a:r>
              <a:rPr lang="en-US" dirty="0"/>
              <a:t>Ancient Greece &amp; China: Dance evolves across cultures with unique moves &amp; traditions</a:t>
            </a:r>
          </a:p>
          <a:p>
            <a:r>
              <a:rPr lang="en-US" dirty="0"/>
              <a:t>Every decade: New dances born — from the Charleston to the Dougie</a:t>
            </a:r>
          </a:p>
          <a:p>
            <a:r>
              <a:rPr lang="en-US" dirty="0"/>
              <a:t>Today: Dance is recognized as powerful exercise for mind and body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37">
            <a:extLst>
              <a:ext uri="{FF2B5EF4-FFF2-40B4-BE49-F238E27FC236}">
                <a16:creationId xmlns:a16="http://schemas.microsoft.com/office/drawing/2014/main" id="{4996760F-B58E-A860-FD04-4B95918532DB}"/>
              </a:ext>
            </a:extLst>
          </p:cNvPr>
          <p:cNvSpPr>
            <a:spLocks noGrp="1"/>
          </p:cNvSpPr>
          <p:nvPr>
            <p:ph type="title"/>
          </p:nvPr>
        </p:nvSpPr>
        <p:spPr/>
        <p:txBody>
          <a:bodyPr/>
          <a:lstStyle/>
          <a:p>
            <a:r>
              <a:rPr lang="en-US" dirty="0"/>
              <a:t>Dance</a:t>
            </a:r>
          </a:p>
        </p:txBody>
      </p:sp>
      <p:sp>
        <p:nvSpPr>
          <p:cNvPr id="53" name="Text Placeholder 52">
            <a:extLst>
              <a:ext uri="{FF2B5EF4-FFF2-40B4-BE49-F238E27FC236}">
                <a16:creationId xmlns:a16="http://schemas.microsoft.com/office/drawing/2014/main" id="{BBBACED2-A99E-E5A8-65AE-AD34678807B7}"/>
              </a:ext>
            </a:extLst>
          </p:cNvPr>
          <p:cNvSpPr>
            <a:spLocks noGrp="1"/>
          </p:cNvSpPr>
          <p:nvPr>
            <p:ph type="body" idx="1"/>
          </p:nvPr>
        </p:nvSpPr>
        <p:spPr/>
        <p:txBody>
          <a:bodyPr/>
          <a:lstStyle/>
          <a:p>
            <a:r>
              <a:rPr lang="en-US" dirty="0"/>
              <a:t>Is The Perfect Exercise</a:t>
            </a:r>
          </a:p>
        </p:txBody>
      </p:sp>
      <p:sp>
        <p:nvSpPr>
          <p:cNvPr id="33" name="Content Placeholder 32">
            <a:extLst>
              <a:ext uri="{FF2B5EF4-FFF2-40B4-BE49-F238E27FC236}">
                <a16:creationId xmlns:a16="http://schemas.microsoft.com/office/drawing/2014/main" id="{814C03F1-2F87-7DBE-7279-3A854DD40B6B}"/>
              </a:ext>
            </a:extLst>
          </p:cNvPr>
          <p:cNvSpPr>
            <a:spLocks noGrp="1"/>
          </p:cNvSpPr>
          <p:nvPr>
            <p:ph sz="half" idx="10"/>
          </p:nvPr>
        </p:nvSpPr>
        <p:spPr>
          <a:xfrm>
            <a:off x="876822" y="1861889"/>
            <a:ext cx="10734803" cy="3256661"/>
          </a:xfrm>
        </p:spPr>
        <p:txBody>
          <a:bodyPr/>
          <a:lstStyle/>
          <a:p>
            <a:pPr marL="285750" indent="-285750">
              <a:buFont typeface="Arial" panose="020B0604020202020204" pitchFamily="34" charset="0"/>
              <a:buChar char="•"/>
            </a:pPr>
            <a:r>
              <a:rPr lang="en-US" dirty="0"/>
              <a:t>Harvard research confirms: The health benefits of exercise are indisputable ( Edwards, S., 2015).</a:t>
            </a:r>
          </a:p>
          <a:p>
            <a:pPr marL="285750" indent="-285750">
              <a:buFont typeface="Arial" panose="020B0604020202020204" pitchFamily="34" charset="0"/>
              <a:buChar char="•"/>
            </a:pPr>
            <a:r>
              <a:rPr lang="en-US" dirty="0"/>
              <a:t>No gym needed: Dance anywhere — living room, backyard, community hall</a:t>
            </a:r>
          </a:p>
          <a:p>
            <a:pPr marL="285750" indent="-285750">
              <a:buFont typeface="Arial" panose="020B0604020202020204" pitchFamily="34" charset="0"/>
              <a:buChar char="•"/>
            </a:pPr>
            <a:r>
              <a:rPr lang="en-US" dirty="0"/>
              <a:t>No equipment: Just your body, some music, and the will to move</a:t>
            </a:r>
          </a:p>
          <a:p>
            <a:pPr marL="285750" indent="-285750">
              <a:buFont typeface="Arial" panose="020B0604020202020204" pitchFamily="34" charset="0"/>
              <a:buChar char="•"/>
            </a:pPr>
            <a:r>
              <a:rPr lang="en-US" dirty="0"/>
              <a:t>Easily modified: Adapt every move to your individual needs and abilities</a:t>
            </a:r>
          </a:p>
          <a:p>
            <a:pPr marL="285750" indent="-285750">
              <a:buFont typeface="Arial" panose="020B0604020202020204" pitchFamily="34" charset="0"/>
              <a:buChar char="•"/>
            </a:pPr>
            <a:r>
              <a:rPr lang="en-US" dirty="0"/>
              <a:t>Engages mind &amp; body: Memorizing steps keeps your brain active while you move</a:t>
            </a:r>
          </a:p>
          <a:p>
            <a:pPr marL="285750" indent="-285750">
              <a:buFont typeface="Arial" panose="020B0604020202020204" pitchFamily="34" charset="0"/>
              <a:buChar char="•"/>
            </a:pPr>
            <a:r>
              <a:rPr lang="en-US" dirty="0"/>
              <a:t>Not a 'Hard Workout’: Fun disguises exercise — you'll forget you're working out</a:t>
            </a:r>
          </a:p>
          <a:p>
            <a:pPr marL="285750" indent="-285750">
              <a:buFont typeface="Arial" panose="020B0604020202020204" pitchFamily="34" charset="0"/>
              <a:buChar char="•"/>
            </a:pPr>
            <a:r>
              <a:rPr lang="en-US" dirty="0"/>
              <a:t>For everyone: All ages, sizes, and fitness levels can participate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a:extLst>
              <a:ext uri="{FF2B5EF4-FFF2-40B4-BE49-F238E27FC236}">
                <a16:creationId xmlns:a16="http://schemas.microsoft.com/office/drawing/2014/main" id="{BE286DE2-E381-8898-A299-AE0C5351F86A}"/>
              </a:ext>
            </a:extLst>
          </p:cNvPr>
          <p:cNvSpPr>
            <a:spLocks noGrp="1"/>
          </p:cNvSpPr>
          <p:nvPr>
            <p:ph type="title"/>
          </p:nvPr>
        </p:nvSpPr>
        <p:spPr>
          <a:xfrm>
            <a:off x="587429" y="601759"/>
            <a:ext cx="10515600" cy="757130"/>
          </a:xfrm>
        </p:spPr>
        <p:txBody>
          <a:bodyPr/>
          <a:lstStyle/>
          <a:p>
            <a:r>
              <a:rPr lang="en-US" dirty="0"/>
              <a:t>Physical Benefits</a:t>
            </a:r>
          </a:p>
        </p:txBody>
      </p:sp>
      <p:sp>
        <p:nvSpPr>
          <p:cNvPr id="34" name="Text Placeholder 33">
            <a:extLst>
              <a:ext uri="{FF2B5EF4-FFF2-40B4-BE49-F238E27FC236}">
                <a16:creationId xmlns:a16="http://schemas.microsoft.com/office/drawing/2014/main" id="{31B4C9D1-388C-6560-E4A0-04E60866D958}"/>
              </a:ext>
            </a:extLst>
          </p:cNvPr>
          <p:cNvSpPr>
            <a:spLocks noGrp="1"/>
          </p:cNvSpPr>
          <p:nvPr>
            <p:ph type="body" idx="1"/>
          </p:nvPr>
        </p:nvSpPr>
        <p:spPr/>
        <p:txBody>
          <a:bodyPr/>
          <a:lstStyle/>
          <a:p>
            <a:r>
              <a:rPr lang="en-US" dirty="0"/>
              <a:t>Of Dancing</a:t>
            </a:r>
          </a:p>
        </p:txBody>
      </p:sp>
      <p:sp>
        <p:nvSpPr>
          <p:cNvPr id="28" name="Content Placeholder 27">
            <a:extLst>
              <a:ext uri="{FF2B5EF4-FFF2-40B4-BE49-F238E27FC236}">
                <a16:creationId xmlns:a16="http://schemas.microsoft.com/office/drawing/2014/main" id="{D87A9275-84D9-FCCE-CAFC-E25BB716560A}"/>
              </a:ext>
            </a:extLst>
          </p:cNvPr>
          <p:cNvSpPr>
            <a:spLocks noGrp="1"/>
          </p:cNvSpPr>
          <p:nvPr>
            <p:ph sz="half" idx="10"/>
          </p:nvPr>
        </p:nvSpPr>
        <p:spPr>
          <a:xfrm>
            <a:off x="876300" y="1862138"/>
            <a:ext cx="10734675" cy="2653932"/>
          </a:xfrm>
        </p:spPr>
        <p:txBody>
          <a:bodyPr/>
          <a:lstStyle/>
          <a:p>
            <a:pPr marL="285750" indent="-285750">
              <a:buFont typeface="Arial" panose="020B0604020202020204" pitchFamily="34" charset="0"/>
              <a:buChar char="•"/>
            </a:pPr>
            <a:r>
              <a:rPr lang="en-US" dirty="0"/>
              <a:t>46% lower risk of dying from heart disease in older adults who dance regularly (Merom, D., Ding, D., &amp; Stamatakis, E., 2016)</a:t>
            </a:r>
          </a:p>
          <a:p>
            <a:pPr marL="285750" indent="-285750">
              <a:buFont typeface="Arial" panose="020B0604020202020204" pitchFamily="34" charset="0"/>
              <a:buChar char="•"/>
            </a:pPr>
            <a:r>
              <a:rPr lang="en-US" dirty="0"/>
              <a:t>Builds muscle &amp; bone: Muscles resist body weight; bone strength and mass increase</a:t>
            </a:r>
          </a:p>
          <a:p>
            <a:pPr marL="285750" indent="-285750">
              <a:buFont typeface="Arial" panose="020B0604020202020204" pitchFamily="34" charset="0"/>
              <a:buChar char="•"/>
            </a:pPr>
            <a:r>
              <a:rPr lang="en-US" dirty="0"/>
              <a:t>Heart health: Low-impact cardio that lowers blood pressure and cholesterol</a:t>
            </a:r>
          </a:p>
          <a:p>
            <a:pPr marL="285750" indent="-285750">
              <a:buFont typeface="Arial" panose="020B0604020202020204" pitchFamily="34" charset="0"/>
              <a:buChar char="•"/>
            </a:pPr>
            <a:r>
              <a:rPr lang="en-US" dirty="0"/>
              <a:t>Reduces fat: Whole-body calorie burn supports healthy weight management</a:t>
            </a:r>
          </a:p>
          <a:p>
            <a:pPr marL="285750" indent="-285750">
              <a:buFont typeface="Arial" panose="020B0604020202020204" pitchFamily="34" charset="0"/>
              <a:buChar char="•"/>
            </a:pPr>
            <a:r>
              <a:rPr lang="en-US" dirty="0"/>
              <a:t>Manages blood sugar: Lowers blood sugar levels — especially helpful for diabetes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26">
            <a:extLst>
              <a:ext uri="{FF2B5EF4-FFF2-40B4-BE49-F238E27FC236}">
                <a16:creationId xmlns:a16="http://schemas.microsoft.com/office/drawing/2014/main" id="{8A1DCF8C-F16D-AD20-E96B-21DD94EE083E}"/>
              </a:ext>
            </a:extLst>
          </p:cNvPr>
          <p:cNvSpPr>
            <a:spLocks noGrp="1"/>
          </p:cNvSpPr>
          <p:nvPr>
            <p:ph type="title"/>
          </p:nvPr>
        </p:nvSpPr>
        <p:spPr>
          <a:xfrm>
            <a:off x="587429" y="601759"/>
            <a:ext cx="10515600" cy="757130"/>
          </a:xfrm>
        </p:spPr>
        <p:txBody>
          <a:bodyPr/>
          <a:lstStyle/>
          <a:p>
            <a:r>
              <a:rPr lang="en-US" dirty="0"/>
              <a:t>Strength and balance</a:t>
            </a:r>
          </a:p>
        </p:txBody>
      </p:sp>
      <p:sp>
        <p:nvSpPr>
          <p:cNvPr id="28" name="Text Placeholder 27">
            <a:extLst>
              <a:ext uri="{FF2B5EF4-FFF2-40B4-BE49-F238E27FC236}">
                <a16:creationId xmlns:a16="http://schemas.microsoft.com/office/drawing/2014/main" id="{D62BA036-6E99-21B5-D8EB-6CE52A25C8FD}"/>
              </a:ext>
            </a:extLst>
          </p:cNvPr>
          <p:cNvSpPr>
            <a:spLocks noGrp="1"/>
          </p:cNvSpPr>
          <p:nvPr>
            <p:ph type="body" idx="1"/>
          </p:nvPr>
        </p:nvSpPr>
        <p:spPr/>
        <p:txBody>
          <a:bodyPr/>
          <a:lstStyle/>
          <a:p>
            <a:endParaRPr lang="en-US" dirty="0"/>
          </a:p>
        </p:txBody>
      </p:sp>
      <p:sp>
        <p:nvSpPr>
          <p:cNvPr id="29" name="Content Placeholder 28">
            <a:extLst>
              <a:ext uri="{FF2B5EF4-FFF2-40B4-BE49-F238E27FC236}">
                <a16:creationId xmlns:a16="http://schemas.microsoft.com/office/drawing/2014/main" id="{AF6DFF97-694E-DE5F-FD33-56DB2483B4E4}"/>
              </a:ext>
            </a:extLst>
          </p:cNvPr>
          <p:cNvSpPr>
            <a:spLocks noGrp="1"/>
          </p:cNvSpPr>
          <p:nvPr>
            <p:ph sz="half" idx="10"/>
          </p:nvPr>
        </p:nvSpPr>
        <p:spPr>
          <a:xfrm>
            <a:off x="876822" y="1861890"/>
            <a:ext cx="10734803" cy="3410754"/>
          </a:xfrm>
        </p:spPr>
        <p:txBody>
          <a:bodyPr numCol="2"/>
          <a:lstStyle/>
          <a:p>
            <a:r>
              <a:rPr lang="en-US" dirty="0"/>
              <a:t>How Dance Builds Strength</a:t>
            </a:r>
          </a:p>
          <a:p>
            <a:pPr marL="285750" indent="-285750">
              <a:buFont typeface="Arial" panose="020B0604020202020204" pitchFamily="34" charset="0"/>
              <a:buChar char="•"/>
            </a:pPr>
            <a:r>
              <a:rPr lang="en-US" dirty="0"/>
              <a:t>Builds muscle strength throughout the entire body</a:t>
            </a:r>
          </a:p>
          <a:p>
            <a:pPr marL="285750" indent="-285750">
              <a:buFont typeface="Arial" panose="020B0604020202020204" pitchFamily="34" charset="0"/>
              <a:buChar char="•"/>
            </a:pPr>
            <a:r>
              <a:rPr lang="en-US" dirty="0"/>
              <a:t>Muscles resist body weight during movement</a:t>
            </a:r>
          </a:p>
          <a:p>
            <a:pPr marL="285750" indent="-285750">
              <a:buFont typeface="Arial" panose="020B0604020202020204" pitchFamily="34" charset="0"/>
              <a:buChar char="•"/>
            </a:pPr>
            <a:r>
              <a:rPr lang="en-US" dirty="0"/>
              <a:t>Increases bone strength and bone mass</a:t>
            </a:r>
          </a:p>
          <a:p>
            <a:pPr marL="285750" indent="-285750">
              <a:buFont typeface="Arial" panose="020B0604020202020204" pitchFamily="34" charset="0"/>
              <a:buChar char="•"/>
            </a:pPr>
            <a:r>
              <a:rPr lang="en-US" dirty="0"/>
              <a:t>Muscles respond and grow stronger over time</a:t>
            </a:r>
          </a:p>
          <a:p>
            <a:pPr marL="285750" indent="-285750">
              <a:buFont typeface="Arial" panose="020B0604020202020204" pitchFamily="34" charset="0"/>
              <a:buChar char="•"/>
            </a:pPr>
            <a:r>
              <a:rPr lang="en-US" dirty="0"/>
              <a:t>You'll feel more energy as you progress</a:t>
            </a:r>
          </a:p>
          <a:p>
            <a:r>
              <a:rPr lang="en-US" dirty="0"/>
              <a:t>How Dance Improves Balance</a:t>
            </a:r>
          </a:p>
          <a:p>
            <a:pPr marL="285750" indent="-285750">
              <a:buFont typeface="Arial" panose="020B0604020202020204" pitchFamily="34" charset="0"/>
              <a:buChar char="•"/>
            </a:pPr>
            <a:r>
              <a:rPr lang="en-US" dirty="0"/>
              <a:t>Base of support shifts with every step — brain adapts</a:t>
            </a:r>
          </a:p>
          <a:p>
            <a:pPr marL="285750" indent="-285750">
              <a:buFont typeface="Arial" panose="020B0604020202020204" pitchFamily="34" charset="0"/>
              <a:buChar char="•"/>
            </a:pPr>
            <a:r>
              <a:rPr lang="en-US" dirty="0"/>
              <a:t>Brain and body enhance ability to adjust automatically</a:t>
            </a:r>
          </a:p>
          <a:p>
            <a:pPr marL="285750" indent="-285750">
              <a:buFont typeface="Arial" panose="020B0604020202020204" pitchFamily="34" charset="0"/>
              <a:buChar char="•"/>
            </a:pPr>
            <a:r>
              <a:rPr lang="en-US" dirty="0"/>
              <a:t>Rhythm + balance + music multiplies the benefit</a:t>
            </a:r>
          </a:p>
          <a:p>
            <a:pPr marL="285750" indent="-285750">
              <a:buFont typeface="Arial" panose="020B0604020202020204" pitchFamily="34" charset="0"/>
              <a:buChar char="•"/>
            </a:pPr>
            <a:r>
              <a:rPr lang="en-US" dirty="0"/>
              <a:t>Reduces risk of falls and daily injury</a:t>
            </a:r>
          </a:p>
          <a:p>
            <a:pPr marL="285750" indent="-285750">
              <a:buFont typeface="Arial" panose="020B0604020202020204" pitchFamily="34" charset="0"/>
              <a:buChar char="•"/>
            </a:pPr>
            <a:r>
              <a:rPr lang="en-US" dirty="0"/>
              <a:t>Improves reaction speed and confidence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27">
            <a:extLst>
              <a:ext uri="{FF2B5EF4-FFF2-40B4-BE49-F238E27FC236}">
                <a16:creationId xmlns:a16="http://schemas.microsoft.com/office/drawing/2014/main" id="{4011A24F-9644-A9FC-86BE-C299E2F66C46}"/>
              </a:ext>
            </a:extLst>
          </p:cNvPr>
          <p:cNvSpPr>
            <a:spLocks noGrp="1"/>
          </p:cNvSpPr>
          <p:nvPr>
            <p:ph type="title"/>
          </p:nvPr>
        </p:nvSpPr>
        <p:spPr/>
        <p:txBody>
          <a:bodyPr/>
          <a:lstStyle/>
          <a:p>
            <a:r>
              <a:rPr lang="en-US" dirty="0"/>
              <a:t>Flexibility, Mobility &amp; Chronic Disease</a:t>
            </a:r>
          </a:p>
        </p:txBody>
      </p:sp>
      <p:sp>
        <p:nvSpPr>
          <p:cNvPr id="47" name="Text Placeholder 46">
            <a:extLst>
              <a:ext uri="{FF2B5EF4-FFF2-40B4-BE49-F238E27FC236}">
                <a16:creationId xmlns:a16="http://schemas.microsoft.com/office/drawing/2014/main" id="{1CA1B8C3-D3E3-5E17-1F49-0692ED79369F}"/>
              </a:ext>
            </a:extLst>
          </p:cNvPr>
          <p:cNvSpPr>
            <a:spLocks noGrp="1"/>
          </p:cNvSpPr>
          <p:nvPr>
            <p:ph type="body" idx="1"/>
          </p:nvPr>
        </p:nvSpPr>
        <p:spPr/>
        <p:txBody>
          <a:bodyPr/>
          <a:lstStyle/>
          <a:p>
            <a:endParaRPr lang="en-US"/>
          </a:p>
        </p:txBody>
      </p:sp>
      <p:sp>
        <p:nvSpPr>
          <p:cNvPr id="33" name="Content Placeholder 32">
            <a:extLst>
              <a:ext uri="{FF2B5EF4-FFF2-40B4-BE49-F238E27FC236}">
                <a16:creationId xmlns:a16="http://schemas.microsoft.com/office/drawing/2014/main" id="{22CF29B0-C625-7FB9-161A-58484342B36F}"/>
              </a:ext>
            </a:extLst>
          </p:cNvPr>
          <p:cNvSpPr>
            <a:spLocks noGrp="1"/>
          </p:cNvSpPr>
          <p:nvPr>
            <p:ph sz="half" idx="10"/>
          </p:nvPr>
        </p:nvSpPr>
        <p:spPr>
          <a:xfrm>
            <a:off x="876822" y="1861890"/>
            <a:ext cx="10734803" cy="3113872"/>
          </a:xfrm>
        </p:spPr>
        <p:txBody>
          <a:bodyPr numCol="3">
            <a:normAutofit fontScale="85000" lnSpcReduction="10000"/>
          </a:bodyPr>
          <a:lstStyle/>
          <a:p>
            <a:r>
              <a:rPr lang="en-US" dirty="0"/>
              <a:t>Flexibility &amp; Mobility</a:t>
            </a:r>
          </a:p>
          <a:p>
            <a:r>
              <a:rPr lang="en-US" dirty="0"/>
              <a:t>› Keeps joints loose as we age</a:t>
            </a:r>
          </a:p>
          <a:p>
            <a:r>
              <a:rPr lang="en-US" dirty="0"/>
              <a:t>› Enables more movement with less pain</a:t>
            </a:r>
          </a:p>
          <a:p>
            <a:r>
              <a:rPr lang="en-US" dirty="0"/>
              <a:t>› Improves aerobic and muscle endurance</a:t>
            </a:r>
          </a:p>
          <a:p>
            <a:r>
              <a:rPr lang="en-US" dirty="0"/>
              <a:t>› Enhances agility and gait</a:t>
            </a:r>
          </a:p>
          <a:p>
            <a:r>
              <a:rPr lang="en-US" dirty="0"/>
              <a:t>› Journal of Aging &amp; Physical Activity confirms benefits</a:t>
            </a:r>
          </a:p>
          <a:p>
            <a:r>
              <a:rPr lang="en-US" dirty="0"/>
              <a:t>Arthritis Relief</a:t>
            </a:r>
          </a:p>
          <a:p>
            <a:r>
              <a:rPr lang="en-US" dirty="0"/>
              <a:t>› Arthritis flare-ups worsen with sitting</a:t>
            </a:r>
          </a:p>
          <a:p>
            <a:r>
              <a:rPr lang="en-US" dirty="0"/>
              <a:t>› Gentle dance warms up stiff joints</a:t>
            </a:r>
          </a:p>
          <a:p>
            <a:r>
              <a:rPr lang="en-US" dirty="0"/>
              <a:t>› Significant pain reduction for fibromyalgia</a:t>
            </a:r>
          </a:p>
          <a:p>
            <a:r>
              <a:rPr lang="en-US" dirty="0"/>
              <a:t>› Less hip &amp; knee pain after regular 45-min sessions</a:t>
            </a:r>
          </a:p>
          <a:p>
            <a:r>
              <a:rPr lang="en-US" dirty="0"/>
              <a:t>› Participants walked faster after dance classes</a:t>
            </a:r>
          </a:p>
          <a:p>
            <a:r>
              <a:rPr lang="en-US" dirty="0"/>
              <a:t>Weight &amp; Diabetes</a:t>
            </a:r>
          </a:p>
          <a:p>
            <a:r>
              <a:rPr lang="en-US" dirty="0"/>
              <a:t>› Provides whole-body calorie burn</a:t>
            </a:r>
          </a:p>
          <a:p>
            <a:r>
              <a:rPr lang="en-US" dirty="0"/>
              <a:t>› Supports healthy weight management</a:t>
            </a:r>
          </a:p>
          <a:p>
            <a:r>
              <a:rPr lang="en-US" dirty="0"/>
              <a:t>› Lowers blood sugar levels</a:t>
            </a:r>
          </a:p>
          <a:p>
            <a:r>
              <a:rPr lang="en-US" dirty="0"/>
              <a:t>› Helpful for people managing diabetes</a:t>
            </a:r>
          </a:p>
          <a:p>
            <a:r>
              <a:rPr lang="en-US" dirty="0"/>
              <a:t>› No special equipment or gym required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D1791776-97D6-9107-57AF-EE8F0D551B86}"/>
              </a:ext>
            </a:extLst>
          </p:cNvPr>
          <p:cNvSpPr>
            <a:spLocks noGrp="1"/>
          </p:cNvSpPr>
          <p:nvPr>
            <p:ph type="title"/>
          </p:nvPr>
        </p:nvSpPr>
        <p:spPr>
          <a:xfrm>
            <a:off x="587429" y="601759"/>
            <a:ext cx="10515600" cy="757130"/>
          </a:xfrm>
        </p:spPr>
        <p:txBody>
          <a:bodyPr/>
          <a:lstStyle/>
          <a:p>
            <a:r>
              <a:rPr lang="en-US" dirty="0"/>
              <a:t>Mental Benefits</a:t>
            </a:r>
          </a:p>
        </p:txBody>
      </p:sp>
      <p:sp>
        <p:nvSpPr>
          <p:cNvPr id="21" name="Text Placeholder 20">
            <a:extLst>
              <a:ext uri="{FF2B5EF4-FFF2-40B4-BE49-F238E27FC236}">
                <a16:creationId xmlns:a16="http://schemas.microsoft.com/office/drawing/2014/main" id="{466E6152-0DFD-ED15-0593-D490F197880D}"/>
              </a:ext>
            </a:extLst>
          </p:cNvPr>
          <p:cNvSpPr>
            <a:spLocks noGrp="1"/>
          </p:cNvSpPr>
          <p:nvPr>
            <p:ph type="body" idx="1"/>
          </p:nvPr>
        </p:nvSpPr>
        <p:spPr/>
        <p:txBody>
          <a:bodyPr/>
          <a:lstStyle/>
          <a:p>
            <a:r>
              <a:rPr lang="en-US" dirty="0"/>
              <a:t>Dancing doesn't just move your body…</a:t>
            </a:r>
          </a:p>
        </p:txBody>
      </p:sp>
      <p:sp>
        <p:nvSpPr>
          <p:cNvPr id="18" name="Content Placeholder 17">
            <a:extLst>
              <a:ext uri="{FF2B5EF4-FFF2-40B4-BE49-F238E27FC236}">
                <a16:creationId xmlns:a16="http://schemas.microsoft.com/office/drawing/2014/main" id="{4CDEB967-B8AE-89C0-7FCC-01543ADFB8F7}"/>
              </a:ext>
            </a:extLst>
          </p:cNvPr>
          <p:cNvSpPr>
            <a:spLocks noGrp="1"/>
          </p:cNvSpPr>
          <p:nvPr>
            <p:ph sz="half" idx="10"/>
          </p:nvPr>
        </p:nvSpPr>
        <p:spPr>
          <a:xfrm>
            <a:off x="876300" y="1862138"/>
            <a:ext cx="10734675" cy="1833194"/>
          </a:xfrm>
        </p:spPr>
        <p:txBody>
          <a:bodyPr/>
          <a:lstStyle/>
          <a:p>
            <a:r>
              <a:rPr lang="en-US" dirty="0"/>
              <a:t>It transforms your mind</a:t>
            </a:r>
          </a:p>
          <a:p>
            <a:pPr marL="285750" indent="-285750">
              <a:buFont typeface="Arial" panose="020B0604020202020204" pitchFamily="34" charset="0"/>
              <a:buChar char="•"/>
            </a:pPr>
            <a:r>
              <a:rPr lang="en-US" dirty="0"/>
              <a:t>Brain health</a:t>
            </a:r>
          </a:p>
          <a:p>
            <a:pPr marL="285750" indent="-285750">
              <a:buFont typeface="Arial" panose="020B0604020202020204" pitchFamily="34" charset="0"/>
              <a:buChar char="•"/>
            </a:pPr>
            <a:r>
              <a:rPr lang="en-US" dirty="0"/>
              <a:t>Social connection</a:t>
            </a:r>
          </a:p>
          <a:p>
            <a:pPr marL="285750" indent="-285750">
              <a:buFont typeface="Arial" panose="020B0604020202020204" pitchFamily="34" charset="0"/>
              <a:buChar char="•"/>
            </a:pPr>
            <a:r>
              <a:rPr lang="en-US" dirty="0"/>
              <a:t>Mood and stress relief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1">
            <a:extLst>
              <a:ext uri="{FF2B5EF4-FFF2-40B4-BE49-F238E27FC236}">
                <a16:creationId xmlns:a16="http://schemas.microsoft.com/office/drawing/2014/main" id="{CB077E3B-5E74-4DC8-A2F6-55C79AF7AD8F}"/>
              </a:ext>
            </a:extLst>
          </p:cNvPr>
          <p:cNvSpPr>
            <a:spLocks noGrp="1"/>
          </p:cNvSpPr>
          <p:nvPr>
            <p:ph type="title"/>
          </p:nvPr>
        </p:nvSpPr>
        <p:spPr>
          <a:xfrm>
            <a:off x="587429" y="601759"/>
            <a:ext cx="10515600" cy="757130"/>
          </a:xfrm>
        </p:spPr>
        <p:txBody>
          <a:bodyPr/>
          <a:lstStyle/>
          <a:p>
            <a:r>
              <a:rPr lang="en-US" dirty="0"/>
              <a:t>Brain health</a:t>
            </a:r>
          </a:p>
        </p:txBody>
      </p:sp>
      <p:sp>
        <p:nvSpPr>
          <p:cNvPr id="33" name="Text Placeholder 32">
            <a:extLst>
              <a:ext uri="{FF2B5EF4-FFF2-40B4-BE49-F238E27FC236}">
                <a16:creationId xmlns:a16="http://schemas.microsoft.com/office/drawing/2014/main" id="{3B450D78-D1B1-E0CD-4401-B87E0FFA0CE7}"/>
              </a:ext>
            </a:extLst>
          </p:cNvPr>
          <p:cNvSpPr>
            <a:spLocks noGrp="1"/>
          </p:cNvSpPr>
          <p:nvPr>
            <p:ph type="body" idx="1"/>
          </p:nvPr>
        </p:nvSpPr>
        <p:spPr/>
        <p:txBody>
          <a:bodyPr/>
          <a:lstStyle/>
          <a:p>
            <a:endParaRPr lang="en-US" dirty="0"/>
          </a:p>
        </p:txBody>
      </p:sp>
      <p:sp>
        <p:nvSpPr>
          <p:cNvPr id="24" name="Content Placeholder 23">
            <a:extLst>
              <a:ext uri="{FF2B5EF4-FFF2-40B4-BE49-F238E27FC236}">
                <a16:creationId xmlns:a16="http://schemas.microsoft.com/office/drawing/2014/main" id="{BB7752C5-4D76-BCA5-A284-1E23C809DD2E}"/>
              </a:ext>
            </a:extLst>
          </p:cNvPr>
          <p:cNvSpPr>
            <a:spLocks noGrp="1"/>
          </p:cNvSpPr>
          <p:nvPr>
            <p:ph sz="half" idx="10"/>
          </p:nvPr>
        </p:nvSpPr>
        <p:spPr>
          <a:xfrm>
            <a:off x="876300" y="1862138"/>
            <a:ext cx="10734675" cy="2653932"/>
          </a:xfrm>
        </p:spPr>
        <p:txBody>
          <a:bodyPr/>
          <a:lstStyle/>
          <a:p>
            <a:pPr marL="285750" indent="-285750">
              <a:buFont typeface="Arial" panose="020B0604020202020204" pitchFamily="34" charset="0"/>
              <a:buChar char="•"/>
            </a:pPr>
            <a:r>
              <a:rPr lang="en-US" dirty="0"/>
              <a:t>1–2 hours per week of dancing can improve cognitive skills (</a:t>
            </a:r>
            <a:r>
              <a:rPr lang="en-US" dirty="0" err="1"/>
              <a:t>Balbim</a:t>
            </a:r>
            <a:r>
              <a:rPr lang="en-US" dirty="0"/>
              <a:t>, G. M., Ajilore, O. A., Erickson, K. I., Lamar, M., Aguiñaga, S., Bustamante, E. E., &amp; Marquez, D. X., 2021)</a:t>
            </a:r>
          </a:p>
          <a:p>
            <a:pPr marL="285750" indent="-285750">
              <a:buFont typeface="Arial" panose="020B0604020202020204" pitchFamily="34" charset="0"/>
              <a:buChar char="•"/>
            </a:pPr>
            <a:r>
              <a:rPr lang="en-US" dirty="0"/>
              <a:t>Memory: Dance areas of the brain overlap with memory — practicing steps builds recall</a:t>
            </a:r>
          </a:p>
          <a:p>
            <a:pPr marL="285750" indent="-285750">
              <a:buFont typeface="Arial" panose="020B0604020202020204" pitchFamily="34" charset="0"/>
              <a:buChar char="•"/>
            </a:pPr>
            <a:r>
              <a:rPr lang="en-US" dirty="0"/>
              <a:t>Planning &amp; organizing: These cognitive skills directly improve with regular physical exercise</a:t>
            </a:r>
          </a:p>
          <a:p>
            <a:pPr marL="285750" indent="-285750">
              <a:buFont typeface="Arial" panose="020B0604020202020204" pitchFamily="34" charset="0"/>
              <a:buChar char="•"/>
            </a:pPr>
            <a:r>
              <a:rPr lang="en-US" dirty="0"/>
              <a:t>Focus &amp; attention: Learning new moves demands concentration, which strengthens mental focus</a:t>
            </a:r>
          </a:p>
          <a:p>
            <a:pPr marL="285750" indent="-285750">
              <a:buFont typeface="Arial" panose="020B0604020202020204" pitchFamily="34" charset="0"/>
              <a:buChar char="•"/>
            </a:pPr>
            <a:r>
              <a:rPr lang="en-US" dirty="0"/>
              <a:t>Mental challenge: Remembering sequences keeps the mind engaged and growing</a:t>
            </a:r>
          </a:p>
        </p:txBody>
      </p:sp>
    </p:spTree>
  </p:cSld>
  <p:clrMapOvr>
    <a:masterClrMapping/>
  </p:clrMapOvr>
</p:sld>
</file>

<file path=ppt/theme/theme1.xml><?xml version="1.0" encoding="utf-8"?>
<a:theme xmlns:a="http://schemas.openxmlformats.org/drawingml/2006/main" name="OSU Extension Theme 1">
  <a:themeElements>
    <a:clrScheme name="OSU Division of Agriculture">
      <a:dk1>
        <a:srgbClr val="000000"/>
      </a:dk1>
      <a:lt1>
        <a:srgbClr val="FFFFFF"/>
      </a:lt1>
      <a:dk2>
        <a:srgbClr val="63666A"/>
      </a:dk2>
      <a:lt2>
        <a:srgbClr val="D0D0CE"/>
      </a:lt2>
      <a:accent1>
        <a:srgbClr val="FA6400"/>
      </a:accent1>
      <a:accent2>
        <a:srgbClr val="FFECD6"/>
      </a:accent2>
      <a:accent3>
        <a:srgbClr val="008FCA"/>
      </a:accent3>
      <a:accent4>
        <a:srgbClr val="AECADF"/>
      </a:accent4>
      <a:accent5>
        <a:srgbClr val="001234"/>
      </a:accent5>
      <a:accent6>
        <a:srgbClr val="145383"/>
      </a:accent6>
      <a:hlink>
        <a:srgbClr val="0563C1"/>
      </a:hlink>
      <a:folHlink>
        <a:srgbClr val="954F72"/>
      </a:folHlink>
    </a:clrScheme>
    <a:fontScheme name="Fjalla One-Roboto">
      <a:majorFont>
        <a:latin typeface="Fjalla One"/>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boto"/>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SU Extension_Temp_1jfa" id="{C447B480-1AA6-0C45-A115-E6F572EF108E}" vid="{86EF4E9D-5444-7C4A-AE06-27DEFBAD7D1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4C088CB853DA34AB18DC067F7DF00D6" ma:contentTypeVersion="15" ma:contentTypeDescription="Create a new document." ma:contentTypeScope="" ma:versionID="9cc8d0b28dc84603224831b114eff97e">
  <xsd:schema xmlns:xsd="http://www.w3.org/2001/XMLSchema" xmlns:xs="http://www.w3.org/2001/XMLSchema" xmlns:p="http://schemas.microsoft.com/office/2006/metadata/properties" xmlns:ns2="c3999f6a-277a-4406-80a3-1c94f17cea73" xmlns:ns3="9f2c0ffc-5293-4e9e-90d2-66d2b22e5f10" targetNamespace="http://schemas.microsoft.com/office/2006/metadata/properties" ma:root="true" ma:fieldsID="78cd15a7b80878688fd83d22c72b5ec4" ns2:_="" ns3:_="">
    <xsd:import namespace="c3999f6a-277a-4406-80a3-1c94f17cea73"/>
    <xsd:import namespace="9f2c0ffc-5293-4e9e-90d2-66d2b22e5f1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3999f6a-277a-4406-80a3-1c94f17cea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babce5ee-ca9a-4d2a-a8e0-de529263518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f2c0ffc-5293-4e9e-90d2-66d2b22e5f10"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277d98b6-8fef-4416-9ac5-4940cd72e8cd}" ma:internalName="TaxCatchAll" ma:showField="CatchAllData" ma:web="9f2c0ffc-5293-4e9e-90d2-66d2b22e5f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9f2c0ffc-5293-4e9e-90d2-66d2b22e5f10" xsi:nil="true"/>
    <lcf76f155ced4ddcb4097134ff3c332f xmlns="c3999f6a-277a-4406-80a3-1c94f17cea7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B352AD4-14AC-4D12-9525-E0AD87179D0A}">
  <ds:schemaRefs>
    <ds:schemaRef ds:uri="http://schemas.microsoft.com/sharepoint/v3/contenttype/forms"/>
  </ds:schemaRefs>
</ds:datastoreItem>
</file>

<file path=customXml/itemProps2.xml><?xml version="1.0" encoding="utf-8"?>
<ds:datastoreItem xmlns:ds="http://schemas.openxmlformats.org/officeDocument/2006/customXml" ds:itemID="{9553CCB4-CF37-484C-BB15-332E2E5DADE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3999f6a-277a-4406-80a3-1c94f17cea73"/>
    <ds:schemaRef ds:uri="9f2c0ffc-5293-4e9e-90d2-66d2b22e5f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3E1AB50-09D2-461D-A45E-81282B24D2B3}">
  <ds:schemaRefs>
    <ds:schemaRef ds:uri="9f2c0ffc-5293-4e9e-90d2-66d2b22e5f10"/>
    <ds:schemaRef ds:uri="http://purl.org/dc/elements/1.1/"/>
    <ds:schemaRef ds:uri="http://purl.org/dc/dcmitype/"/>
    <ds:schemaRef ds:uri="http://purl.org/dc/terms/"/>
    <ds:schemaRef ds:uri="http://schemas.microsoft.com/office/2006/documentManagement/types"/>
    <ds:schemaRef ds:uri="http://www.w3.org/XML/1998/namespace"/>
    <ds:schemaRef ds:uri="http://schemas.microsoft.com/office/2006/metadata/properties"/>
    <ds:schemaRef ds:uri="http://schemas.microsoft.com/office/infopath/2007/PartnerControls"/>
    <ds:schemaRef ds:uri="http://schemas.openxmlformats.org/package/2006/metadata/core-properties"/>
    <ds:schemaRef ds:uri="c3999f6a-277a-4406-80a3-1c94f17cea73"/>
  </ds:schemaRefs>
</ds:datastoreItem>
</file>

<file path=docProps/app.xml><?xml version="1.0" encoding="utf-8"?>
<Properties xmlns="http://schemas.openxmlformats.org/officeDocument/2006/extended-properties" xmlns:vt="http://schemas.openxmlformats.org/officeDocument/2006/docPropsVTypes">
  <Template>OSU Extension Theme 1</Template>
  <TotalTime>1319</TotalTime>
  <Words>1348</Words>
  <Application>Microsoft Office PowerPoint</Application>
  <PresentationFormat>Widescreen</PresentationFormat>
  <Paragraphs>145</Paragraphs>
  <Slides>17</Slides>
  <Notes>16</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OSU Extension Theme 1</vt:lpstr>
      <vt:lpstr>Dancing for the health of it</vt:lpstr>
      <vt:lpstr>Today’s program</vt:lpstr>
      <vt:lpstr>Why Dance? </vt:lpstr>
      <vt:lpstr>Dance</vt:lpstr>
      <vt:lpstr>Physical Benefits</vt:lpstr>
      <vt:lpstr>Strength and balance</vt:lpstr>
      <vt:lpstr>Flexibility, Mobility &amp; Chronic Disease</vt:lpstr>
      <vt:lpstr>Mental Benefits</vt:lpstr>
      <vt:lpstr>Brain health</vt:lpstr>
      <vt:lpstr>Social Interaction &amp; Community</vt:lpstr>
      <vt:lpstr>Mood &amp; Stress Relief</vt:lpstr>
      <vt:lpstr>Getting Started Safely</vt:lpstr>
      <vt:lpstr>Simple Dances Through the Decades</vt:lpstr>
      <vt:lpstr>Key Takeaways</vt:lpstr>
      <vt:lpstr>CLUB ACTIVITY</vt:lpstr>
      <vt:lpstr>Non-Discrimination statement </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Peek, Gina</dc:creator>
  <cp:lastModifiedBy>Peek, Gina</cp:lastModifiedBy>
  <cp:revision>8</cp:revision>
  <dcterms:created xsi:type="dcterms:W3CDTF">2026-07-22T17:17:36Z</dcterms:created>
  <dcterms:modified xsi:type="dcterms:W3CDTF">2026-08-04T19:43:22Z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0x01010024C088CB853DA34AB18DC067F7DF00D6</vt:lpwstr>
  </property>
  <property fmtid="{D5CDD505-2E9C-101B-9397-08002B2CF9AE}" pid="3" name="MediaServiceImageTags">
    <vt:lpwstr/>
  </property>
</Properties>
</file>