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  <p:sldId id="273" r:id="rId13"/>
    <p:sldId id="26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56766-EAE1-41BC-9DA2-121176176CD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3B4ACE-BAE0-4197-B642-170C885BC14B}">
      <dgm:prSet/>
      <dgm:spPr/>
      <dgm:t>
        <a:bodyPr/>
        <a:lstStyle/>
        <a:p>
          <a:r>
            <a:rPr lang="en-US" b="1"/>
            <a:t>Option 1</a:t>
          </a:r>
          <a:r>
            <a:rPr lang="en-US"/>
            <a:t> – vaccinations given at branding and weaning</a:t>
          </a:r>
        </a:p>
      </dgm:t>
    </dgm:pt>
    <dgm:pt modelId="{DCF9400F-0635-4B2A-80E0-E60F0818EE2F}" type="parTrans" cxnId="{68F6E078-684D-43F1-9CFB-E15DCACFC215}">
      <dgm:prSet/>
      <dgm:spPr/>
      <dgm:t>
        <a:bodyPr/>
        <a:lstStyle/>
        <a:p>
          <a:endParaRPr lang="en-US"/>
        </a:p>
      </dgm:t>
    </dgm:pt>
    <dgm:pt modelId="{5F5CA57C-DB3D-405A-B5D6-A930F3C5D7AF}" type="sibTrans" cxnId="{68F6E078-684D-43F1-9CFB-E15DCACFC215}">
      <dgm:prSet/>
      <dgm:spPr/>
      <dgm:t>
        <a:bodyPr/>
        <a:lstStyle/>
        <a:p>
          <a:endParaRPr lang="en-US"/>
        </a:p>
      </dgm:t>
    </dgm:pt>
    <dgm:pt modelId="{A325A2A2-DDA1-429B-A472-FEA152C624F6}">
      <dgm:prSet/>
      <dgm:spPr/>
      <dgm:t>
        <a:bodyPr/>
        <a:lstStyle/>
        <a:p>
          <a:r>
            <a:rPr lang="en-US"/>
            <a:t>Requires use of modified-live vaccine (MLV) for both vaccinations</a:t>
          </a:r>
        </a:p>
      </dgm:t>
    </dgm:pt>
    <dgm:pt modelId="{4264355F-56EF-4A77-A8AD-D2824A97582D}" type="parTrans" cxnId="{FB673ABE-0A38-4BF1-BFCA-9BB6D59BDC12}">
      <dgm:prSet/>
      <dgm:spPr/>
      <dgm:t>
        <a:bodyPr/>
        <a:lstStyle/>
        <a:p>
          <a:endParaRPr lang="en-US"/>
        </a:p>
      </dgm:t>
    </dgm:pt>
    <dgm:pt modelId="{C7C0A9CB-5414-4CD1-B0E2-6032D1C501D2}" type="sibTrans" cxnId="{FB673ABE-0A38-4BF1-BFCA-9BB6D59BDC12}">
      <dgm:prSet/>
      <dgm:spPr/>
      <dgm:t>
        <a:bodyPr/>
        <a:lstStyle/>
        <a:p>
          <a:endParaRPr lang="en-US"/>
        </a:p>
      </dgm:t>
    </dgm:pt>
    <dgm:pt modelId="{BC555B3B-1B3B-4D5E-BABD-7E9208BECD30}">
      <dgm:prSet/>
      <dgm:spPr/>
      <dgm:t>
        <a:bodyPr/>
        <a:lstStyle/>
        <a:p>
          <a:r>
            <a:rPr lang="en-US" b="1" dirty="0"/>
            <a:t>Option 2</a:t>
          </a:r>
          <a:r>
            <a:rPr lang="en-US" dirty="0"/>
            <a:t> – vaccinations given at </a:t>
          </a:r>
          <a:r>
            <a:rPr lang="en-US" dirty="0" err="1"/>
            <a:t>preweaning</a:t>
          </a:r>
          <a:r>
            <a:rPr lang="en-US" dirty="0"/>
            <a:t> (2-6 weeks prior to wean) and weaning</a:t>
          </a:r>
        </a:p>
      </dgm:t>
    </dgm:pt>
    <dgm:pt modelId="{4D1F4B73-4E8E-479A-BC01-C93EC03CCBDD}" type="parTrans" cxnId="{C97AB7E0-8F1A-4814-AD97-6CEF0675B549}">
      <dgm:prSet/>
      <dgm:spPr/>
      <dgm:t>
        <a:bodyPr/>
        <a:lstStyle/>
        <a:p>
          <a:endParaRPr lang="en-US"/>
        </a:p>
      </dgm:t>
    </dgm:pt>
    <dgm:pt modelId="{5EE2779B-739D-4024-A0EB-46D27CD1B15F}" type="sibTrans" cxnId="{C97AB7E0-8F1A-4814-AD97-6CEF0675B549}">
      <dgm:prSet/>
      <dgm:spPr/>
      <dgm:t>
        <a:bodyPr/>
        <a:lstStyle/>
        <a:p>
          <a:endParaRPr lang="en-US"/>
        </a:p>
      </dgm:t>
    </dgm:pt>
    <dgm:pt modelId="{1CEFAFBC-C7E1-4F20-B529-6840F7B11E32}">
      <dgm:prSet/>
      <dgm:spPr/>
      <dgm:t>
        <a:bodyPr/>
        <a:lstStyle/>
        <a:p>
          <a:r>
            <a:rPr lang="en-US"/>
            <a:t>May use killed vaccine for 1</a:t>
          </a:r>
          <a:r>
            <a:rPr lang="en-US" baseline="30000"/>
            <a:t>st</a:t>
          </a:r>
          <a:r>
            <a:rPr lang="en-US"/>
            <a:t> vaccination only </a:t>
          </a:r>
        </a:p>
      </dgm:t>
    </dgm:pt>
    <dgm:pt modelId="{81C721E6-540D-4F1A-837F-532A539DA2EA}" type="parTrans" cxnId="{419E762E-85DE-47EA-B148-65C9F95E4ACB}">
      <dgm:prSet/>
      <dgm:spPr/>
      <dgm:t>
        <a:bodyPr/>
        <a:lstStyle/>
        <a:p>
          <a:endParaRPr lang="en-US"/>
        </a:p>
      </dgm:t>
    </dgm:pt>
    <dgm:pt modelId="{3A8ADE27-C0DC-4FFC-9DCE-644367D490EC}" type="sibTrans" cxnId="{419E762E-85DE-47EA-B148-65C9F95E4ACB}">
      <dgm:prSet/>
      <dgm:spPr/>
      <dgm:t>
        <a:bodyPr/>
        <a:lstStyle/>
        <a:p>
          <a:endParaRPr lang="en-US"/>
        </a:p>
      </dgm:t>
    </dgm:pt>
    <dgm:pt modelId="{D3209936-6948-420A-AF5E-C2A71F1088BC}">
      <dgm:prSet/>
      <dgm:spPr/>
      <dgm:t>
        <a:bodyPr/>
        <a:lstStyle/>
        <a:p>
          <a:r>
            <a:rPr lang="en-US"/>
            <a:t>Followed up with a MLV</a:t>
          </a:r>
        </a:p>
      </dgm:t>
    </dgm:pt>
    <dgm:pt modelId="{8ED214FE-3B6F-4903-9DEE-882F85FF7761}" type="parTrans" cxnId="{42426F2C-8576-4CAC-A48C-AA25AFE41665}">
      <dgm:prSet/>
      <dgm:spPr/>
      <dgm:t>
        <a:bodyPr/>
        <a:lstStyle/>
        <a:p>
          <a:endParaRPr lang="en-US"/>
        </a:p>
      </dgm:t>
    </dgm:pt>
    <dgm:pt modelId="{E0E1C185-1D10-4A99-A049-C33AF36C3F3B}" type="sibTrans" cxnId="{42426F2C-8576-4CAC-A48C-AA25AFE41665}">
      <dgm:prSet/>
      <dgm:spPr/>
      <dgm:t>
        <a:bodyPr/>
        <a:lstStyle/>
        <a:p>
          <a:endParaRPr lang="en-US"/>
        </a:p>
      </dgm:t>
    </dgm:pt>
    <dgm:pt modelId="{09C47CD3-CC08-4875-A9D4-BAC89440CB2F}">
      <dgm:prSet/>
      <dgm:spPr/>
      <dgm:t>
        <a:bodyPr/>
        <a:lstStyle/>
        <a:p>
          <a:r>
            <a:rPr lang="en-US" b="1"/>
            <a:t>Option 3 </a:t>
          </a:r>
          <a:r>
            <a:rPr lang="en-US"/>
            <a:t>– vaccinations given at weaning and postweaning (14-28 post wean)</a:t>
          </a:r>
        </a:p>
      </dgm:t>
    </dgm:pt>
    <dgm:pt modelId="{BA42BC5D-A9E1-4D43-BC1F-CBEEFC5EE87D}" type="parTrans" cxnId="{BF1C2E00-60C5-448F-8D3E-7CE1137F1A9B}">
      <dgm:prSet/>
      <dgm:spPr/>
      <dgm:t>
        <a:bodyPr/>
        <a:lstStyle/>
        <a:p>
          <a:endParaRPr lang="en-US"/>
        </a:p>
      </dgm:t>
    </dgm:pt>
    <dgm:pt modelId="{E39B9E94-2669-4392-9B32-48FB201F3A80}" type="sibTrans" cxnId="{BF1C2E00-60C5-448F-8D3E-7CE1137F1A9B}">
      <dgm:prSet/>
      <dgm:spPr/>
      <dgm:t>
        <a:bodyPr/>
        <a:lstStyle/>
        <a:p>
          <a:endParaRPr lang="en-US"/>
        </a:p>
      </dgm:t>
    </dgm:pt>
    <dgm:pt modelId="{B0083033-4260-45E1-A84F-88A1D7F76EC6}">
      <dgm:prSet/>
      <dgm:spPr/>
      <dgm:t>
        <a:bodyPr/>
        <a:lstStyle/>
        <a:p>
          <a:r>
            <a:rPr lang="en-US"/>
            <a:t>Requires the use of MLV for both vaccinations</a:t>
          </a:r>
        </a:p>
      </dgm:t>
    </dgm:pt>
    <dgm:pt modelId="{2FA24C65-0F30-42E4-8580-95CEB22FAE6E}" type="parTrans" cxnId="{9C474A72-0AE3-4628-BF7B-177DEEC20821}">
      <dgm:prSet/>
      <dgm:spPr/>
      <dgm:t>
        <a:bodyPr/>
        <a:lstStyle/>
        <a:p>
          <a:endParaRPr lang="en-US"/>
        </a:p>
      </dgm:t>
    </dgm:pt>
    <dgm:pt modelId="{C4C05022-3C1F-4EBA-97EC-D5615AB2B87B}" type="sibTrans" cxnId="{9C474A72-0AE3-4628-BF7B-177DEEC20821}">
      <dgm:prSet/>
      <dgm:spPr/>
      <dgm:t>
        <a:bodyPr/>
        <a:lstStyle/>
        <a:p>
          <a:endParaRPr lang="en-US"/>
        </a:p>
      </dgm:t>
    </dgm:pt>
    <dgm:pt modelId="{3E3B6664-A43C-451C-9994-A69EEEDDC4B9}" type="pres">
      <dgm:prSet presAssocID="{32956766-EAE1-41BC-9DA2-121176176C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88025-04E7-4985-BB4E-BA1F7D014E97}" type="pres">
      <dgm:prSet presAssocID="{583B4ACE-BAE0-4197-B642-170C885BC14B}" presName="linNode" presStyleCnt="0"/>
      <dgm:spPr/>
    </dgm:pt>
    <dgm:pt modelId="{CDEDF852-A740-4D33-81EB-414388C7F720}" type="pres">
      <dgm:prSet presAssocID="{583B4ACE-BAE0-4197-B642-170C885BC1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F8DF9-993D-4639-9672-2675FC1A24B5}" type="pres">
      <dgm:prSet presAssocID="{583B4ACE-BAE0-4197-B642-170C885BC1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865C-BFBB-48F6-9D5D-ADADB81792B9}" type="pres">
      <dgm:prSet presAssocID="{5F5CA57C-DB3D-405A-B5D6-A930F3C5D7AF}" presName="sp" presStyleCnt="0"/>
      <dgm:spPr/>
    </dgm:pt>
    <dgm:pt modelId="{4AF76A0D-BD99-44DB-B4A9-03DCE472BC70}" type="pres">
      <dgm:prSet presAssocID="{BC555B3B-1B3B-4D5E-BABD-7E9208BECD30}" presName="linNode" presStyleCnt="0"/>
      <dgm:spPr/>
    </dgm:pt>
    <dgm:pt modelId="{6FF722B7-FFEB-4979-8BB2-90C35C9938CC}" type="pres">
      <dgm:prSet presAssocID="{BC555B3B-1B3B-4D5E-BABD-7E9208BECD3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6431-499A-43FE-8AE1-BCBE25C4A690}" type="pres">
      <dgm:prSet presAssocID="{BC555B3B-1B3B-4D5E-BABD-7E9208BECD3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76D47-3062-4CD9-B61A-0F8D30FD3DBF}" type="pres">
      <dgm:prSet presAssocID="{5EE2779B-739D-4024-A0EB-46D27CD1B15F}" presName="sp" presStyleCnt="0"/>
      <dgm:spPr/>
    </dgm:pt>
    <dgm:pt modelId="{28DBBD92-E0CF-4099-A4C1-E4698A75D4AF}" type="pres">
      <dgm:prSet presAssocID="{09C47CD3-CC08-4875-A9D4-BAC89440CB2F}" presName="linNode" presStyleCnt="0"/>
      <dgm:spPr/>
    </dgm:pt>
    <dgm:pt modelId="{7D4888C0-AAA6-4F65-967E-75FCA17C7AF4}" type="pres">
      <dgm:prSet presAssocID="{09C47CD3-CC08-4875-A9D4-BAC89440CB2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862B5-CEED-4F25-9452-BE1C2E73FB39}" type="pres">
      <dgm:prSet presAssocID="{09C47CD3-CC08-4875-A9D4-BAC89440CB2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E762E-85DE-47EA-B148-65C9F95E4ACB}" srcId="{BC555B3B-1B3B-4D5E-BABD-7E9208BECD30}" destId="{1CEFAFBC-C7E1-4F20-B529-6840F7B11E32}" srcOrd="0" destOrd="0" parTransId="{81C721E6-540D-4F1A-837F-532A539DA2EA}" sibTransId="{3A8ADE27-C0DC-4FFC-9DCE-644367D490EC}"/>
    <dgm:cxn modelId="{DB31077E-D401-4234-8E90-5C67B63A46F5}" type="presOf" srcId="{BC555B3B-1B3B-4D5E-BABD-7E9208BECD30}" destId="{6FF722B7-FFEB-4979-8BB2-90C35C9938CC}" srcOrd="0" destOrd="0" presId="urn:microsoft.com/office/officeart/2005/8/layout/vList5"/>
    <dgm:cxn modelId="{6FE6605D-28C4-4CD3-B685-4EFD743675EE}" type="presOf" srcId="{A325A2A2-DDA1-429B-A472-FEA152C624F6}" destId="{70DF8DF9-993D-4639-9672-2675FC1A24B5}" srcOrd="0" destOrd="0" presId="urn:microsoft.com/office/officeart/2005/8/layout/vList5"/>
    <dgm:cxn modelId="{CE02EBC3-8AB2-4856-970A-D3676B884BAE}" type="presOf" srcId="{B0083033-4260-45E1-A84F-88A1D7F76EC6}" destId="{31D862B5-CEED-4F25-9452-BE1C2E73FB39}" srcOrd="0" destOrd="0" presId="urn:microsoft.com/office/officeart/2005/8/layout/vList5"/>
    <dgm:cxn modelId="{57206E24-D2BD-4D27-A715-2D581A192CF0}" type="presOf" srcId="{32956766-EAE1-41BC-9DA2-121176176CDD}" destId="{3E3B6664-A43C-451C-9994-A69EEEDDC4B9}" srcOrd="0" destOrd="0" presId="urn:microsoft.com/office/officeart/2005/8/layout/vList5"/>
    <dgm:cxn modelId="{033D9ECF-85B8-4EB2-BEE6-1C0B5BE1C432}" type="presOf" srcId="{1CEFAFBC-C7E1-4F20-B529-6840F7B11E32}" destId="{A6696431-499A-43FE-8AE1-BCBE25C4A690}" srcOrd="0" destOrd="0" presId="urn:microsoft.com/office/officeart/2005/8/layout/vList5"/>
    <dgm:cxn modelId="{FB673ABE-0A38-4BF1-BFCA-9BB6D59BDC12}" srcId="{583B4ACE-BAE0-4197-B642-170C885BC14B}" destId="{A325A2A2-DDA1-429B-A472-FEA152C624F6}" srcOrd="0" destOrd="0" parTransId="{4264355F-56EF-4A77-A8AD-D2824A97582D}" sibTransId="{C7C0A9CB-5414-4CD1-B0E2-6032D1C501D2}"/>
    <dgm:cxn modelId="{C97AB7E0-8F1A-4814-AD97-6CEF0675B549}" srcId="{32956766-EAE1-41BC-9DA2-121176176CDD}" destId="{BC555B3B-1B3B-4D5E-BABD-7E9208BECD30}" srcOrd="1" destOrd="0" parTransId="{4D1F4B73-4E8E-479A-BC01-C93EC03CCBDD}" sibTransId="{5EE2779B-739D-4024-A0EB-46D27CD1B15F}"/>
    <dgm:cxn modelId="{A9A307BA-1EB9-4657-8219-4A7F090A3588}" type="presOf" srcId="{583B4ACE-BAE0-4197-B642-170C885BC14B}" destId="{CDEDF852-A740-4D33-81EB-414388C7F720}" srcOrd="0" destOrd="0" presId="urn:microsoft.com/office/officeart/2005/8/layout/vList5"/>
    <dgm:cxn modelId="{42426F2C-8576-4CAC-A48C-AA25AFE41665}" srcId="{BC555B3B-1B3B-4D5E-BABD-7E9208BECD30}" destId="{D3209936-6948-420A-AF5E-C2A71F1088BC}" srcOrd="1" destOrd="0" parTransId="{8ED214FE-3B6F-4903-9DEE-882F85FF7761}" sibTransId="{E0E1C185-1D10-4A99-A049-C33AF36C3F3B}"/>
    <dgm:cxn modelId="{9C474A72-0AE3-4628-BF7B-177DEEC20821}" srcId="{09C47CD3-CC08-4875-A9D4-BAC89440CB2F}" destId="{B0083033-4260-45E1-A84F-88A1D7F76EC6}" srcOrd="0" destOrd="0" parTransId="{2FA24C65-0F30-42E4-8580-95CEB22FAE6E}" sibTransId="{C4C05022-3C1F-4EBA-97EC-D5615AB2B87B}"/>
    <dgm:cxn modelId="{68F6E078-684D-43F1-9CFB-E15DCACFC215}" srcId="{32956766-EAE1-41BC-9DA2-121176176CDD}" destId="{583B4ACE-BAE0-4197-B642-170C885BC14B}" srcOrd="0" destOrd="0" parTransId="{DCF9400F-0635-4B2A-80E0-E60F0818EE2F}" sibTransId="{5F5CA57C-DB3D-405A-B5D6-A930F3C5D7AF}"/>
    <dgm:cxn modelId="{6B89F8F1-1955-4E76-B718-F270ECABB0BB}" type="presOf" srcId="{D3209936-6948-420A-AF5E-C2A71F1088BC}" destId="{A6696431-499A-43FE-8AE1-BCBE25C4A690}" srcOrd="0" destOrd="1" presId="urn:microsoft.com/office/officeart/2005/8/layout/vList5"/>
    <dgm:cxn modelId="{BF1C2E00-60C5-448F-8D3E-7CE1137F1A9B}" srcId="{32956766-EAE1-41BC-9DA2-121176176CDD}" destId="{09C47CD3-CC08-4875-A9D4-BAC89440CB2F}" srcOrd="2" destOrd="0" parTransId="{BA42BC5D-A9E1-4D43-BC1F-CBEEFC5EE87D}" sibTransId="{E39B9E94-2669-4392-9B32-48FB201F3A80}"/>
    <dgm:cxn modelId="{6F718DF3-CE41-41DC-8550-1EF158D5CD05}" type="presOf" srcId="{09C47CD3-CC08-4875-A9D4-BAC89440CB2F}" destId="{7D4888C0-AAA6-4F65-967E-75FCA17C7AF4}" srcOrd="0" destOrd="0" presId="urn:microsoft.com/office/officeart/2005/8/layout/vList5"/>
    <dgm:cxn modelId="{DE7A6B6E-F481-4143-8A52-64CC3CA55951}" type="presParOf" srcId="{3E3B6664-A43C-451C-9994-A69EEEDDC4B9}" destId="{10388025-04E7-4985-BB4E-BA1F7D014E97}" srcOrd="0" destOrd="0" presId="urn:microsoft.com/office/officeart/2005/8/layout/vList5"/>
    <dgm:cxn modelId="{E21E9E01-4D96-4CBB-8ACF-F5D6890AF35C}" type="presParOf" srcId="{10388025-04E7-4985-BB4E-BA1F7D014E97}" destId="{CDEDF852-A740-4D33-81EB-414388C7F720}" srcOrd="0" destOrd="0" presId="urn:microsoft.com/office/officeart/2005/8/layout/vList5"/>
    <dgm:cxn modelId="{8E833D1D-92B8-4890-86A0-935A8D93844C}" type="presParOf" srcId="{10388025-04E7-4985-BB4E-BA1F7D014E97}" destId="{70DF8DF9-993D-4639-9672-2675FC1A24B5}" srcOrd="1" destOrd="0" presId="urn:microsoft.com/office/officeart/2005/8/layout/vList5"/>
    <dgm:cxn modelId="{063C883B-27E1-4E2F-81CF-E56E0A2F654B}" type="presParOf" srcId="{3E3B6664-A43C-451C-9994-A69EEEDDC4B9}" destId="{42C3865C-BFBB-48F6-9D5D-ADADB81792B9}" srcOrd="1" destOrd="0" presId="urn:microsoft.com/office/officeart/2005/8/layout/vList5"/>
    <dgm:cxn modelId="{BD0A17D3-9A5F-4E22-BADC-FB316572E9A1}" type="presParOf" srcId="{3E3B6664-A43C-451C-9994-A69EEEDDC4B9}" destId="{4AF76A0D-BD99-44DB-B4A9-03DCE472BC70}" srcOrd="2" destOrd="0" presId="urn:microsoft.com/office/officeart/2005/8/layout/vList5"/>
    <dgm:cxn modelId="{7F05775D-0194-425F-937E-71CA74189E53}" type="presParOf" srcId="{4AF76A0D-BD99-44DB-B4A9-03DCE472BC70}" destId="{6FF722B7-FFEB-4979-8BB2-90C35C9938CC}" srcOrd="0" destOrd="0" presId="urn:microsoft.com/office/officeart/2005/8/layout/vList5"/>
    <dgm:cxn modelId="{8714A4CC-F1EF-431D-BDD4-4E52C983095E}" type="presParOf" srcId="{4AF76A0D-BD99-44DB-B4A9-03DCE472BC70}" destId="{A6696431-499A-43FE-8AE1-BCBE25C4A690}" srcOrd="1" destOrd="0" presId="urn:microsoft.com/office/officeart/2005/8/layout/vList5"/>
    <dgm:cxn modelId="{ED90BF9A-D8BE-496D-9BF2-C1D7ACE46D95}" type="presParOf" srcId="{3E3B6664-A43C-451C-9994-A69EEEDDC4B9}" destId="{1FC76D47-3062-4CD9-B61A-0F8D30FD3DBF}" srcOrd="3" destOrd="0" presId="urn:microsoft.com/office/officeart/2005/8/layout/vList5"/>
    <dgm:cxn modelId="{BC52770A-5AD4-4707-BEA7-294A99C0D3D2}" type="presParOf" srcId="{3E3B6664-A43C-451C-9994-A69EEEDDC4B9}" destId="{28DBBD92-E0CF-4099-A4C1-E4698A75D4AF}" srcOrd="4" destOrd="0" presId="urn:microsoft.com/office/officeart/2005/8/layout/vList5"/>
    <dgm:cxn modelId="{E3819075-0639-4D2A-9C84-E868E4500E18}" type="presParOf" srcId="{28DBBD92-E0CF-4099-A4C1-E4698A75D4AF}" destId="{7D4888C0-AAA6-4F65-967E-75FCA17C7AF4}" srcOrd="0" destOrd="0" presId="urn:microsoft.com/office/officeart/2005/8/layout/vList5"/>
    <dgm:cxn modelId="{3C1D7795-943B-43BA-BBC9-D9CA72FA0620}" type="presParOf" srcId="{28DBBD92-E0CF-4099-A4C1-E4698A75D4AF}" destId="{31D862B5-CEED-4F25-9452-BE1C2E73F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F8DF9-993D-4639-9672-2675FC1A24B5}">
      <dsp:nvSpPr>
        <dsp:cNvPr id="0" name=""/>
        <dsp:cNvSpPr/>
      </dsp:nvSpPr>
      <dsp:spPr>
        <a:xfrm rot="5400000">
          <a:off x="6351662" y="-2606777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Requires use of modified-live vaccine (MLV) for both vaccinations</a:t>
          </a:r>
        </a:p>
      </dsp:txBody>
      <dsp:txXfrm rot="-5400000">
        <a:off x="3621024" y="171510"/>
        <a:ext cx="6389727" cy="880800"/>
      </dsp:txXfrm>
    </dsp:sp>
    <dsp:sp modelId="{CDEDF852-A740-4D33-81EB-414388C7F720}">
      <dsp:nvSpPr>
        <dsp:cNvPr id="0" name=""/>
        <dsp:cNvSpPr/>
      </dsp:nvSpPr>
      <dsp:spPr>
        <a:xfrm>
          <a:off x="0" y="1848"/>
          <a:ext cx="3621024" cy="12201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Option 1</a:t>
          </a:r>
          <a:r>
            <a:rPr lang="en-US" sz="2100" kern="1200"/>
            <a:t> – vaccinations given at branding and weaning</a:t>
          </a:r>
        </a:p>
      </dsp:txBody>
      <dsp:txXfrm>
        <a:off x="59561" y="61409"/>
        <a:ext cx="3501902" cy="1101001"/>
      </dsp:txXfrm>
    </dsp:sp>
    <dsp:sp modelId="{A6696431-499A-43FE-8AE1-BCBE25C4A690}">
      <dsp:nvSpPr>
        <dsp:cNvPr id="0" name=""/>
        <dsp:cNvSpPr/>
      </dsp:nvSpPr>
      <dsp:spPr>
        <a:xfrm rot="5400000">
          <a:off x="6351662" y="-1325648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May use killed vaccine for 1</a:t>
          </a:r>
          <a:r>
            <a:rPr lang="en-US" sz="2500" kern="1200" baseline="30000"/>
            <a:t>st</a:t>
          </a:r>
          <a:r>
            <a:rPr lang="en-US" sz="2500" kern="1200"/>
            <a:t> vaccination only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Followed up with a MLV</a:t>
          </a:r>
        </a:p>
      </dsp:txBody>
      <dsp:txXfrm rot="-5400000">
        <a:off x="3621024" y="1452639"/>
        <a:ext cx="6389727" cy="880800"/>
      </dsp:txXfrm>
    </dsp:sp>
    <dsp:sp modelId="{6FF722B7-FFEB-4979-8BB2-90C35C9938CC}">
      <dsp:nvSpPr>
        <dsp:cNvPr id="0" name=""/>
        <dsp:cNvSpPr/>
      </dsp:nvSpPr>
      <dsp:spPr>
        <a:xfrm>
          <a:off x="0" y="1282978"/>
          <a:ext cx="3621024" cy="1220123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Option 2</a:t>
          </a:r>
          <a:r>
            <a:rPr lang="en-US" sz="2100" kern="1200" dirty="0"/>
            <a:t> – vaccinations given at </a:t>
          </a:r>
          <a:r>
            <a:rPr lang="en-US" sz="2100" kern="1200" dirty="0" err="1"/>
            <a:t>preweaning</a:t>
          </a:r>
          <a:r>
            <a:rPr lang="en-US" sz="2100" kern="1200" dirty="0"/>
            <a:t> (2-6 weeks prior to wean) and weaning</a:t>
          </a:r>
        </a:p>
      </dsp:txBody>
      <dsp:txXfrm>
        <a:off x="59561" y="1342539"/>
        <a:ext cx="3501902" cy="1101001"/>
      </dsp:txXfrm>
    </dsp:sp>
    <dsp:sp modelId="{31D862B5-CEED-4F25-9452-BE1C2E73FB39}">
      <dsp:nvSpPr>
        <dsp:cNvPr id="0" name=""/>
        <dsp:cNvSpPr/>
      </dsp:nvSpPr>
      <dsp:spPr>
        <a:xfrm rot="5400000">
          <a:off x="6351662" y="-44518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Requires the use of MLV for both vaccinations</a:t>
          </a:r>
        </a:p>
      </dsp:txBody>
      <dsp:txXfrm rot="-5400000">
        <a:off x="3621024" y="2733769"/>
        <a:ext cx="6389727" cy="880800"/>
      </dsp:txXfrm>
    </dsp:sp>
    <dsp:sp modelId="{7D4888C0-AAA6-4F65-967E-75FCA17C7AF4}">
      <dsp:nvSpPr>
        <dsp:cNvPr id="0" name=""/>
        <dsp:cNvSpPr/>
      </dsp:nvSpPr>
      <dsp:spPr>
        <a:xfrm>
          <a:off x="0" y="2564107"/>
          <a:ext cx="3621024" cy="1220123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Option 3 </a:t>
          </a:r>
          <a:r>
            <a:rPr lang="en-US" sz="2100" kern="1200"/>
            <a:t>– vaccinations given at weaning and postweaning (14-28 post wean)</a:t>
          </a:r>
        </a:p>
      </dsp:txBody>
      <dsp:txXfrm>
        <a:off x="59561" y="2623668"/>
        <a:ext cx="3501902" cy="110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8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37FC53-AED7-43DF-B4A8-D949CDC7F67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freking@okstate.edu" TargetMode="External"/><Relationship Id="rId7" Type="http://schemas.openxmlformats.org/officeDocument/2006/relationships/hyperlink" Target="mailto:Britt.hicks@okstate.edu" TargetMode="External"/><Relationship Id="rId2" Type="http://schemas.openxmlformats.org/officeDocument/2006/relationships/hyperlink" Target="mailto:jerobe@okstat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ty.new@okstate.edu" TargetMode="External"/><Relationship Id="rId5" Type="http://schemas.openxmlformats.org/officeDocument/2006/relationships/hyperlink" Target="mailto:Dana.zook@okstate.edu" TargetMode="External"/><Relationship Id="rId4" Type="http://schemas.openxmlformats.org/officeDocument/2006/relationships/hyperlink" Target="mailto:Earl.ward@okstat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qbn.okstate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3F264-1E1C-4AAC-B4F6-7444642D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72" y="643467"/>
            <a:ext cx="7651856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C82C-32B7-4017-97F3-78315D4D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Oklahoma Quality Beef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7D8-7282-4A28-AEF7-FC0D6209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Confirm number of cattle to be marketed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Confirm sale date and 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Check weaning dates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Review vaccination protocols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Vaccines used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Timing of vaccinations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Serial numbers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Animal observations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Healed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Healthy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Quality defects</a:t>
            </a:r>
          </a:p>
        </p:txBody>
      </p:sp>
    </p:spTree>
    <p:extLst>
      <p:ext uri="{BB962C8B-B14F-4D97-AF65-F5344CB8AC3E}">
        <p14:creationId xmlns:p14="http://schemas.microsoft.com/office/powerpoint/2010/main" val="30891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BC1C-3AE0-4FA0-9BBD-0E3082A0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OQBN Fall Sale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970192"/>
              </p:ext>
            </p:extLst>
          </p:nvPr>
        </p:nvGraphicFramePr>
        <p:xfrm>
          <a:off x="1096963" y="1846263"/>
          <a:ext cx="10058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4">
                  <a:extLst>
                    <a:ext uri="{9D8B030D-6E8A-4147-A177-3AD203B41FA5}">
                      <a16:colId xmlns:a16="http://schemas.microsoft.com/office/drawing/2014/main" val="2151645775"/>
                    </a:ext>
                  </a:extLst>
                </a:gridCol>
                <a:gridCol w="2781676">
                  <a:extLst>
                    <a:ext uri="{9D8B030D-6E8A-4147-A177-3AD203B41FA5}">
                      <a16:colId xmlns:a16="http://schemas.microsoft.com/office/drawing/2014/main" val="327907722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678148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Wean Date (45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1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OKC</a:t>
                      </a:r>
                      <a:r>
                        <a:rPr lang="en-US" baseline="0" dirty="0"/>
                        <a:t> West Livestock; El Reno,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10/13/2020*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Cherokee Sales Co.; Cherokee,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11/04/2020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5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McAlester Stockyards; McAlester,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McAlester</a:t>
                      </a:r>
                      <a:r>
                        <a:rPr lang="en-US" baseline="0" dirty="0"/>
                        <a:t> Stockyards; McAlester,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10/03/2020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11/17/2020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1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Payne County Stockyards;</a:t>
                      </a:r>
                      <a:r>
                        <a:rPr lang="en-US" baseline="0" dirty="0"/>
                        <a:t> Perkins,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10/04/2020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11/18/2020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0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Woodward Livestock; Woodward,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Southern</a:t>
                      </a:r>
                      <a:r>
                        <a:rPr lang="en-US" baseline="0" dirty="0"/>
                        <a:t> Plains Livestock; Blackwell,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11/21/2020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1696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6637" y="4812983"/>
            <a:ext cx="8098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*OQBN sales at OKC West will be held every Tuesday at noon starting October 13, 2020 and continue through February 2, 2021</a:t>
            </a:r>
          </a:p>
        </p:txBody>
      </p:sp>
    </p:spTree>
    <p:extLst>
      <p:ext uri="{BB962C8B-B14F-4D97-AF65-F5344CB8AC3E}">
        <p14:creationId xmlns:p14="http://schemas.microsoft.com/office/powerpoint/2010/main" val="13666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C789-7C76-4FAD-966C-6E64E413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5822-4213-47E7-A0D5-CB990FEC6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5733"/>
            <a:ext cx="5303519" cy="4208837"/>
          </a:xfrm>
        </p:spPr>
        <p:txBody>
          <a:bodyPr>
            <a:normAutofit/>
          </a:bodyPr>
          <a:lstStyle/>
          <a:p>
            <a:r>
              <a:rPr lang="en-US" b="1" dirty="0"/>
              <a:t>Jeff Robe </a:t>
            </a:r>
            <a:r>
              <a:rPr lang="en-US" dirty="0"/>
              <a:t>– OQBN Coordinator	</a:t>
            </a:r>
          </a:p>
          <a:p>
            <a:pPr lvl="1"/>
            <a:r>
              <a:rPr lang="en-US" dirty="0"/>
              <a:t>405-744-4268</a:t>
            </a:r>
          </a:p>
          <a:p>
            <a:pPr lvl="1"/>
            <a:r>
              <a:rPr lang="en-US" dirty="0">
                <a:hlinkClick r:id="rId2"/>
              </a:rPr>
              <a:t>jerobe@okstate.edu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Brian Freking </a:t>
            </a:r>
            <a:r>
              <a:rPr lang="en-US" dirty="0"/>
              <a:t>– Southeast Area Livestock Specialist</a:t>
            </a:r>
          </a:p>
          <a:p>
            <a:pPr lvl="1"/>
            <a:r>
              <a:rPr lang="en-US" dirty="0"/>
              <a:t>580-322-7011</a:t>
            </a:r>
          </a:p>
          <a:p>
            <a:pPr lvl="1"/>
            <a:r>
              <a:rPr lang="en-US" dirty="0">
                <a:hlinkClick r:id="rId3"/>
              </a:rPr>
              <a:t>Brian.freking@okstate.edu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r>
              <a:rPr lang="en-US" b="1" dirty="0"/>
              <a:t>Earl Ward </a:t>
            </a:r>
            <a:r>
              <a:rPr lang="en-US" dirty="0"/>
              <a:t>– Northeast Area Livestock Specialist</a:t>
            </a:r>
          </a:p>
          <a:p>
            <a:pPr lvl="1"/>
            <a:r>
              <a:rPr lang="en-US" dirty="0"/>
              <a:t>918-686-7800</a:t>
            </a:r>
          </a:p>
          <a:p>
            <a:pPr lvl="1"/>
            <a:r>
              <a:rPr lang="en-US" dirty="0">
                <a:hlinkClick r:id="rId4"/>
              </a:rPr>
              <a:t>Earl.ward@okstate.edu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5931-CF59-47E5-9C33-2CD3CCD66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58" y="1845735"/>
            <a:ext cx="5387342" cy="4137815"/>
          </a:xfrm>
        </p:spPr>
        <p:txBody>
          <a:bodyPr>
            <a:noAutofit/>
          </a:bodyPr>
          <a:lstStyle/>
          <a:p>
            <a:r>
              <a:rPr lang="en-US" b="1" dirty="0"/>
              <a:t>Dana Zook </a:t>
            </a:r>
            <a:r>
              <a:rPr lang="en-US" dirty="0"/>
              <a:t>– Northwest Area Livestock Specialist </a:t>
            </a:r>
          </a:p>
          <a:p>
            <a:pPr lvl="1"/>
            <a:r>
              <a:rPr lang="en-US" sz="2000" dirty="0"/>
              <a:t>580-237-7677</a:t>
            </a:r>
          </a:p>
          <a:p>
            <a:pPr lvl="1"/>
            <a:r>
              <a:rPr lang="en-US" sz="2000" dirty="0">
                <a:hlinkClick r:id="rId5"/>
              </a:rPr>
              <a:t>Dana.zook@okstate.edu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b="1" dirty="0"/>
              <a:t>Marty New </a:t>
            </a:r>
            <a:r>
              <a:rPr lang="en-US" dirty="0"/>
              <a:t>– Southwest Area Livestock Specialist</a:t>
            </a:r>
          </a:p>
          <a:p>
            <a:pPr lvl="1"/>
            <a:r>
              <a:rPr lang="en-US" sz="2000" dirty="0"/>
              <a:t>580-255-3674</a:t>
            </a:r>
          </a:p>
          <a:p>
            <a:pPr lvl="1"/>
            <a:r>
              <a:rPr lang="en-US" sz="2000" dirty="0">
                <a:hlinkClick r:id="rId6"/>
              </a:rPr>
              <a:t>Marty.new@okstate.edu</a:t>
            </a: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r>
              <a:rPr lang="en-US" b="1" dirty="0"/>
              <a:t>Britt Hicks </a:t>
            </a:r>
            <a:r>
              <a:rPr lang="en-US" dirty="0"/>
              <a:t>– Northwest Area Livestock Specialist</a:t>
            </a:r>
          </a:p>
          <a:p>
            <a:pPr lvl="1"/>
            <a:r>
              <a:rPr lang="en-US" sz="2000" dirty="0"/>
              <a:t>580-349-5439</a:t>
            </a:r>
          </a:p>
          <a:p>
            <a:pPr lvl="1"/>
            <a:r>
              <a:rPr lang="en-US" sz="2000" dirty="0">
                <a:hlinkClick r:id="rId7"/>
              </a:rPr>
              <a:t>Britt.hicks@okstate.edu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797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3F70-EE46-482E-AD51-2AFAD33D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Beef Cattle Extension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9BEF-D6DD-4379-A107-00A9ECC4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Kellie Raper – Extension Ag Economist</a:t>
            </a:r>
          </a:p>
          <a:p>
            <a:r>
              <a:rPr lang="en-US" dirty="0"/>
              <a:t>Rosslyn Biggs – Extension Beef Cattle Veterinarian</a:t>
            </a:r>
          </a:p>
          <a:p>
            <a:r>
              <a:rPr lang="en-US" dirty="0"/>
              <a:t>Paul Beck – Extension Beef Cattle Specialist</a:t>
            </a:r>
          </a:p>
          <a:p>
            <a:r>
              <a:rPr lang="en-US" dirty="0"/>
              <a:t>David Lalman – Extension Beef Cattle Specialist</a:t>
            </a:r>
          </a:p>
          <a:p>
            <a:r>
              <a:rPr lang="en-US" dirty="0"/>
              <a:t>Jeff Robe – Oklahoma Quality Beef Network Coordinator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70D83-F0FC-4756-9FB6-F22965D7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22529"/>
            <a:ext cx="2203282" cy="2314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8E8CA-7977-4662-97DE-D1A306A7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90" y="4052951"/>
            <a:ext cx="1997960" cy="2280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1BFD2-4F4C-4D33-854B-EE2B2AFAC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859" y="4047102"/>
            <a:ext cx="1804103" cy="2303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68C7-6434-442C-8643-9191B6F7C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58" y="4030228"/>
            <a:ext cx="2034716" cy="2309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C667B-DAA5-4E04-B92A-D6FF78CCB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070" y="4012626"/>
            <a:ext cx="2273490" cy="23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753" y="3732415"/>
            <a:ext cx="43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0032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9B196-9994-4C84-8F34-D00D6BA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Oklahoma Quality Beef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2DE94-7AA6-4E32-AEE3-7869CBB5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76244"/>
            <a:ext cx="3480801" cy="18059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C3ED45-66D6-4614-93EE-556FA890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9" y="2582183"/>
            <a:ext cx="2793586" cy="1566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FF2B-18DB-429E-A1D0-D17C45E3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sz="1900" dirty="0"/>
              <a:t>A joint program between Oklahoma Cattleman’s Association and the Oklahoma Cooperative Extension Service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Composed of academia, industry professionals, veterinarians, cattle producers and buyers, and livestock marketers</a:t>
            </a:r>
          </a:p>
          <a:p>
            <a:endParaRPr lang="en-US" sz="1900" dirty="0"/>
          </a:p>
          <a:p>
            <a:r>
              <a:rPr lang="en-US" sz="1900" dirty="0"/>
              <a:t>Health management certification</a:t>
            </a:r>
          </a:p>
          <a:p>
            <a:endParaRPr lang="en-US" sz="1900" dirty="0"/>
          </a:p>
          <a:p>
            <a:r>
              <a:rPr lang="en-US" sz="1900" dirty="0"/>
              <a:t> Value-added marketing to cow/calf producers</a:t>
            </a:r>
          </a:p>
          <a:p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F6E7D-5E0C-43EC-B365-8AF189CAA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64" y="4717974"/>
            <a:ext cx="233497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4314-8531-488D-97E2-DD233B56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Quality Beef Network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561A-D82B-4A01-8CFB-8442A66C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Reduced cattle stress and shrink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Improved immune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Increased sale weight of cattle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Seasonal price increase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Increased market demands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Animal welfare</a:t>
            </a:r>
          </a:p>
        </p:txBody>
      </p:sp>
    </p:spTree>
    <p:extLst>
      <p:ext uri="{BB962C8B-B14F-4D97-AF65-F5344CB8AC3E}">
        <p14:creationId xmlns:p14="http://schemas.microsoft.com/office/powerpoint/2010/main" val="287609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A1BDD-01C6-4A73-99CE-5B942FFB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722141"/>
            <a:ext cx="8230313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68A8-B112-467B-8ADB-D3F3D861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Vac-45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6F45-C05D-4297-892A-F3258C543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Ranch raised</a:t>
            </a:r>
          </a:p>
          <a:p>
            <a:r>
              <a:rPr lang="en-US" sz="2400" dirty="0"/>
              <a:t>Minimum 45 days weaned</a:t>
            </a:r>
          </a:p>
          <a:p>
            <a:r>
              <a:rPr lang="en-US" sz="2400" dirty="0"/>
              <a:t>Castrated/healed</a:t>
            </a:r>
          </a:p>
          <a:p>
            <a:r>
              <a:rPr lang="en-US" sz="2400" dirty="0"/>
              <a:t>Dehorned/healed</a:t>
            </a:r>
          </a:p>
          <a:p>
            <a:r>
              <a:rPr lang="en-US" sz="2400" dirty="0"/>
              <a:t>Dewormed</a:t>
            </a:r>
          </a:p>
          <a:p>
            <a:r>
              <a:rPr lang="en-US" sz="2400" dirty="0"/>
              <a:t>Beef Quality Assurance (BQA) Certified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New in 2020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www.bqa.org</a:t>
            </a:r>
          </a:p>
          <a:p>
            <a:endParaRPr lang="en-US" sz="3200" dirty="0"/>
          </a:p>
          <a:p>
            <a:pPr marL="201168" lvl="1" indent="0">
              <a:buNone/>
            </a:pPr>
            <a:endParaRPr lang="en-US" sz="3000" dirty="0"/>
          </a:p>
          <a:p>
            <a:pPr lvl="1"/>
            <a:endParaRPr lang="en-US" sz="3000" dirty="0"/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AAE99-07CD-4EFB-B152-A11FB6E94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 doses of: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5 –way viral respiratory vaccine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7- way clostridial </a:t>
            </a:r>
            <a:r>
              <a:rPr lang="en-US" sz="2000" dirty="0" err="1"/>
              <a:t>bacterins</a:t>
            </a:r>
            <a:endParaRPr lang="en-US" sz="2000" dirty="0"/>
          </a:p>
          <a:p>
            <a:r>
              <a:rPr lang="en-US" sz="2400" dirty="0"/>
              <a:t>1 dose of Pasteurella </a:t>
            </a:r>
            <a:r>
              <a:rPr lang="en-US" sz="2400" dirty="0" err="1"/>
              <a:t>haemolytica</a:t>
            </a:r>
            <a:endParaRPr lang="en-US" sz="2400" dirty="0"/>
          </a:p>
          <a:p>
            <a:r>
              <a:rPr lang="en-US" sz="2400" dirty="0"/>
              <a:t>Program ear tag 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verification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Cattle inspection prior to shipping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Vaccination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89E9-42C4-490D-BE7B-73D97B41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Quality Beef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5409-D92B-4F18-B47B-D6D7A4BC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Enrollment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Complete enrollment 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Purchase program ear tags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Complete vaccination record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Verification of cattle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6F26E-295E-4B7E-9CE4-69427AE7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19" y="2272316"/>
            <a:ext cx="4749196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4F26-E028-4F66-8484-681AB625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Choosing an Option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BA1D9-0620-448E-B8BC-BDD6A0AFE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956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0EFB-0CEC-41AF-B87A-7A5529A3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Oklahoma Quality Beef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9A31-DF9A-4C3C-8890-40464BEB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>
                <a:hlinkClick r:id="rId2"/>
              </a:rPr>
              <a:t>http://oqbn.okstate.edu/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347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C8642-26EB-4411-84B9-544F0932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4" y="0"/>
            <a:ext cx="10958703" cy="622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0D24A-E4E9-44C9-A55A-1DC15DAB86C5}"/>
              </a:ext>
            </a:extLst>
          </p:cNvPr>
          <p:cNvSpPr txBox="1"/>
          <p:nvPr/>
        </p:nvSpPr>
        <p:spPr>
          <a:xfrm>
            <a:off x="10058400" y="3036163"/>
            <a:ext cx="1242874" cy="1677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AD150-1A43-49B4-B655-7209CE16187E}"/>
              </a:ext>
            </a:extLst>
          </p:cNvPr>
          <p:cNvSpPr txBox="1"/>
          <p:nvPr/>
        </p:nvSpPr>
        <p:spPr>
          <a:xfrm>
            <a:off x="8513685" y="674703"/>
            <a:ext cx="2299317" cy="39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CFC70-7346-47D7-9692-EF4C8C88BD1E}"/>
              </a:ext>
            </a:extLst>
          </p:cNvPr>
          <p:cNvSpPr txBox="1"/>
          <p:nvPr/>
        </p:nvSpPr>
        <p:spPr>
          <a:xfrm>
            <a:off x="2228294" y="4296791"/>
            <a:ext cx="68358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7578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434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Retrospect</vt:lpstr>
      <vt:lpstr>PowerPoint Presentation</vt:lpstr>
      <vt:lpstr>Oklahoma Quality Beef Network</vt:lpstr>
      <vt:lpstr>Oklahoma Quality Beef Network</vt:lpstr>
      <vt:lpstr>PowerPoint Presentation</vt:lpstr>
      <vt:lpstr>Vac-45 Program Requirements</vt:lpstr>
      <vt:lpstr>Oklahoma Quality Beef Network</vt:lpstr>
      <vt:lpstr>Choosing an Option</vt:lpstr>
      <vt:lpstr>Oklahoma Quality Beef Network</vt:lpstr>
      <vt:lpstr>PowerPoint Presentation</vt:lpstr>
      <vt:lpstr>Oklahoma Quality Beef Network </vt:lpstr>
      <vt:lpstr>OQBN Fall Sale Dates</vt:lpstr>
      <vt:lpstr>Contact</vt:lpstr>
      <vt:lpstr>Webinar Beef Cattle Extension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Robe, Jeff</dc:creator>
  <cp:lastModifiedBy>Thomison, Julianne</cp:lastModifiedBy>
  <cp:revision>16</cp:revision>
  <dcterms:created xsi:type="dcterms:W3CDTF">2020-06-16T20:34:22Z</dcterms:created>
  <dcterms:modified xsi:type="dcterms:W3CDTF">2021-11-03T16:01:35Z</dcterms:modified>
</cp:coreProperties>
</file>