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78" r:id="rId4"/>
    <p:sldId id="279" r:id="rId5"/>
    <p:sldId id="263" r:id="rId6"/>
    <p:sldId id="281" r:id="rId7"/>
    <p:sldId id="280" r:id="rId8"/>
    <p:sldId id="274" r:id="rId9"/>
    <p:sldId id="512" r:id="rId10"/>
    <p:sldId id="513" r:id="rId11"/>
    <p:sldId id="282" r:id="rId12"/>
    <p:sldId id="268" r:id="rId13"/>
    <p:sldId id="272" r:id="rId14"/>
    <p:sldId id="541" r:id="rId15"/>
    <p:sldId id="542" r:id="rId16"/>
    <p:sldId id="543" r:id="rId17"/>
    <p:sldId id="544" r:id="rId18"/>
    <p:sldId id="545" r:id="rId19"/>
    <p:sldId id="546" r:id="rId20"/>
    <p:sldId id="547" r:id="rId21"/>
    <p:sldId id="5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 Paul" userId="416213ed-0fae-468e-8e33-ac33c61a0cf3" providerId="ADAL" clId="{8C53DE35-B8FC-4489-9174-C106ACCA82FB}"/>
    <pc:docChg chg="undo custSel addSld delSld modSld">
      <pc:chgData name="Beck, Paul" userId="416213ed-0fae-468e-8e33-ac33c61a0cf3" providerId="ADAL" clId="{8C53DE35-B8FC-4489-9174-C106ACCA82FB}" dt="2022-07-28T00:26:20.508" v="3190" actId="20577"/>
      <pc:docMkLst>
        <pc:docMk/>
      </pc:docMkLst>
      <pc:sldChg chg="modSp mod">
        <pc:chgData name="Beck, Paul" userId="416213ed-0fae-468e-8e33-ac33c61a0cf3" providerId="ADAL" clId="{8C53DE35-B8FC-4489-9174-C106ACCA82FB}" dt="2022-07-27T00:26:15.968" v="785" actId="20577"/>
        <pc:sldMkLst>
          <pc:docMk/>
          <pc:sldMk cId="1046216708" sldId="263"/>
        </pc:sldMkLst>
        <pc:spChg chg="mod">
          <ac:chgData name="Beck, Paul" userId="416213ed-0fae-468e-8e33-ac33c61a0cf3" providerId="ADAL" clId="{8C53DE35-B8FC-4489-9174-C106ACCA82FB}" dt="2022-07-27T00:10:55.250" v="94" actId="20577"/>
          <ac:spMkLst>
            <pc:docMk/>
            <pc:sldMk cId="1046216708" sldId="263"/>
            <ac:spMk id="2" creationId="{00000000-0000-0000-0000-000000000000}"/>
          </ac:spMkLst>
        </pc:spChg>
        <pc:spChg chg="mod">
          <ac:chgData name="Beck, Paul" userId="416213ed-0fae-468e-8e33-ac33c61a0cf3" providerId="ADAL" clId="{8C53DE35-B8FC-4489-9174-C106ACCA82FB}" dt="2022-07-27T00:26:15.968" v="785" actId="20577"/>
          <ac:spMkLst>
            <pc:docMk/>
            <pc:sldMk cId="1046216708" sldId="263"/>
            <ac:spMk id="3" creationId="{00000000-0000-0000-0000-000000000000}"/>
          </ac:spMkLst>
        </pc:spChg>
      </pc:sldChg>
      <pc:sldChg chg="del">
        <pc:chgData name="Beck, Paul" userId="416213ed-0fae-468e-8e33-ac33c61a0cf3" providerId="ADAL" clId="{8C53DE35-B8FC-4489-9174-C106ACCA82FB}" dt="2022-07-27T01:35:43.573" v="1306" actId="47"/>
        <pc:sldMkLst>
          <pc:docMk/>
          <pc:sldMk cId="1893303104" sldId="264"/>
        </pc:sldMkLst>
      </pc:sldChg>
      <pc:sldChg chg="del">
        <pc:chgData name="Beck, Paul" userId="416213ed-0fae-468e-8e33-ac33c61a0cf3" providerId="ADAL" clId="{8C53DE35-B8FC-4489-9174-C106ACCA82FB}" dt="2022-07-27T01:35:44.885" v="1307" actId="47"/>
        <pc:sldMkLst>
          <pc:docMk/>
          <pc:sldMk cId="2849764985" sldId="265"/>
        </pc:sldMkLst>
      </pc:sldChg>
      <pc:sldChg chg="del">
        <pc:chgData name="Beck, Paul" userId="416213ed-0fae-468e-8e33-ac33c61a0cf3" providerId="ADAL" clId="{8C53DE35-B8FC-4489-9174-C106ACCA82FB}" dt="2022-07-27T01:35:47.432" v="1308" actId="47"/>
        <pc:sldMkLst>
          <pc:docMk/>
          <pc:sldMk cId="1940334156" sldId="266"/>
        </pc:sldMkLst>
      </pc:sldChg>
      <pc:sldChg chg="del">
        <pc:chgData name="Beck, Paul" userId="416213ed-0fae-468e-8e33-ac33c61a0cf3" providerId="ADAL" clId="{8C53DE35-B8FC-4489-9174-C106ACCA82FB}" dt="2022-07-27T01:35:49.413" v="1309" actId="47"/>
        <pc:sldMkLst>
          <pc:docMk/>
          <pc:sldMk cId="3204994957" sldId="267"/>
        </pc:sldMkLst>
      </pc:sldChg>
      <pc:sldChg chg="modSp mod">
        <pc:chgData name="Beck, Paul" userId="416213ed-0fae-468e-8e33-ac33c61a0cf3" providerId="ADAL" clId="{8C53DE35-B8FC-4489-9174-C106ACCA82FB}" dt="2022-07-27T01:49:41.275" v="1727" actId="20577"/>
        <pc:sldMkLst>
          <pc:docMk/>
          <pc:sldMk cId="284191563" sldId="268"/>
        </pc:sldMkLst>
        <pc:spChg chg="mod">
          <ac:chgData name="Beck, Paul" userId="416213ed-0fae-468e-8e33-ac33c61a0cf3" providerId="ADAL" clId="{8C53DE35-B8FC-4489-9174-C106ACCA82FB}" dt="2022-07-27T01:49:41.275" v="1727" actId="20577"/>
          <ac:spMkLst>
            <pc:docMk/>
            <pc:sldMk cId="284191563" sldId="268"/>
            <ac:spMk id="2" creationId="{00000000-0000-0000-0000-000000000000}"/>
          </ac:spMkLst>
        </pc:spChg>
        <pc:spChg chg="mod">
          <ac:chgData name="Beck, Paul" userId="416213ed-0fae-468e-8e33-ac33c61a0cf3" providerId="ADAL" clId="{8C53DE35-B8FC-4489-9174-C106ACCA82FB}" dt="2022-07-27T01:49:28.885" v="1719" actId="20577"/>
          <ac:spMkLst>
            <pc:docMk/>
            <pc:sldMk cId="284191563" sldId="268"/>
            <ac:spMk id="40964" creationId="{00000000-0000-0000-0000-000000000000}"/>
          </ac:spMkLst>
        </pc:spChg>
      </pc:sldChg>
      <pc:sldChg chg="del">
        <pc:chgData name="Beck, Paul" userId="416213ed-0fae-468e-8e33-ac33c61a0cf3" providerId="ADAL" clId="{8C53DE35-B8FC-4489-9174-C106ACCA82FB}" dt="2022-07-27T01:33:22.435" v="1276" actId="47"/>
        <pc:sldMkLst>
          <pc:docMk/>
          <pc:sldMk cId="953480098" sldId="269"/>
        </pc:sldMkLst>
      </pc:sldChg>
      <pc:sldChg chg="del">
        <pc:chgData name="Beck, Paul" userId="416213ed-0fae-468e-8e33-ac33c61a0cf3" providerId="ADAL" clId="{8C53DE35-B8FC-4489-9174-C106ACCA82FB}" dt="2022-07-27T01:33:21.561" v="1275" actId="47"/>
        <pc:sldMkLst>
          <pc:docMk/>
          <pc:sldMk cId="1157601116" sldId="270"/>
        </pc:sldMkLst>
      </pc:sldChg>
      <pc:sldChg chg="del">
        <pc:chgData name="Beck, Paul" userId="416213ed-0fae-468e-8e33-ac33c61a0cf3" providerId="ADAL" clId="{8C53DE35-B8FC-4489-9174-C106ACCA82FB}" dt="2022-07-27T01:33:28.266" v="1279" actId="47"/>
        <pc:sldMkLst>
          <pc:docMk/>
          <pc:sldMk cId="2326210411" sldId="271"/>
        </pc:sldMkLst>
      </pc:sldChg>
      <pc:sldChg chg="modSp mod">
        <pc:chgData name="Beck, Paul" userId="416213ed-0fae-468e-8e33-ac33c61a0cf3" providerId="ADAL" clId="{8C53DE35-B8FC-4489-9174-C106ACCA82FB}" dt="2022-07-27T01:45:23.053" v="1623" actId="1076"/>
        <pc:sldMkLst>
          <pc:docMk/>
          <pc:sldMk cId="4243250987" sldId="272"/>
        </pc:sldMkLst>
        <pc:spChg chg="mod">
          <ac:chgData name="Beck, Paul" userId="416213ed-0fae-468e-8e33-ac33c61a0cf3" providerId="ADAL" clId="{8C53DE35-B8FC-4489-9174-C106ACCA82FB}" dt="2022-07-27T01:45:19.998" v="1622" actId="1076"/>
          <ac:spMkLst>
            <pc:docMk/>
            <pc:sldMk cId="4243250987" sldId="272"/>
            <ac:spMk id="7" creationId="{00000000-0000-0000-0000-000000000000}"/>
          </ac:spMkLst>
        </pc:spChg>
        <pc:spChg chg="mod">
          <ac:chgData name="Beck, Paul" userId="416213ed-0fae-468e-8e33-ac33c61a0cf3" providerId="ADAL" clId="{8C53DE35-B8FC-4489-9174-C106ACCA82FB}" dt="2022-07-27T01:45:23.053" v="1623" actId="1076"/>
          <ac:spMkLst>
            <pc:docMk/>
            <pc:sldMk cId="4243250987" sldId="272"/>
            <ac:spMk id="8" creationId="{00000000-0000-0000-0000-000000000000}"/>
          </ac:spMkLst>
        </pc:spChg>
      </pc:sldChg>
      <pc:sldChg chg="modSp mod">
        <pc:chgData name="Beck, Paul" userId="416213ed-0fae-468e-8e33-ac33c61a0cf3" providerId="ADAL" clId="{8C53DE35-B8FC-4489-9174-C106ACCA82FB}" dt="2022-07-27T01:37:44.747" v="1394" actId="20577"/>
        <pc:sldMkLst>
          <pc:docMk/>
          <pc:sldMk cId="859681635" sldId="274"/>
        </pc:sldMkLst>
        <pc:spChg chg="mod">
          <ac:chgData name="Beck, Paul" userId="416213ed-0fae-468e-8e33-ac33c61a0cf3" providerId="ADAL" clId="{8C53DE35-B8FC-4489-9174-C106ACCA82FB}" dt="2022-07-27T01:37:44.747" v="1394" actId="20577"/>
          <ac:spMkLst>
            <pc:docMk/>
            <pc:sldMk cId="859681635" sldId="274"/>
            <ac:spMk id="11267" creationId="{00000000-0000-0000-0000-000000000000}"/>
          </ac:spMkLst>
        </pc:spChg>
      </pc:sldChg>
      <pc:sldChg chg="del">
        <pc:chgData name="Beck, Paul" userId="416213ed-0fae-468e-8e33-ac33c61a0cf3" providerId="ADAL" clId="{8C53DE35-B8FC-4489-9174-C106ACCA82FB}" dt="2022-07-27T01:33:25.797" v="1277" actId="47"/>
        <pc:sldMkLst>
          <pc:docMk/>
          <pc:sldMk cId="4226704234" sldId="275"/>
        </pc:sldMkLst>
      </pc:sldChg>
      <pc:sldChg chg="del">
        <pc:chgData name="Beck, Paul" userId="416213ed-0fae-468e-8e33-ac33c61a0cf3" providerId="ADAL" clId="{8C53DE35-B8FC-4489-9174-C106ACCA82FB}" dt="2022-07-27T01:33:27.110" v="1278" actId="47"/>
        <pc:sldMkLst>
          <pc:docMk/>
          <pc:sldMk cId="126358996" sldId="276"/>
        </pc:sldMkLst>
      </pc:sldChg>
      <pc:sldChg chg="del">
        <pc:chgData name="Beck, Paul" userId="416213ed-0fae-468e-8e33-ac33c61a0cf3" providerId="ADAL" clId="{8C53DE35-B8FC-4489-9174-C106ACCA82FB}" dt="2022-07-27T01:36:06.811" v="1310" actId="47"/>
        <pc:sldMkLst>
          <pc:docMk/>
          <pc:sldMk cId="1234639799" sldId="277"/>
        </pc:sldMkLst>
      </pc:sldChg>
      <pc:sldChg chg="addSp delSp modSp new mod">
        <pc:chgData name="Beck, Paul" userId="416213ed-0fae-468e-8e33-ac33c61a0cf3" providerId="ADAL" clId="{8C53DE35-B8FC-4489-9174-C106ACCA82FB}" dt="2022-07-27T00:06:20.053" v="81" actId="1076"/>
        <pc:sldMkLst>
          <pc:docMk/>
          <pc:sldMk cId="614928540" sldId="279"/>
        </pc:sldMkLst>
        <pc:spChg chg="del mod">
          <ac:chgData name="Beck, Paul" userId="416213ed-0fae-468e-8e33-ac33c61a0cf3" providerId="ADAL" clId="{8C53DE35-B8FC-4489-9174-C106ACCA82FB}" dt="2022-07-27T00:06:14.829" v="79" actId="478"/>
          <ac:spMkLst>
            <pc:docMk/>
            <pc:sldMk cId="614928540" sldId="279"/>
            <ac:spMk id="2" creationId="{2D4963AE-B731-C50F-EC5B-D7AD32828760}"/>
          </ac:spMkLst>
        </pc:spChg>
        <pc:spChg chg="del">
          <ac:chgData name="Beck, Paul" userId="416213ed-0fae-468e-8e33-ac33c61a0cf3" providerId="ADAL" clId="{8C53DE35-B8FC-4489-9174-C106ACCA82FB}" dt="2022-07-26T21:03:53.716" v="1"/>
          <ac:spMkLst>
            <pc:docMk/>
            <pc:sldMk cId="614928540" sldId="279"/>
            <ac:spMk id="3" creationId="{117DFF95-7CE5-A041-FE8E-ECBA2D529ABD}"/>
          </ac:spMkLst>
        </pc:spChg>
        <pc:picChg chg="add mod">
          <ac:chgData name="Beck, Paul" userId="416213ed-0fae-468e-8e33-ac33c61a0cf3" providerId="ADAL" clId="{8C53DE35-B8FC-4489-9174-C106ACCA82FB}" dt="2022-07-27T00:06:18.885" v="80" actId="14100"/>
          <ac:picMkLst>
            <pc:docMk/>
            <pc:sldMk cId="614928540" sldId="279"/>
            <ac:picMk id="4" creationId="{CB26BB4C-7F5F-E955-978C-FC0FEAA52770}"/>
          </ac:picMkLst>
        </pc:picChg>
        <pc:picChg chg="add mod">
          <ac:chgData name="Beck, Paul" userId="416213ed-0fae-468e-8e33-ac33c61a0cf3" providerId="ADAL" clId="{8C53DE35-B8FC-4489-9174-C106ACCA82FB}" dt="2022-07-27T00:06:20.053" v="81" actId="1076"/>
          <ac:picMkLst>
            <pc:docMk/>
            <pc:sldMk cId="614928540" sldId="279"/>
            <ac:picMk id="5" creationId="{EFFC270B-133A-F825-C24E-D05CCF963480}"/>
          </ac:picMkLst>
        </pc:picChg>
      </pc:sldChg>
      <pc:sldChg chg="addSp delSp modSp new mod">
        <pc:chgData name="Beck, Paul" userId="416213ed-0fae-468e-8e33-ac33c61a0cf3" providerId="ADAL" clId="{8C53DE35-B8FC-4489-9174-C106ACCA82FB}" dt="2022-07-27T01:23:49.094" v="1214" actId="14100"/>
        <pc:sldMkLst>
          <pc:docMk/>
          <pc:sldMk cId="172316966" sldId="280"/>
        </pc:sldMkLst>
        <pc:spChg chg="del mod">
          <ac:chgData name="Beck, Paul" userId="416213ed-0fae-468e-8e33-ac33c61a0cf3" providerId="ADAL" clId="{8C53DE35-B8FC-4489-9174-C106ACCA82FB}" dt="2022-07-27T00:40:17.827" v="857" actId="478"/>
          <ac:spMkLst>
            <pc:docMk/>
            <pc:sldMk cId="172316966" sldId="280"/>
            <ac:spMk id="2" creationId="{7B1808EF-E124-5FC4-3E7E-EEF8A70C2B2C}"/>
          </ac:spMkLst>
        </pc:spChg>
        <pc:spChg chg="add del mod">
          <ac:chgData name="Beck, Paul" userId="416213ed-0fae-468e-8e33-ac33c61a0cf3" providerId="ADAL" clId="{8C53DE35-B8FC-4489-9174-C106ACCA82FB}" dt="2022-07-27T00:40:23.325" v="858" actId="478"/>
          <ac:spMkLst>
            <pc:docMk/>
            <pc:sldMk cId="172316966" sldId="280"/>
            <ac:spMk id="5" creationId="{AF3C77B2-F79B-7738-6658-71D42C9D7F55}"/>
          </ac:spMkLst>
        </pc:spChg>
        <pc:picChg chg="add del mod">
          <ac:chgData name="Beck, Paul" userId="416213ed-0fae-468e-8e33-ac33c61a0cf3" providerId="ADAL" clId="{8C53DE35-B8FC-4489-9174-C106ACCA82FB}" dt="2022-07-27T00:41:05.362" v="864" actId="478"/>
          <ac:picMkLst>
            <pc:docMk/>
            <pc:sldMk cId="172316966" sldId="280"/>
            <ac:picMk id="7" creationId="{7EDC2D1A-A302-DB4B-616E-F1731D4D2FC0}"/>
          </ac:picMkLst>
        </pc:picChg>
        <pc:picChg chg="add del mod">
          <ac:chgData name="Beck, Paul" userId="416213ed-0fae-468e-8e33-ac33c61a0cf3" providerId="ADAL" clId="{8C53DE35-B8FC-4489-9174-C106ACCA82FB}" dt="2022-07-27T00:44:52.117" v="872" actId="478"/>
          <ac:picMkLst>
            <pc:docMk/>
            <pc:sldMk cId="172316966" sldId="280"/>
            <ac:picMk id="9" creationId="{394C3281-E4D9-92DF-EBB3-82BE3A92DA67}"/>
          </ac:picMkLst>
        </pc:picChg>
        <pc:picChg chg="add del mod">
          <ac:chgData name="Beck, Paul" userId="416213ed-0fae-468e-8e33-ac33c61a0cf3" providerId="ADAL" clId="{8C53DE35-B8FC-4489-9174-C106ACCA82FB}" dt="2022-07-27T01:19:21.567" v="1205" actId="478"/>
          <ac:picMkLst>
            <pc:docMk/>
            <pc:sldMk cId="172316966" sldId="280"/>
            <ac:picMk id="11" creationId="{515329C4-3694-B40B-5C24-958920C2AFAF}"/>
          </ac:picMkLst>
        </pc:picChg>
        <pc:picChg chg="add del mod">
          <ac:chgData name="Beck, Paul" userId="416213ed-0fae-468e-8e33-ac33c61a0cf3" providerId="ADAL" clId="{8C53DE35-B8FC-4489-9174-C106ACCA82FB}" dt="2022-07-27T01:23:32.424" v="1209" actId="478"/>
          <ac:picMkLst>
            <pc:docMk/>
            <pc:sldMk cId="172316966" sldId="280"/>
            <ac:picMk id="13" creationId="{8A8274EF-A852-7C06-0224-B96A38E1DAB1}"/>
          </ac:picMkLst>
        </pc:picChg>
        <pc:picChg chg="add mod">
          <ac:chgData name="Beck, Paul" userId="416213ed-0fae-468e-8e33-ac33c61a0cf3" providerId="ADAL" clId="{8C53DE35-B8FC-4489-9174-C106ACCA82FB}" dt="2022-07-27T01:23:49.094" v="1214" actId="14100"/>
          <ac:picMkLst>
            <pc:docMk/>
            <pc:sldMk cId="172316966" sldId="280"/>
            <ac:picMk id="15" creationId="{A7E452EE-5691-254A-5578-3EE840215594}"/>
          </ac:picMkLst>
        </pc:picChg>
      </pc:sldChg>
      <pc:sldChg chg="addSp delSp modSp new mod">
        <pc:chgData name="Beck, Paul" userId="416213ed-0fae-468e-8e33-ac33c61a0cf3" providerId="ADAL" clId="{8C53DE35-B8FC-4489-9174-C106ACCA82FB}" dt="2022-07-27T01:31:30.611" v="1274" actId="20577"/>
        <pc:sldMkLst>
          <pc:docMk/>
          <pc:sldMk cId="827757212" sldId="281"/>
        </pc:sldMkLst>
        <pc:spChg chg="mod">
          <ac:chgData name="Beck, Paul" userId="416213ed-0fae-468e-8e33-ac33c61a0cf3" providerId="ADAL" clId="{8C53DE35-B8FC-4489-9174-C106ACCA82FB}" dt="2022-07-27T00:46:24.908" v="899" actId="20577"/>
          <ac:spMkLst>
            <pc:docMk/>
            <pc:sldMk cId="827757212" sldId="281"/>
            <ac:spMk id="2" creationId="{E36F53FB-0142-6A0A-2F5A-B5CAC28759E7}"/>
          </ac:spMkLst>
        </pc:spChg>
        <pc:spChg chg="del">
          <ac:chgData name="Beck, Paul" userId="416213ed-0fae-468e-8e33-ac33c61a0cf3" providerId="ADAL" clId="{8C53DE35-B8FC-4489-9174-C106ACCA82FB}" dt="2022-07-27T00:47:49.943" v="900" actId="3680"/>
          <ac:spMkLst>
            <pc:docMk/>
            <pc:sldMk cId="827757212" sldId="281"/>
            <ac:spMk id="3" creationId="{30E41016-5C2F-82BC-D557-16817A54020C}"/>
          </ac:spMkLst>
        </pc:spChg>
        <pc:graphicFrameChg chg="add mod ord modGraphic">
          <ac:chgData name="Beck, Paul" userId="416213ed-0fae-468e-8e33-ac33c61a0cf3" providerId="ADAL" clId="{8C53DE35-B8FC-4489-9174-C106ACCA82FB}" dt="2022-07-27T01:31:30.611" v="1274" actId="20577"/>
          <ac:graphicFrameMkLst>
            <pc:docMk/>
            <pc:sldMk cId="827757212" sldId="281"/>
            <ac:graphicFrameMk id="4" creationId="{A94D3E4A-247C-7C1D-2C79-8FCE51257497}"/>
          </ac:graphicFrameMkLst>
        </pc:graphicFrameChg>
      </pc:sldChg>
      <pc:sldChg chg="addSp delSp modSp new mod">
        <pc:chgData name="Beck, Paul" userId="416213ed-0fae-468e-8e33-ac33c61a0cf3" providerId="ADAL" clId="{8C53DE35-B8FC-4489-9174-C106ACCA82FB}" dt="2022-07-27T02:50:20.452" v="1952" actId="20577"/>
        <pc:sldMkLst>
          <pc:docMk/>
          <pc:sldMk cId="2036590328" sldId="282"/>
        </pc:sldMkLst>
        <pc:spChg chg="mod">
          <ac:chgData name="Beck, Paul" userId="416213ed-0fae-468e-8e33-ac33c61a0cf3" providerId="ADAL" clId="{8C53DE35-B8FC-4489-9174-C106ACCA82FB}" dt="2022-07-27T01:51:25.491" v="1756" actId="20577"/>
          <ac:spMkLst>
            <pc:docMk/>
            <pc:sldMk cId="2036590328" sldId="282"/>
            <ac:spMk id="2" creationId="{20E067A0-2E4F-1BA5-6A4F-C39128765DDD}"/>
          </ac:spMkLst>
        </pc:spChg>
        <pc:spChg chg="del">
          <ac:chgData name="Beck, Paul" userId="416213ed-0fae-468e-8e33-ac33c61a0cf3" providerId="ADAL" clId="{8C53DE35-B8FC-4489-9174-C106ACCA82FB}" dt="2022-07-27T01:52:19.725" v="1757" actId="3680"/>
          <ac:spMkLst>
            <pc:docMk/>
            <pc:sldMk cId="2036590328" sldId="282"/>
            <ac:spMk id="3" creationId="{CA4D4113-4E2C-2498-7671-169B554F3C40}"/>
          </ac:spMkLst>
        </pc:spChg>
        <pc:graphicFrameChg chg="add mod ord modGraphic">
          <ac:chgData name="Beck, Paul" userId="416213ed-0fae-468e-8e33-ac33c61a0cf3" providerId="ADAL" clId="{8C53DE35-B8FC-4489-9174-C106ACCA82FB}" dt="2022-07-27T02:50:20.452" v="1952" actId="20577"/>
          <ac:graphicFrameMkLst>
            <pc:docMk/>
            <pc:sldMk cId="2036590328" sldId="282"/>
            <ac:graphicFrameMk id="4" creationId="{1D0E8DA1-3ABE-8918-C225-0F96077FB69E}"/>
          </ac:graphicFrameMkLst>
        </pc:graphicFrameChg>
      </pc:sldChg>
      <pc:sldChg chg="addSp delSp modSp new mod modClrScheme chgLayout">
        <pc:chgData name="Beck, Paul" userId="416213ed-0fae-468e-8e33-ac33c61a0cf3" providerId="ADAL" clId="{8C53DE35-B8FC-4489-9174-C106ACCA82FB}" dt="2022-07-28T00:03:25.420" v="2418" actId="20577"/>
        <pc:sldMkLst>
          <pc:docMk/>
          <pc:sldMk cId="1692005657" sldId="545"/>
        </pc:sldMkLst>
        <pc:spChg chg="add mod">
          <ac:chgData name="Beck, Paul" userId="416213ed-0fae-468e-8e33-ac33c61a0cf3" providerId="ADAL" clId="{8C53DE35-B8FC-4489-9174-C106ACCA82FB}" dt="2022-07-27T23:43:54.293" v="2260" actId="20577"/>
          <ac:spMkLst>
            <pc:docMk/>
            <pc:sldMk cId="1692005657" sldId="545"/>
            <ac:spMk id="2" creationId="{B02C29F4-E3EF-6C7E-57E0-468A4A84AF9D}"/>
          </ac:spMkLst>
        </pc:spChg>
        <pc:spChg chg="add del mod">
          <ac:chgData name="Beck, Paul" userId="416213ed-0fae-468e-8e33-ac33c61a0cf3" providerId="ADAL" clId="{8C53DE35-B8FC-4489-9174-C106ACCA82FB}" dt="2022-07-27T23:28:13.261" v="1955" actId="3680"/>
          <ac:spMkLst>
            <pc:docMk/>
            <pc:sldMk cId="1692005657" sldId="545"/>
            <ac:spMk id="3" creationId="{09D23C34-76D9-D6CC-F940-61338F31727D}"/>
          </ac:spMkLst>
        </pc:spChg>
        <pc:graphicFrameChg chg="add mod ord modGraphic">
          <ac:chgData name="Beck, Paul" userId="416213ed-0fae-468e-8e33-ac33c61a0cf3" providerId="ADAL" clId="{8C53DE35-B8FC-4489-9174-C106ACCA82FB}" dt="2022-07-28T00:03:25.420" v="2418" actId="20577"/>
          <ac:graphicFrameMkLst>
            <pc:docMk/>
            <pc:sldMk cId="1692005657" sldId="545"/>
            <ac:graphicFrameMk id="4" creationId="{345995BA-CD91-1E14-8B52-72BA22BD779E}"/>
          </ac:graphicFrameMkLst>
        </pc:graphicFrameChg>
      </pc:sldChg>
      <pc:sldChg chg="modSp add mod">
        <pc:chgData name="Beck, Paul" userId="416213ed-0fae-468e-8e33-ac33c61a0cf3" providerId="ADAL" clId="{8C53DE35-B8FC-4489-9174-C106ACCA82FB}" dt="2022-07-28T00:21:39.562" v="2613" actId="20577"/>
        <pc:sldMkLst>
          <pc:docMk/>
          <pc:sldMk cId="2121793750" sldId="546"/>
        </pc:sldMkLst>
        <pc:spChg chg="mod">
          <ac:chgData name="Beck, Paul" userId="416213ed-0fae-468e-8e33-ac33c61a0cf3" providerId="ADAL" clId="{8C53DE35-B8FC-4489-9174-C106ACCA82FB}" dt="2022-07-28T00:04:08.988" v="2430" actId="20577"/>
          <ac:spMkLst>
            <pc:docMk/>
            <pc:sldMk cId="2121793750" sldId="546"/>
            <ac:spMk id="2" creationId="{B02C29F4-E3EF-6C7E-57E0-468A4A84AF9D}"/>
          </ac:spMkLst>
        </pc:spChg>
        <pc:graphicFrameChg chg="mod modGraphic">
          <ac:chgData name="Beck, Paul" userId="416213ed-0fae-468e-8e33-ac33c61a0cf3" providerId="ADAL" clId="{8C53DE35-B8FC-4489-9174-C106ACCA82FB}" dt="2022-07-28T00:21:39.562" v="2613" actId="20577"/>
          <ac:graphicFrameMkLst>
            <pc:docMk/>
            <pc:sldMk cId="2121793750" sldId="546"/>
            <ac:graphicFrameMk id="4" creationId="{345995BA-CD91-1E14-8B52-72BA22BD779E}"/>
          </ac:graphicFrameMkLst>
        </pc:graphicFrameChg>
      </pc:sldChg>
      <pc:sldChg chg="modSp new mod">
        <pc:chgData name="Beck, Paul" userId="416213ed-0fae-468e-8e33-ac33c61a0cf3" providerId="ADAL" clId="{8C53DE35-B8FC-4489-9174-C106ACCA82FB}" dt="2022-07-28T00:26:20.508" v="3190" actId="20577"/>
        <pc:sldMkLst>
          <pc:docMk/>
          <pc:sldMk cId="3633849551" sldId="547"/>
        </pc:sldMkLst>
        <pc:spChg chg="mod">
          <ac:chgData name="Beck, Paul" userId="416213ed-0fae-468e-8e33-ac33c61a0cf3" providerId="ADAL" clId="{8C53DE35-B8FC-4489-9174-C106ACCA82FB}" dt="2022-07-28T00:22:34.970" v="2625" actId="20577"/>
          <ac:spMkLst>
            <pc:docMk/>
            <pc:sldMk cId="3633849551" sldId="547"/>
            <ac:spMk id="2" creationId="{EA063319-ECCA-C9D6-FE5A-0854E43FA4D7}"/>
          </ac:spMkLst>
        </pc:spChg>
        <pc:spChg chg="mod">
          <ac:chgData name="Beck, Paul" userId="416213ed-0fae-468e-8e33-ac33c61a0cf3" providerId="ADAL" clId="{8C53DE35-B8FC-4489-9174-C106ACCA82FB}" dt="2022-07-28T00:26:20.508" v="3190" actId="20577"/>
          <ac:spMkLst>
            <pc:docMk/>
            <pc:sldMk cId="3633849551" sldId="547"/>
            <ac:spMk id="3" creationId="{CFAFEEB7-4B99-4702-2D4F-BE01618A245A}"/>
          </ac:spMkLst>
        </pc:spChg>
      </pc:sldChg>
    </pc:docChg>
  </pc:docChgLst>
  <pc:docChgLst>
    <pc:chgData name="Beck, Paul" userId="416213ed-0fae-468e-8e33-ac33c61a0cf3" providerId="ADAL" clId="{50E5DD94-7892-412F-A93A-E5A62FCF621A}"/>
    <pc:docChg chg="custSel addSld modSld sldOrd">
      <pc:chgData name="Beck, Paul" userId="416213ed-0fae-468e-8e33-ac33c61a0cf3" providerId="ADAL" clId="{50E5DD94-7892-412F-A93A-E5A62FCF621A}" dt="2022-07-27T21:44:12.540" v="95" actId="22"/>
      <pc:docMkLst>
        <pc:docMk/>
      </pc:docMkLst>
      <pc:sldChg chg="addSp modSp mod">
        <pc:chgData name="Beck, Paul" userId="416213ed-0fae-468e-8e33-ac33c61a0cf3" providerId="ADAL" clId="{50E5DD94-7892-412F-A93A-E5A62FCF621A}" dt="2022-07-27T19:00:19.732" v="44" actId="11529"/>
        <pc:sldMkLst>
          <pc:docMk/>
          <pc:sldMk cId="4243250987" sldId="272"/>
        </pc:sldMkLst>
        <pc:spChg chg="mod">
          <ac:chgData name="Beck, Paul" userId="416213ed-0fae-468e-8e33-ac33c61a0cf3" providerId="ADAL" clId="{50E5DD94-7892-412F-A93A-E5A62FCF621A}" dt="2022-07-27T18:59:01.127" v="43" actId="20577"/>
          <ac:spMkLst>
            <pc:docMk/>
            <pc:sldMk cId="4243250987" sldId="272"/>
            <ac:spMk id="2" creationId="{00000000-0000-0000-0000-000000000000}"/>
          </ac:spMkLst>
        </pc:spChg>
        <pc:graphicFrameChg chg="mod">
          <ac:chgData name="Beck, Paul" userId="416213ed-0fae-468e-8e33-ac33c61a0cf3" providerId="ADAL" clId="{50E5DD94-7892-412F-A93A-E5A62FCF621A}" dt="2022-07-27T18:38:50.891" v="4"/>
          <ac:graphicFrameMkLst>
            <pc:docMk/>
            <pc:sldMk cId="4243250987" sldId="272"/>
            <ac:graphicFrameMk id="6" creationId="{00000000-0000-0000-0000-000000000000}"/>
          </ac:graphicFrameMkLst>
        </pc:graphicFrameChg>
        <pc:cxnChg chg="add">
          <ac:chgData name="Beck, Paul" userId="416213ed-0fae-468e-8e33-ac33c61a0cf3" providerId="ADAL" clId="{50E5DD94-7892-412F-A93A-E5A62FCF621A}" dt="2022-07-27T19:00:19.732" v="44" actId="11529"/>
          <ac:cxnSpMkLst>
            <pc:docMk/>
            <pc:sldMk cId="4243250987" sldId="272"/>
            <ac:cxnSpMk id="4" creationId="{2226D8C8-B2AD-7B7A-4C55-605A18F585F9}"/>
          </ac:cxnSpMkLst>
        </pc:cxnChg>
      </pc:sldChg>
      <pc:sldChg chg="modSp mod">
        <pc:chgData name="Beck, Paul" userId="416213ed-0fae-468e-8e33-ac33c61a0cf3" providerId="ADAL" clId="{50E5DD94-7892-412F-A93A-E5A62FCF621A}" dt="2022-07-27T18:39:42.787" v="31" actId="20577"/>
        <pc:sldMkLst>
          <pc:docMk/>
          <pc:sldMk cId="859681635" sldId="274"/>
        </pc:sldMkLst>
        <pc:spChg chg="mod">
          <ac:chgData name="Beck, Paul" userId="416213ed-0fae-468e-8e33-ac33c61a0cf3" providerId="ADAL" clId="{50E5DD94-7892-412F-A93A-E5A62FCF621A}" dt="2022-07-27T18:39:42.787" v="31" actId="20577"/>
          <ac:spMkLst>
            <pc:docMk/>
            <pc:sldMk cId="859681635" sldId="274"/>
            <ac:spMk id="11267" creationId="{00000000-0000-0000-0000-000000000000}"/>
          </ac:spMkLst>
        </pc:spChg>
      </pc:sldChg>
      <pc:sldChg chg="modSp mod">
        <pc:chgData name="Beck, Paul" userId="416213ed-0fae-468e-8e33-ac33c61a0cf3" providerId="ADAL" clId="{50E5DD94-7892-412F-A93A-E5A62FCF621A}" dt="2022-07-27T18:32:57.358" v="0" actId="14100"/>
        <pc:sldMkLst>
          <pc:docMk/>
          <pc:sldMk cId="614928540" sldId="279"/>
        </pc:sldMkLst>
        <pc:picChg chg="mod">
          <ac:chgData name="Beck, Paul" userId="416213ed-0fae-468e-8e33-ac33c61a0cf3" providerId="ADAL" clId="{50E5DD94-7892-412F-A93A-E5A62FCF621A}" dt="2022-07-27T18:32:57.358" v="0" actId="14100"/>
          <ac:picMkLst>
            <pc:docMk/>
            <pc:sldMk cId="614928540" sldId="279"/>
            <ac:picMk id="4" creationId="{CB26BB4C-7F5F-E955-978C-FC0FEAA52770}"/>
          </ac:picMkLst>
        </pc:picChg>
      </pc:sldChg>
      <pc:sldChg chg="ord">
        <pc:chgData name="Beck, Paul" userId="416213ed-0fae-468e-8e33-ac33c61a0cf3" providerId="ADAL" clId="{50E5DD94-7892-412F-A93A-E5A62FCF621A}" dt="2022-07-27T18:42:33.686" v="35"/>
        <pc:sldMkLst>
          <pc:docMk/>
          <pc:sldMk cId="2036590328" sldId="282"/>
        </pc:sldMkLst>
      </pc:sldChg>
      <pc:sldChg chg="add">
        <pc:chgData name="Beck, Paul" userId="416213ed-0fae-468e-8e33-ac33c61a0cf3" providerId="ADAL" clId="{50E5DD94-7892-412F-A93A-E5A62FCF621A}" dt="2022-07-27T18:41:47.667" v="32"/>
        <pc:sldMkLst>
          <pc:docMk/>
          <pc:sldMk cId="1105457642" sldId="512"/>
        </pc:sldMkLst>
      </pc:sldChg>
      <pc:sldChg chg="add">
        <pc:chgData name="Beck, Paul" userId="416213ed-0fae-468e-8e33-ac33c61a0cf3" providerId="ADAL" clId="{50E5DD94-7892-412F-A93A-E5A62FCF621A}" dt="2022-07-27T18:41:59.312" v="33"/>
        <pc:sldMkLst>
          <pc:docMk/>
          <pc:sldMk cId="4202198704" sldId="513"/>
        </pc:sldMkLst>
      </pc:sldChg>
      <pc:sldChg chg="add setBg">
        <pc:chgData name="Beck, Paul" userId="416213ed-0fae-468e-8e33-ac33c61a0cf3" providerId="ADAL" clId="{50E5DD94-7892-412F-A93A-E5A62FCF621A}" dt="2022-07-27T18:44:42.931" v="39"/>
        <pc:sldMkLst>
          <pc:docMk/>
          <pc:sldMk cId="1200408618" sldId="540"/>
        </pc:sldMkLst>
      </pc:sldChg>
      <pc:sldChg chg="addSp delSp modSp new mod">
        <pc:chgData name="Beck, Paul" userId="416213ed-0fae-468e-8e33-ac33c61a0cf3" providerId="ADAL" clId="{50E5DD94-7892-412F-A93A-E5A62FCF621A}" dt="2022-07-27T21:32:56.613" v="85" actId="14100"/>
        <pc:sldMkLst>
          <pc:docMk/>
          <pc:sldMk cId="1022321061" sldId="541"/>
        </pc:sldMkLst>
        <pc:spChg chg="mod">
          <ac:chgData name="Beck, Paul" userId="416213ed-0fae-468e-8e33-ac33c61a0cf3" providerId="ADAL" clId="{50E5DD94-7892-412F-A93A-E5A62FCF621A}" dt="2022-07-27T21:32:48.627" v="82" actId="27636"/>
          <ac:spMkLst>
            <pc:docMk/>
            <pc:sldMk cId="1022321061" sldId="541"/>
            <ac:spMk id="2" creationId="{912700BB-E5CF-1AC4-9D0C-5DBB865D533C}"/>
          </ac:spMkLst>
        </pc:spChg>
        <pc:spChg chg="del">
          <ac:chgData name="Beck, Paul" userId="416213ed-0fae-468e-8e33-ac33c61a0cf3" providerId="ADAL" clId="{50E5DD94-7892-412F-A93A-E5A62FCF621A}" dt="2022-07-27T21:32:28.202" v="46" actId="22"/>
          <ac:spMkLst>
            <pc:docMk/>
            <pc:sldMk cId="1022321061" sldId="541"/>
            <ac:spMk id="3" creationId="{07A8CF29-C0FB-8E70-D1EA-21FA6357F525}"/>
          </ac:spMkLst>
        </pc:spChg>
        <pc:picChg chg="add mod ord">
          <ac:chgData name="Beck, Paul" userId="416213ed-0fae-468e-8e33-ac33c61a0cf3" providerId="ADAL" clId="{50E5DD94-7892-412F-A93A-E5A62FCF621A}" dt="2022-07-27T21:32:56.613" v="85" actId="14100"/>
          <ac:picMkLst>
            <pc:docMk/>
            <pc:sldMk cId="1022321061" sldId="541"/>
            <ac:picMk id="5" creationId="{9975E612-8F02-B764-2276-735D97C32013}"/>
          </ac:picMkLst>
        </pc:picChg>
      </pc:sldChg>
      <pc:sldChg chg="addSp delSp new mod">
        <pc:chgData name="Beck, Paul" userId="416213ed-0fae-468e-8e33-ac33c61a0cf3" providerId="ADAL" clId="{50E5DD94-7892-412F-A93A-E5A62FCF621A}" dt="2022-07-27T21:38:58.515" v="89" actId="22"/>
        <pc:sldMkLst>
          <pc:docMk/>
          <pc:sldMk cId="1028994696" sldId="542"/>
        </pc:sldMkLst>
        <pc:spChg chg="del">
          <ac:chgData name="Beck, Paul" userId="416213ed-0fae-468e-8e33-ac33c61a0cf3" providerId="ADAL" clId="{50E5DD94-7892-412F-A93A-E5A62FCF621A}" dt="2022-07-27T21:38:51.418" v="87" actId="478"/>
          <ac:spMkLst>
            <pc:docMk/>
            <pc:sldMk cId="1028994696" sldId="542"/>
            <ac:spMk id="2" creationId="{3413FF4F-6C51-1434-0CFD-D60A11B7435B}"/>
          </ac:spMkLst>
        </pc:spChg>
        <pc:spChg chg="del">
          <ac:chgData name="Beck, Paul" userId="416213ed-0fae-468e-8e33-ac33c61a0cf3" providerId="ADAL" clId="{50E5DD94-7892-412F-A93A-E5A62FCF621A}" dt="2022-07-27T21:38:55.776" v="88" actId="478"/>
          <ac:spMkLst>
            <pc:docMk/>
            <pc:sldMk cId="1028994696" sldId="542"/>
            <ac:spMk id="3" creationId="{4998445C-929D-CA47-6EA9-46E97C1E34B6}"/>
          </ac:spMkLst>
        </pc:spChg>
        <pc:picChg chg="add">
          <ac:chgData name="Beck, Paul" userId="416213ed-0fae-468e-8e33-ac33c61a0cf3" providerId="ADAL" clId="{50E5DD94-7892-412F-A93A-E5A62FCF621A}" dt="2022-07-27T21:38:58.515" v="89" actId="22"/>
          <ac:picMkLst>
            <pc:docMk/>
            <pc:sldMk cId="1028994696" sldId="542"/>
            <ac:picMk id="5" creationId="{C7AEA610-7B2D-DEBA-2C60-62CE30C01523}"/>
          </ac:picMkLst>
        </pc:picChg>
      </pc:sldChg>
      <pc:sldChg chg="addSp delSp new mod">
        <pc:chgData name="Beck, Paul" userId="416213ed-0fae-468e-8e33-ac33c61a0cf3" providerId="ADAL" clId="{50E5DD94-7892-412F-A93A-E5A62FCF621A}" dt="2022-07-27T21:42:40.903" v="93" actId="22"/>
        <pc:sldMkLst>
          <pc:docMk/>
          <pc:sldMk cId="4188787385" sldId="543"/>
        </pc:sldMkLst>
        <pc:picChg chg="add del">
          <ac:chgData name="Beck, Paul" userId="416213ed-0fae-468e-8e33-ac33c61a0cf3" providerId="ADAL" clId="{50E5DD94-7892-412F-A93A-E5A62FCF621A}" dt="2022-07-27T21:41:47.081" v="92" actId="478"/>
          <ac:picMkLst>
            <pc:docMk/>
            <pc:sldMk cId="4188787385" sldId="543"/>
            <ac:picMk id="3" creationId="{211A9B6D-03CB-4666-98B0-40F61A3F46F8}"/>
          </ac:picMkLst>
        </pc:picChg>
        <pc:picChg chg="add">
          <ac:chgData name="Beck, Paul" userId="416213ed-0fae-468e-8e33-ac33c61a0cf3" providerId="ADAL" clId="{50E5DD94-7892-412F-A93A-E5A62FCF621A}" dt="2022-07-27T21:42:40.903" v="93" actId="22"/>
          <ac:picMkLst>
            <pc:docMk/>
            <pc:sldMk cId="4188787385" sldId="543"/>
            <ac:picMk id="5" creationId="{B0407D47-256D-248E-08C4-5C13EFB5E527}"/>
          </ac:picMkLst>
        </pc:picChg>
      </pc:sldChg>
      <pc:sldChg chg="addSp new mod">
        <pc:chgData name="Beck, Paul" userId="416213ed-0fae-468e-8e33-ac33c61a0cf3" providerId="ADAL" clId="{50E5DD94-7892-412F-A93A-E5A62FCF621A}" dt="2022-07-27T21:44:12.540" v="95" actId="22"/>
        <pc:sldMkLst>
          <pc:docMk/>
          <pc:sldMk cId="3600957387" sldId="544"/>
        </pc:sldMkLst>
        <pc:picChg chg="add">
          <ac:chgData name="Beck, Paul" userId="416213ed-0fae-468e-8e33-ac33c61a0cf3" providerId="ADAL" clId="{50E5DD94-7892-412F-A93A-E5A62FCF621A}" dt="2022-07-27T21:44:12.540" v="95" actId="22"/>
          <ac:picMkLst>
            <pc:docMk/>
            <pc:sldMk cId="3600957387" sldId="544"/>
            <ac:picMk id="3" creationId="{02FDDB17-7FB1-7D5E-626B-A03577D8A00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28677393586671E-2"/>
          <c:y val="5.6059768282767278E-2"/>
          <c:w val="0.89161721632622004"/>
          <c:h val="0.71692086434103719"/>
        </c:manualLayout>
      </c:layout>
      <c:barChart>
        <c:barDir val="col"/>
        <c:grouping val="stacked"/>
        <c:varyColors val="0"/>
        <c:ser>
          <c:idx val="0"/>
          <c:order val="0"/>
          <c:tx>
            <c:strRef>
              <c:f>Sheet1!$B$1</c:f>
              <c:strCache>
                <c:ptCount val="1"/>
                <c:pt idx="0">
                  <c:v>Hay Intake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0</c:v>
                </c:pt>
                <c:pt idx="1">
                  <c:v>0.3</c:v>
                </c:pt>
                <c:pt idx="2">
                  <c:v>0.75</c:v>
                </c:pt>
                <c:pt idx="3">
                  <c:v>1.2</c:v>
                </c:pt>
                <c:pt idx="4">
                  <c:v>1.65</c:v>
                </c:pt>
              </c:numCache>
            </c:numRef>
          </c:cat>
          <c:val>
            <c:numRef>
              <c:f>Sheet1!$B$2:$B$6</c:f>
              <c:numCache>
                <c:formatCode>General</c:formatCode>
                <c:ptCount val="5"/>
                <c:pt idx="0">
                  <c:v>8</c:v>
                </c:pt>
                <c:pt idx="1">
                  <c:v>9.3000000000000007</c:v>
                </c:pt>
                <c:pt idx="2">
                  <c:v>9.1999999999999993</c:v>
                </c:pt>
                <c:pt idx="3">
                  <c:v>7.8</c:v>
                </c:pt>
                <c:pt idx="4">
                  <c:v>7.4</c:v>
                </c:pt>
              </c:numCache>
            </c:numRef>
          </c:val>
          <c:extLst>
            <c:ext xmlns:c16="http://schemas.microsoft.com/office/drawing/2014/chart" uri="{C3380CC4-5D6E-409C-BE32-E72D297353CC}">
              <c16:uniqueId val="{00000000-3735-43A3-B4F5-D492F6291502}"/>
            </c:ext>
          </c:extLst>
        </c:ser>
        <c:ser>
          <c:idx val="1"/>
          <c:order val="1"/>
          <c:tx>
            <c:strRef>
              <c:f>Sheet1!$C$1</c:f>
              <c:strCache>
                <c:ptCount val="1"/>
                <c:pt idx="0">
                  <c:v>DDG Intake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0</c:v>
                </c:pt>
                <c:pt idx="1">
                  <c:v>0.3</c:v>
                </c:pt>
                <c:pt idx="2">
                  <c:v>0.75</c:v>
                </c:pt>
                <c:pt idx="3">
                  <c:v>1.2</c:v>
                </c:pt>
                <c:pt idx="4">
                  <c:v>1.65</c:v>
                </c:pt>
              </c:numCache>
            </c:numRef>
          </c:cat>
          <c:val>
            <c:numRef>
              <c:f>Sheet1!$C$2:$C$6</c:f>
              <c:numCache>
                <c:formatCode>General</c:formatCode>
                <c:ptCount val="5"/>
                <c:pt idx="1">
                  <c:v>1.5</c:v>
                </c:pt>
                <c:pt idx="2">
                  <c:v>3.6</c:v>
                </c:pt>
                <c:pt idx="3">
                  <c:v>5.8</c:v>
                </c:pt>
                <c:pt idx="4">
                  <c:v>7.7</c:v>
                </c:pt>
              </c:numCache>
            </c:numRef>
          </c:val>
          <c:extLst>
            <c:ext xmlns:c16="http://schemas.microsoft.com/office/drawing/2014/chart" uri="{C3380CC4-5D6E-409C-BE32-E72D297353CC}">
              <c16:uniqueId val="{00000001-3735-43A3-B4F5-D492F6291502}"/>
            </c:ext>
          </c:extLst>
        </c:ser>
        <c:dLbls>
          <c:dLblPos val="ctr"/>
          <c:showLegendKey val="0"/>
          <c:showVal val="1"/>
          <c:showCatName val="0"/>
          <c:showSerName val="0"/>
          <c:showPercent val="0"/>
          <c:showBubbleSize val="0"/>
        </c:dLbls>
        <c:gapWidth val="150"/>
        <c:overlap val="100"/>
        <c:axId val="864024640"/>
        <c:axId val="864022976"/>
      </c:barChart>
      <c:catAx>
        <c:axId val="86402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64022976"/>
        <c:crosses val="autoZero"/>
        <c:auto val="1"/>
        <c:lblAlgn val="ctr"/>
        <c:lblOffset val="100"/>
        <c:noMultiLvlLbl val="0"/>
      </c:catAx>
      <c:valAx>
        <c:axId val="86402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Intake,</a:t>
                </a:r>
                <a:r>
                  <a:rPr lang="en-US" baseline="0" dirty="0"/>
                  <a:t> </a:t>
                </a:r>
                <a:r>
                  <a:rPr lang="en-US" baseline="0" dirty="0" err="1"/>
                  <a:t>lb</a:t>
                </a:r>
                <a:r>
                  <a:rPr lang="en-US" baseline="0" dirty="0"/>
                  <a:t>/day</a:t>
                </a:r>
                <a:endParaRPr lang="en-US" dirty="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6402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aseline="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0.31626</cdr:x>
      <cdr:y>0.17969</cdr:y>
    </cdr:from>
    <cdr:to>
      <cdr:x>0.42435</cdr:x>
      <cdr:y>0.26021</cdr:y>
    </cdr:to>
    <cdr:sp macro="" textlink="">
      <cdr:nvSpPr>
        <cdr:cNvPr id="2" name="TextBox 1"/>
        <cdr:cNvSpPr txBox="1"/>
      </cdr:nvSpPr>
      <cdr:spPr>
        <a:xfrm xmlns:a="http://schemas.openxmlformats.org/drawingml/2006/main">
          <a:off x="3325683" y="781878"/>
          <a:ext cx="1136631" cy="350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10.8 </a:t>
          </a:r>
          <a:r>
            <a:rPr lang="en-US" sz="2000" dirty="0" err="1"/>
            <a:t>lb</a:t>
          </a:r>
          <a:r>
            <a:rPr lang="en-US" sz="2000" dirty="0"/>
            <a:t>/d</a:t>
          </a:r>
        </a:p>
      </cdr:txBody>
    </cdr:sp>
  </cdr:relSizeAnchor>
  <cdr:relSizeAnchor xmlns:cdr="http://schemas.openxmlformats.org/drawingml/2006/chartDrawing">
    <cdr:from>
      <cdr:x>0.48998</cdr:x>
      <cdr:y>0.07824</cdr:y>
    </cdr:from>
    <cdr:to>
      <cdr:x>0.59807</cdr:x>
      <cdr:y>0.15876</cdr:y>
    </cdr:to>
    <cdr:sp macro="" textlink="">
      <cdr:nvSpPr>
        <cdr:cNvPr id="3" name="TextBox 1"/>
        <cdr:cNvSpPr txBox="1"/>
      </cdr:nvSpPr>
      <cdr:spPr>
        <a:xfrm xmlns:a="http://schemas.openxmlformats.org/drawingml/2006/main">
          <a:off x="5152402" y="340453"/>
          <a:ext cx="1136631" cy="350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12.8 </a:t>
          </a:r>
          <a:r>
            <a:rPr lang="en-US" sz="2000" dirty="0" err="1"/>
            <a:t>lb</a:t>
          </a:r>
          <a:r>
            <a:rPr lang="en-US" sz="2000" dirty="0"/>
            <a:t>/d</a:t>
          </a:r>
        </a:p>
      </cdr:txBody>
    </cdr:sp>
  </cdr:relSizeAnchor>
  <cdr:relSizeAnchor xmlns:cdr="http://schemas.openxmlformats.org/drawingml/2006/chartDrawing">
    <cdr:from>
      <cdr:x>0.59654</cdr:x>
      <cdr:y>0.40816</cdr:y>
    </cdr:from>
    <cdr:to>
      <cdr:x>0.66745</cdr:x>
      <cdr:y>0.5</cdr:y>
    </cdr:to>
    <cdr:sp macro="" textlink="">
      <cdr:nvSpPr>
        <cdr:cNvPr id="4" name="TextBox 3">
          <a:extLst xmlns:a="http://schemas.openxmlformats.org/drawingml/2006/main">
            <a:ext uri="{FF2B5EF4-FFF2-40B4-BE49-F238E27FC236}">
              <a16:creationId xmlns:a16="http://schemas.microsoft.com/office/drawing/2014/main" id="{5830A6D9-9C5C-9AB4-E041-A94FAC1901EA}"/>
            </a:ext>
          </a:extLst>
        </cdr:cNvPr>
        <cdr:cNvSpPr txBox="1"/>
      </cdr:nvSpPr>
      <cdr:spPr>
        <a:xfrm xmlns:a="http://schemas.openxmlformats.org/drawingml/2006/main">
          <a:off x="6273018" y="1776041"/>
          <a:ext cx="745588" cy="399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60% </a:t>
          </a:r>
          <a:r>
            <a:rPr lang="en-US" sz="1100" dirty="0" err="1"/>
            <a:t>Repl</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75B55-7E79-4CDE-B3E0-E86287C99D4F}"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20233-6970-469D-86F6-D1C61C4F449D}" type="slidenum">
              <a:rPr lang="en-US" smtClean="0"/>
              <a:t>‹#›</a:t>
            </a:fld>
            <a:endParaRPr lang="en-US"/>
          </a:p>
        </p:txBody>
      </p:sp>
    </p:spTree>
    <p:extLst>
      <p:ext uri="{BB962C8B-B14F-4D97-AF65-F5344CB8AC3E}">
        <p14:creationId xmlns:p14="http://schemas.microsoft.com/office/powerpoint/2010/main" val="276527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0A3FCD9-E3B9-4E4E-8902-77E466A82539}" type="slidenum">
              <a:rPr kumimoji="0" lang="en-US" altLang="en-US" smtClean="0"/>
              <a:pPr>
                <a:spcBef>
                  <a:spcPct val="0"/>
                </a:spcBef>
              </a:pPr>
              <a:t>9</a:t>
            </a:fld>
            <a:endParaRPr kumimoji="0"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7522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557E302-17F1-4323-96DF-314C16ED6A4E}" type="slidenum">
              <a:rPr kumimoji="0" lang="en-US" altLang="en-US" smtClean="0"/>
              <a:pPr>
                <a:spcBef>
                  <a:spcPct val="0"/>
                </a:spcBef>
              </a:pPr>
              <a:t>10</a:t>
            </a:fld>
            <a:endParaRPr kumimoji="0"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5761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56549C-D0EE-4D6A-99B8-61297886C39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373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6549C-D0EE-4D6A-99B8-61297886C39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377146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6549C-D0EE-4D6A-99B8-61297886C39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346492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Text Placeholder 2"/>
          <p:cNvSpPr>
            <a:spLocks noGrp="1"/>
          </p:cNvSpPr>
          <p:nvPr>
            <p:ph type="body" sz="half" idx="1"/>
          </p:nvPr>
        </p:nvSpPr>
        <p:spPr>
          <a:xfrm>
            <a:off x="914400" y="1641476"/>
            <a:ext cx="103632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3944938"/>
            <a:ext cx="103632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0DA2456-4F97-48F5-AE1C-262C43CE33B2}" type="slidenum">
              <a:rPr lang="en-US" altLang="en-US"/>
              <a:pPr>
                <a:defRPr/>
              </a:pPr>
              <a:t>‹#›</a:t>
            </a:fld>
            <a:endParaRPr lang="en-US" altLang="en-US"/>
          </a:p>
        </p:txBody>
      </p:sp>
    </p:spTree>
    <p:extLst>
      <p:ext uri="{BB962C8B-B14F-4D97-AF65-F5344CB8AC3E}">
        <p14:creationId xmlns:p14="http://schemas.microsoft.com/office/powerpoint/2010/main" val="350780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6549C-D0EE-4D6A-99B8-61297886C39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128100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6549C-D0EE-4D6A-99B8-61297886C39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257762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56549C-D0EE-4D6A-99B8-61297886C399}"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195317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56549C-D0EE-4D6A-99B8-61297886C399}"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183072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56549C-D0EE-4D6A-99B8-61297886C399}"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383753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6549C-D0EE-4D6A-99B8-61297886C399}"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270728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56549C-D0EE-4D6A-99B8-61297886C399}"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183083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56549C-D0EE-4D6A-99B8-61297886C399}"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1551B-98E9-4B75-9708-C63D4CF99DD0}" type="slidenum">
              <a:rPr lang="en-US" smtClean="0"/>
              <a:t>‹#›</a:t>
            </a:fld>
            <a:endParaRPr lang="en-US"/>
          </a:p>
        </p:txBody>
      </p:sp>
    </p:spTree>
    <p:extLst>
      <p:ext uri="{BB962C8B-B14F-4D97-AF65-F5344CB8AC3E}">
        <p14:creationId xmlns:p14="http://schemas.microsoft.com/office/powerpoint/2010/main" val="18850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6549C-D0EE-4D6A-99B8-61297886C399}" type="datetimeFigureOut">
              <a:rPr lang="en-US" smtClean="0"/>
              <a:t>7/27/2022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1551B-98E9-4B75-9708-C63D4CF99DD0}" type="slidenum">
              <a:rPr lang="en-US" smtClean="0"/>
              <a:t>‹#›</a:t>
            </a:fld>
            <a:endParaRPr lang="en-US"/>
          </a:p>
        </p:txBody>
      </p:sp>
    </p:spTree>
    <p:extLst>
      <p:ext uri="{BB962C8B-B14F-4D97-AF65-F5344CB8AC3E}">
        <p14:creationId xmlns:p14="http://schemas.microsoft.com/office/powerpoint/2010/main" val="63982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243930" cy="2387600"/>
          </a:xfrm>
        </p:spPr>
        <p:txBody>
          <a:bodyPr>
            <a:normAutofit/>
          </a:bodyPr>
          <a:lstStyle/>
          <a:p>
            <a:r>
              <a:rPr lang="en-US" dirty="0"/>
              <a:t>Protein Sources:</a:t>
            </a:r>
            <a:br>
              <a:rPr lang="en-US" dirty="0"/>
            </a:br>
            <a:r>
              <a:rPr lang="en-US" sz="4900" dirty="0"/>
              <a:t>What are the Options to Reduce Costs?</a:t>
            </a:r>
          </a:p>
        </p:txBody>
      </p:sp>
      <p:sp>
        <p:nvSpPr>
          <p:cNvPr id="3" name="Subtitle 2"/>
          <p:cNvSpPr>
            <a:spLocks noGrp="1"/>
          </p:cNvSpPr>
          <p:nvPr>
            <p:ph type="subTitle" idx="1"/>
          </p:nvPr>
        </p:nvSpPr>
        <p:spPr/>
        <p:txBody>
          <a:bodyPr/>
          <a:lstStyle/>
          <a:p>
            <a:r>
              <a:rPr lang="en-US" sz="4000" dirty="0"/>
              <a:t>Paul Beck</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420" y="4547274"/>
            <a:ext cx="6747380" cy="933959"/>
          </a:xfrm>
          <a:prstGeom prst="rect">
            <a:avLst/>
          </a:prstGeom>
          <a:solidFill>
            <a:schemeClr val="bg1"/>
          </a:solidFill>
        </p:spPr>
      </p:pic>
    </p:spTree>
    <p:extLst>
      <p:ext uri="{BB962C8B-B14F-4D97-AF65-F5344CB8AC3E}">
        <p14:creationId xmlns:p14="http://schemas.microsoft.com/office/powerpoint/2010/main" val="46071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828800" y="609600"/>
            <a:ext cx="8686800" cy="914400"/>
          </a:xfrm>
        </p:spPr>
        <p:txBody>
          <a:bodyPr/>
          <a:lstStyle/>
          <a:p>
            <a:pPr eaLnBrk="1" hangingPunct="1">
              <a:defRPr/>
            </a:pPr>
            <a:r>
              <a:rPr lang="en-US" sz="3800" dirty="0"/>
              <a:t>Percentage of Hays Deficient in ….</a:t>
            </a:r>
          </a:p>
        </p:txBody>
      </p:sp>
      <p:graphicFrame>
        <p:nvGraphicFramePr>
          <p:cNvPr id="19459" name="Object 3"/>
          <p:cNvGraphicFramePr>
            <a:graphicFrameLocks noGrp="1" noChangeAspect="1"/>
          </p:cNvGraphicFramePr>
          <p:nvPr>
            <p:ph sz="half" idx="2"/>
          </p:nvPr>
        </p:nvGraphicFramePr>
        <p:xfrm>
          <a:off x="1982789" y="7635875"/>
          <a:ext cx="7392987" cy="1677988"/>
        </p:xfrm>
        <a:graphic>
          <a:graphicData uri="http://schemas.openxmlformats.org/presentationml/2006/ole">
            <mc:AlternateContent xmlns:mc="http://schemas.openxmlformats.org/markup-compatibility/2006">
              <mc:Choice xmlns:v="urn:schemas-microsoft-com:vml" Requires="v">
                <p:oleObj name="Document" r:id="rId3" imgW="8470392" imgH="1923288" progId="Word.Document.8">
                  <p:embed/>
                </p:oleObj>
              </mc:Choice>
              <mc:Fallback>
                <p:oleObj name="Document" r:id="rId3" imgW="8470392" imgH="1923288" progId="Word.Document.8">
                  <p:embed/>
                  <p:pic>
                    <p:nvPicPr>
                      <p:cNvPr id="19459"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789" y="7635875"/>
                        <a:ext cx="7392987" cy="167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aphicFrame>
        <p:nvGraphicFramePr>
          <p:cNvPr id="207933" name="Group 61"/>
          <p:cNvGraphicFramePr>
            <a:graphicFrameLocks noGrp="1"/>
          </p:cNvGraphicFramePr>
          <p:nvPr/>
        </p:nvGraphicFramePr>
        <p:xfrm>
          <a:off x="2209800" y="2286000"/>
          <a:ext cx="7848600" cy="3124200"/>
        </p:xfrm>
        <a:graphic>
          <a:graphicData uri="http://schemas.openxmlformats.org/drawingml/2006/table">
            <a:tbl>
              <a:tblPr/>
              <a:tblGrid>
                <a:gridCol w="3391370">
                  <a:extLst>
                    <a:ext uri="{9D8B030D-6E8A-4147-A177-3AD203B41FA5}">
                      <a16:colId xmlns:a16="http://schemas.microsoft.com/office/drawing/2014/main" val="20000"/>
                    </a:ext>
                  </a:extLst>
                </a:gridCol>
                <a:gridCol w="184103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113158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Nutrient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imes New Roman" pitchFamily="18" charset="0"/>
                        </a:rPr>
                        <a:t>Dry Cow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Lactating Cow/Growing Calf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963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Crude Protein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9630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Total Digestible Nutrients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31%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478" name="TextBox 1"/>
          <p:cNvSpPr txBox="1">
            <a:spLocks noChangeArrowheads="1"/>
          </p:cNvSpPr>
          <p:nvPr/>
        </p:nvSpPr>
        <p:spPr bwMode="auto">
          <a:xfrm>
            <a:off x="3639788" y="5942013"/>
            <a:ext cx="6022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dirty="0"/>
              <a:t>Based on 670 hay test results in SW Arkansas</a:t>
            </a:r>
          </a:p>
        </p:txBody>
      </p:sp>
    </p:spTree>
    <p:extLst>
      <p:ext uri="{BB962C8B-B14F-4D97-AF65-F5344CB8AC3E}">
        <p14:creationId xmlns:p14="http://schemas.microsoft.com/office/powerpoint/2010/main" val="420219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67A0-2E4F-1BA5-6A4F-C39128765DDD}"/>
              </a:ext>
            </a:extLst>
          </p:cNvPr>
          <p:cNvSpPr>
            <a:spLocks noGrp="1"/>
          </p:cNvSpPr>
          <p:nvPr>
            <p:ph type="title"/>
          </p:nvPr>
        </p:nvSpPr>
        <p:spPr/>
        <p:txBody>
          <a:bodyPr/>
          <a:lstStyle/>
          <a:p>
            <a:r>
              <a:rPr lang="en-US" dirty="0"/>
              <a:t>Forage Resources</a:t>
            </a:r>
          </a:p>
        </p:txBody>
      </p:sp>
      <p:graphicFrame>
        <p:nvGraphicFramePr>
          <p:cNvPr id="4" name="Table 4">
            <a:extLst>
              <a:ext uri="{FF2B5EF4-FFF2-40B4-BE49-F238E27FC236}">
                <a16:creationId xmlns:a16="http://schemas.microsoft.com/office/drawing/2014/main" id="{1D0E8DA1-3ABE-8918-C225-0F96077FB69E}"/>
              </a:ext>
            </a:extLst>
          </p:cNvPr>
          <p:cNvGraphicFramePr>
            <a:graphicFrameLocks noGrp="1"/>
          </p:cNvGraphicFramePr>
          <p:nvPr>
            <p:ph idx="1"/>
            <p:extLst>
              <p:ext uri="{D42A27DB-BD31-4B8C-83A1-F6EECF244321}">
                <p14:modId xmlns:p14="http://schemas.microsoft.com/office/powerpoint/2010/main" val="3585737538"/>
              </p:ext>
            </p:extLst>
          </p:nvPr>
        </p:nvGraphicFramePr>
        <p:xfrm>
          <a:off x="838200" y="1825624"/>
          <a:ext cx="10515600" cy="4227264"/>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3937195982"/>
                    </a:ext>
                  </a:extLst>
                </a:gridCol>
                <a:gridCol w="2628900">
                  <a:extLst>
                    <a:ext uri="{9D8B030D-6E8A-4147-A177-3AD203B41FA5}">
                      <a16:colId xmlns:a16="http://schemas.microsoft.com/office/drawing/2014/main" val="939236154"/>
                    </a:ext>
                  </a:extLst>
                </a:gridCol>
                <a:gridCol w="2628900">
                  <a:extLst>
                    <a:ext uri="{9D8B030D-6E8A-4147-A177-3AD203B41FA5}">
                      <a16:colId xmlns:a16="http://schemas.microsoft.com/office/drawing/2014/main" val="1126748794"/>
                    </a:ext>
                  </a:extLst>
                </a:gridCol>
                <a:gridCol w="2628900">
                  <a:extLst>
                    <a:ext uri="{9D8B030D-6E8A-4147-A177-3AD203B41FA5}">
                      <a16:colId xmlns:a16="http://schemas.microsoft.com/office/drawing/2014/main" val="2881809528"/>
                    </a:ext>
                  </a:extLst>
                </a:gridCol>
              </a:tblGrid>
              <a:tr h="528408">
                <a:tc>
                  <a:txBody>
                    <a:bodyPr/>
                    <a:lstStyle/>
                    <a:p>
                      <a:r>
                        <a:rPr lang="en-US" dirty="0"/>
                        <a:t>Forage</a:t>
                      </a:r>
                    </a:p>
                  </a:txBody>
                  <a:tcPr/>
                </a:tc>
                <a:tc>
                  <a:txBody>
                    <a:bodyPr/>
                    <a:lstStyle/>
                    <a:p>
                      <a:pPr algn="ctr"/>
                      <a:r>
                        <a:rPr lang="en-US" dirty="0"/>
                        <a:t>% CP</a:t>
                      </a:r>
                    </a:p>
                  </a:txBody>
                  <a:tcPr/>
                </a:tc>
                <a:tc>
                  <a:txBody>
                    <a:bodyPr/>
                    <a:lstStyle/>
                    <a:p>
                      <a:pPr algn="ctr"/>
                      <a:r>
                        <a:rPr lang="en-US" dirty="0"/>
                        <a:t>% TDN</a:t>
                      </a:r>
                    </a:p>
                  </a:txBody>
                  <a:tcPr/>
                </a:tc>
                <a:tc>
                  <a:txBody>
                    <a:bodyPr/>
                    <a:lstStyle/>
                    <a:p>
                      <a:pPr algn="ctr"/>
                      <a:r>
                        <a:rPr lang="en-US" dirty="0"/>
                        <a:t>TDN:CP</a:t>
                      </a:r>
                    </a:p>
                  </a:txBody>
                  <a:tcPr/>
                </a:tc>
                <a:extLst>
                  <a:ext uri="{0D108BD9-81ED-4DB2-BD59-A6C34878D82A}">
                    <a16:rowId xmlns:a16="http://schemas.microsoft.com/office/drawing/2014/main" val="3933974192"/>
                  </a:ext>
                </a:extLst>
              </a:tr>
              <a:tr h="528408">
                <a:tc>
                  <a:txBody>
                    <a:bodyPr/>
                    <a:lstStyle/>
                    <a:p>
                      <a:r>
                        <a:rPr lang="en-US" dirty="0"/>
                        <a:t>Winter Range</a:t>
                      </a:r>
                    </a:p>
                  </a:txBody>
                  <a:tcPr/>
                </a:tc>
                <a:tc>
                  <a:txBody>
                    <a:bodyPr/>
                    <a:lstStyle/>
                    <a:p>
                      <a:pPr algn="ctr"/>
                      <a:r>
                        <a:rPr lang="en-US" dirty="0"/>
                        <a:t>5</a:t>
                      </a:r>
                    </a:p>
                  </a:txBody>
                  <a:tcPr/>
                </a:tc>
                <a:tc>
                  <a:txBody>
                    <a:bodyPr/>
                    <a:lstStyle/>
                    <a:p>
                      <a:pPr algn="ctr"/>
                      <a:r>
                        <a:rPr lang="en-US" dirty="0"/>
                        <a:t>44</a:t>
                      </a:r>
                    </a:p>
                  </a:txBody>
                  <a:tcPr/>
                </a:tc>
                <a:tc>
                  <a:txBody>
                    <a:bodyPr/>
                    <a:lstStyle/>
                    <a:p>
                      <a:pPr algn="ctr"/>
                      <a:r>
                        <a:rPr lang="en-US" dirty="0"/>
                        <a:t>8.8</a:t>
                      </a:r>
                    </a:p>
                  </a:txBody>
                  <a:tcPr/>
                </a:tc>
                <a:extLst>
                  <a:ext uri="{0D108BD9-81ED-4DB2-BD59-A6C34878D82A}">
                    <a16:rowId xmlns:a16="http://schemas.microsoft.com/office/drawing/2014/main" val="4023671335"/>
                  </a:ext>
                </a:extLst>
              </a:tr>
              <a:tr h="528408">
                <a:tc>
                  <a:txBody>
                    <a:bodyPr/>
                    <a:lstStyle/>
                    <a:p>
                      <a:r>
                        <a:rPr lang="en-US" dirty="0"/>
                        <a:t>Prairie Hay</a:t>
                      </a:r>
                    </a:p>
                  </a:txBody>
                  <a:tcPr/>
                </a:tc>
                <a:tc>
                  <a:txBody>
                    <a:bodyPr/>
                    <a:lstStyle/>
                    <a:p>
                      <a:pPr algn="ctr"/>
                      <a:r>
                        <a:rPr lang="en-US" dirty="0"/>
                        <a:t>7</a:t>
                      </a:r>
                    </a:p>
                  </a:txBody>
                  <a:tcPr/>
                </a:tc>
                <a:tc>
                  <a:txBody>
                    <a:bodyPr/>
                    <a:lstStyle/>
                    <a:p>
                      <a:pPr algn="ctr"/>
                      <a:r>
                        <a:rPr lang="en-US" dirty="0"/>
                        <a:t>48</a:t>
                      </a:r>
                    </a:p>
                  </a:txBody>
                  <a:tcPr/>
                </a:tc>
                <a:tc>
                  <a:txBody>
                    <a:bodyPr/>
                    <a:lstStyle/>
                    <a:p>
                      <a:pPr algn="ctr"/>
                      <a:r>
                        <a:rPr lang="en-US" dirty="0"/>
                        <a:t>6.9</a:t>
                      </a:r>
                    </a:p>
                  </a:txBody>
                  <a:tcPr/>
                </a:tc>
                <a:extLst>
                  <a:ext uri="{0D108BD9-81ED-4DB2-BD59-A6C34878D82A}">
                    <a16:rowId xmlns:a16="http://schemas.microsoft.com/office/drawing/2014/main" val="874539515"/>
                  </a:ext>
                </a:extLst>
              </a:tr>
              <a:tr h="528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Bermudagrass Hay</a:t>
                      </a:r>
                    </a:p>
                  </a:txBody>
                  <a:tcPr/>
                </a:tc>
                <a:tc>
                  <a:txBody>
                    <a:bodyPr/>
                    <a:lstStyle/>
                    <a:p>
                      <a:pPr algn="ctr"/>
                      <a:r>
                        <a:rPr lang="en-US" dirty="0"/>
                        <a:t>10</a:t>
                      </a:r>
                    </a:p>
                  </a:txBody>
                  <a:tcPr/>
                </a:tc>
                <a:tc>
                  <a:txBody>
                    <a:bodyPr/>
                    <a:lstStyle/>
                    <a:p>
                      <a:pPr algn="ctr"/>
                      <a:r>
                        <a:rPr lang="en-US" dirty="0"/>
                        <a:t>56</a:t>
                      </a:r>
                    </a:p>
                  </a:txBody>
                  <a:tcPr/>
                </a:tc>
                <a:tc>
                  <a:txBody>
                    <a:bodyPr/>
                    <a:lstStyle/>
                    <a:p>
                      <a:pPr algn="ctr"/>
                      <a:r>
                        <a:rPr lang="en-US" dirty="0"/>
                        <a:t>5.6</a:t>
                      </a:r>
                    </a:p>
                  </a:txBody>
                  <a:tcPr/>
                </a:tc>
                <a:extLst>
                  <a:ext uri="{0D108BD9-81ED-4DB2-BD59-A6C34878D82A}">
                    <a16:rowId xmlns:a16="http://schemas.microsoft.com/office/drawing/2014/main" val="2728412594"/>
                  </a:ext>
                </a:extLst>
              </a:tr>
              <a:tr h="528408">
                <a:tc>
                  <a:txBody>
                    <a:bodyPr/>
                    <a:lstStyle/>
                    <a:p>
                      <a:r>
                        <a:rPr lang="en-US" dirty="0"/>
                        <a:t>Wheat Straw</a:t>
                      </a:r>
                    </a:p>
                  </a:txBody>
                  <a:tcPr/>
                </a:tc>
                <a:tc>
                  <a:txBody>
                    <a:bodyPr/>
                    <a:lstStyle/>
                    <a:p>
                      <a:pPr algn="ctr"/>
                      <a:r>
                        <a:rPr lang="en-US" dirty="0"/>
                        <a:t>4.5</a:t>
                      </a:r>
                    </a:p>
                  </a:txBody>
                  <a:tcPr/>
                </a:tc>
                <a:tc>
                  <a:txBody>
                    <a:bodyPr/>
                    <a:lstStyle/>
                    <a:p>
                      <a:pPr algn="ctr"/>
                      <a:r>
                        <a:rPr lang="en-US" dirty="0"/>
                        <a:t>45</a:t>
                      </a:r>
                    </a:p>
                  </a:txBody>
                  <a:tcPr/>
                </a:tc>
                <a:tc>
                  <a:txBody>
                    <a:bodyPr/>
                    <a:lstStyle/>
                    <a:p>
                      <a:pPr algn="ctr"/>
                      <a:r>
                        <a:rPr lang="en-US" dirty="0"/>
                        <a:t>10.0</a:t>
                      </a:r>
                    </a:p>
                  </a:txBody>
                  <a:tcPr/>
                </a:tc>
                <a:extLst>
                  <a:ext uri="{0D108BD9-81ED-4DB2-BD59-A6C34878D82A}">
                    <a16:rowId xmlns:a16="http://schemas.microsoft.com/office/drawing/2014/main" val="1239287489"/>
                  </a:ext>
                </a:extLst>
              </a:tr>
              <a:tr h="528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Corn Stalks</a:t>
                      </a:r>
                    </a:p>
                  </a:txBody>
                  <a:tcPr/>
                </a:tc>
                <a:tc>
                  <a:txBody>
                    <a:bodyPr/>
                    <a:lstStyle/>
                    <a:p>
                      <a:pPr algn="ctr"/>
                      <a:r>
                        <a:rPr lang="en-US" dirty="0"/>
                        <a:t>6.4</a:t>
                      </a:r>
                    </a:p>
                  </a:txBody>
                  <a:tcPr/>
                </a:tc>
                <a:tc>
                  <a:txBody>
                    <a:bodyPr/>
                    <a:lstStyle/>
                    <a:p>
                      <a:pPr algn="ctr"/>
                      <a:r>
                        <a:rPr lang="en-US" dirty="0"/>
                        <a:t>45</a:t>
                      </a:r>
                    </a:p>
                  </a:txBody>
                  <a:tcPr/>
                </a:tc>
                <a:tc>
                  <a:txBody>
                    <a:bodyPr/>
                    <a:lstStyle/>
                    <a:p>
                      <a:pPr algn="ctr"/>
                      <a:r>
                        <a:rPr lang="en-US" dirty="0"/>
                        <a:t>7.0</a:t>
                      </a:r>
                    </a:p>
                  </a:txBody>
                  <a:tcPr/>
                </a:tc>
                <a:extLst>
                  <a:ext uri="{0D108BD9-81ED-4DB2-BD59-A6C34878D82A}">
                    <a16:rowId xmlns:a16="http://schemas.microsoft.com/office/drawing/2014/main" val="674325169"/>
                  </a:ext>
                </a:extLst>
              </a:tr>
              <a:tr h="528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Milo Stover</a:t>
                      </a:r>
                    </a:p>
                  </a:txBody>
                  <a:tcPr/>
                </a:tc>
                <a:tc>
                  <a:txBody>
                    <a:bodyPr/>
                    <a:lstStyle/>
                    <a:p>
                      <a:pPr algn="ctr"/>
                      <a:r>
                        <a:rPr lang="en-US" dirty="0"/>
                        <a:t>7.8</a:t>
                      </a:r>
                    </a:p>
                  </a:txBody>
                  <a:tcPr/>
                </a:tc>
                <a:tc>
                  <a:txBody>
                    <a:bodyPr/>
                    <a:lstStyle/>
                    <a:p>
                      <a:pPr algn="ctr"/>
                      <a:r>
                        <a:rPr lang="en-US" dirty="0"/>
                        <a:t>53</a:t>
                      </a:r>
                    </a:p>
                  </a:txBody>
                  <a:tcPr/>
                </a:tc>
                <a:tc>
                  <a:txBody>
                    <a:bodyPr/>
                    <a:lstStyle/>
                    <a:p>
                      <a:pPr algn="ctr"/>
                      <a:r>
                        <a:rPr lang="en-US" dirty="0"/>
                        <a:t>6.8</a:t>
                      </a:r>
                    </a:p>
                  </a:txBody>
                  <a:tcPr/>
                </a:tc>
                <a:extLst>
                  <a:ext uri="{0D108BD9-81ED-4DB2-BD59-A6C34878D82A}">
                    <a16:rowId xmlns:a16="http://schemas.microsoft.com/office/drawing/2014/main" val="1908461320"/>
                  </a:ext>
                </a:extLst>
              </a:tr>
              <a:tr h="528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Cotton Gin Trash</a:t>
                      </a:r>
                    </a:p>
                  </a:txBody>
                  <a:tcPr/>
                </a:tc>
                <a:tc>
                  <a:txBody>
                    <a:bodyPr/>
                    <a:lstStyle/>
                    <a:p>
                      <a:pPr algn="ctr"/>
                      <a:r>
                        <a:rPr lang="en-US" dirty="0"/>
                        <a:t>12.3</a:t>
                      </a:r>
                    </a:p>
                  </a:txBody>
                  <a:tcPr/>
                </a:tc>
                <a:tc>
                  <a:txBody>
                    <a:bodyPr/>
                    <a:lstStyle/>
                    <a:p>
                      <a:pPr algn="ctr"/>
                      <a:r>
                        <a:rPr lang="en-US" dirty="0"/>
                        <a:t>43</a:t>
                      </a:r>
                    </a:p>
                  </a:txBody>
                  <a:tcPr/>
                </a:tc>
                <a:tc>
                  <a:txBody>
                    <a:bodyPr/>
                    <a:lstStyle/>
                    <a:p>
                      <a:pPr algn="ctr"/>
                      <a:r>
                        <a:rPr lang="en-US" dirty="0"/>
                        <a:t>3.5</a:t>
                      </a:r>
                    </a:p>
                  </a:txBody>
                  <a:tcPr/>
                </a:tc>
                <a:extLst>
                  <a:ext uri="{0D108BD9-81ED-4DB2-BD59-A6C34878D82A}">
                    <a16:rowId xmlns:a16="http://schemas.microsoft.com/office/drawing/2014/main" val="1578801629"/>
                  </a:ext>
                </a:extLst>
              </a:tr>
            </a:tbl>
          </a:graphicData>
        </a:graphic>
      </p:graphicFrame>
    </p:spTree>
    <p:extLst>
      <p:ext uri="{BB962C8B-B14F-4D97-AF65-F5344CB8AC3E}">
        <p14:creationId xmlns:p14="http://schemas.microsoft.com/office/powerpoint/2010/main" val="203659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2424113" y="2027239"/>
            <a:ext cx="6997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50000"/>
              </a:spcBef>
            </a:pPr>
            <a:endParaRPr lang="en-US" altLang="en-US" sz="2400" b="1"/>
          </a:p>
          <a:p>
            <a:pPr>
              <a:lnSpc>
                <a:spcPct val="90000"/>
              </a:lnSpc>
              <a:spcBef>
                <a:spcPct val="50000"/>
              </a:spcBef>
            </a:pPr>
            <a:endParaRPr lang="en-US" altLang="en-US" sz="2400" b="1"/>
          </a:p>
        </p:txBody>
      </p:sp>
      <p:sp>
        <p:nvSpPr>
          <p:cNvPr id="40964" name="Rectangle 4"/>
          <p:cNvSpPr>
            <a:spLocks noGrp="1" noChangeArrowheads="1"/>
          </p:cNvSpPr>
          <p:nvPr>
            <p:ph type="body" idx="4294967295"/>
          </p:nvPr>
        </p:nvSpPr>
        <p:spPr>
          <a:xfrm>
            <a:off x="1179095" y="1462994"/>
            <a:ext cx="9697451" cy="4600921"/>
          </a:xfrm>
        </p:spPr>
        <p:txBody>
          <a:bodyPr>
            <a:normAutofit fontScale="92500" lnSpcReduction="10000"/>
          </a:bodyPr>
          <a:lstStyle/>
          <a:p>
            <a:pPr marL="285750" indent="-285750">
              <a:spcBef>
                <a:spcPct val="50000"/>
              </a:spcBef>
            </a:pPr>
            <a:r>
              <a:rPr lang="en-US" altLang="en-US" sz="2400" dirty="0"/>
              <a:t>Quantity of microbial protein synthesis is limited by amount of protein available to microbes and the efficiency of energy use.</a:t>
            </a:r>
          </a:p>
          <a:p>
            <a:pPr marL="285750" indent="-285750"/>
            <a:r>
              <a:rPr lang="en-US" altLang="en-US" sz="2400" dirty="0"/>
              <a:t>TDN:CP ratio between 4:1 and 8:1 are considered balanced. </a:t>
            </a:r>
            <a:r>
              <a:rPr lang="en-US" altLang="en-US" sz="2400" b="1" dirty="0"/>
              <a:t>(Moore, 1992)</a:t>
            </a:r>
          </a:p>
          <a:p>
            <a:pPr marL="0" indent="0">
              <a:buNone/>
            </a:pPr>
            <a:r>
              <a:rPr lang="en-US" altLang="en-US" sz="2400" dirty="0"/>
              <a:t>		&gt; 8:1 Deficiency of Ruminal Nitrogen limiting MCP</a:t>
            </a:r>
          </a:p>
          <a:p>
            <a:pPr marL="0" indent="0">
              <a:buNone/>
            </a:pPr>
            <a:r>
              <a:rPr lang="en-US" altLang="en-US" sz="2400" dirty="0"/>
              <a:t>		4:1 to 8:1 Ruminal energy and Nitrogen in balance</a:t>
            </a:r>
          </a:p>
          <a:p>
            <a:pPr marL="0" indent="0">
              <a:buNone/>
            </a:pPr>
            <a:r>
              <a:rPr lang="en-US" altLang="en-US" sz="2400" dirty="0"/>
              <a:t>		&lt;4:1 Associated with losses of Rumen Nitrogen</a:t>
            </a:r>
          </a:p>
          <a:p>
            <a:pPr marL="0" indent="0">
              <a:buNone/>
            </a:pPr>
            <a:endParaRPr lang="en-US" altLang="en-US" sz="2400" dirty="0"/>
          </a:p>
          <a:p>
            <a:pPr marL="285750" indent="-285750"/>
            <a:r>
              <a:rPr lang="en-US" altLang="en-US" sz="2400" dirty="0"/>
              <a:t>When Ruminal Nitrogen is limiting</a:t>
            </a:r>
          </a:p>
          <a:p>
            <a:pPr marL="742950" lvl="1" indent="-285750"/>
            <a:r>
              <a:rPr lang="en-US" altLang="en-US" sz="2000" dirty="0"/>
              <a:t>Microbial digestion of fiber is slowed and total fiber digestion reduced</a:t>
            </a:r>
          </a:p>
          <a:p>
            <a:pPr marL="742950" lvl="1" indent="-285750"/>
            <a:r>
              <a:rPr lang="en-US" altLang="en-US" sz="2000" dirty="0"/>
              <a:t>Passage of fiber from the rumen slows</a:t>
            </a:r>
          </a:p>
          <a:p>
            <a:pPr marL="742950" lvl="1" indent="-285750"/>
            <a:r>
              <a:rPr lang="en-US" altLang="en-US" sz="2000" dirty="0"/>
              <a:t>Reduce total hay intake </a:t>
            </a:r>
          </a:p>
          <a:p>
            <a:pPr marL="742950" lvl="1" indent="-285750"/>
            <a:r>
              <a:rPr lang="en-US" altLang="en-US" sz="2000" dirty="0"/>
              <a:t>Feeding protein supplement results in increased hay intake and digestibility</a:t>
            </a:r>
          </a:p>
          <a:p>
            <a:pPr marL="0" indent="0">
              <a:buNone/>
            </a:pPr>
            <a:r>
              <a:rPr lang="en-US" altLang="en-US" sz="2400" dirty="0"/>
              <a:t>				</a:t>
            </a:r>
            <a:endParaRPr lang="en-US" altLang="en-US" sz="2400" b="1" dirty="0"/>
          </a:p>
          <a:p>
            <a:pPr marL="285750" indent="-285750"/>
            <a:endParaRPr lang="en-US" altLang="en-US" b="1" dirty="0"/>
          </a:p>
        </p:txBody>
      </p:sp>
      <p:sp>
        <p:nvSpPr>
          <p:cNvPr id="40965" name="Rectangle 5"/>
          <p:cNvSpPr>
            <a:spLocks noChangeArrowheads="1"/>
          </p:cNvSpPr>
          <p:nvPr/>
        </p:nvSpPr>
        <p:spPr bwMode="auto">
          <a:xfrm>
            <a:off x="2133600" y="90489"/>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dirty="0">
              <a:solidFill>
                <a:srgbClr val="1C002E"/>
              </a:solidFill>
            </a:endParaRPr>
          </a:p>
        </p:txBody>
      </p:sp>
      <p:sp>
        <p:nvSpPr>
          <p:cNvPr id="2" name="Rectangle 1"/>
          <p:cNvSpPr/>
          <p:nvPr/>
        </p:nvSpPr>
        <p:spPr>
          <a:xfrm>
            <a:off x="2133601" y="645598"/>
            <a:ext cx="7758112" cy="646331"/>
          </a:xfrm>
          <a:prstGeom prst="rect">
            <a:avLst/>
          </a:prstGeom>
        </p:spPr>
        <p:txBody>
          <a:bodyPr wrap="square">
            <a:spAutoFit/>
          </a:bodyPr>
          <a:lstStyle/>
          <a:p>
            <a:pPr algn="ctr"/>
            <a:r>
              <a:rPr lang="en-US" altLang="en-US" sz="3600" dirty="0"/>
              <a:t>Correct Ruminal Nutrient Imbalances</a:t>
            </a:r>
          </a:p>
        </p:txBody>
      </p:sp>
    </p:spTree>
    <p:extLst>
      <p:ext uri="{BB962C8B-B14F-4D97-AF65-F5344CB8AC3E}">
        <p14:creationId xmlns:p14="http://schemas.microsoft.com/office/powerpoint/2010/main" val="28419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DDG (31% CP) and Hay Intake (5%CP 53% TDN)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8736413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7844358" y="2036619"/>
            <a:ext cx="1136591" cy="3503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13.6 </a:t>
            </a:r>
            <a:r>
              <a:rPr lang="en-US" sz="2000" dirty="0" err="1"/>
              <a:t>lb</a:t>
            </a:r>
            <a:r>
              <a:rPr lang="en-US" sz="2000" dirty="0"/>
              <a:t>/d</a:t>
            </a:r>
          </a:p>
        </p:txBody>
      </p:sp>
      <p:sp>
        <p:nvSpPr>
          <p:cNvPr id="8" name="TextBox 1"/>
          <p:cNvSpPr txBox="1"/>
          <p:nvPr/>
        </p:nvSpPr>
        <p:spPr>
          <a:xfrm>
            <a:off x="9748026" y="1825625"/>
            <a:ext cx="1136591" cy="3503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15.1 </a:t>
            </a:r>
            <a:r>
              <a:rPr lang="en-US" sz="2000" dirty="0" err="1"/>
              <a:t>lb</a:t>
            </a:r>
            <a:r>
              <a:rPr lang="en-US" sz="2000" dirty="0"/>
              <a:t>/d</a:t>
            </a:r>
          </a:p>
        </p:txBody>
      </p:sp>
      <p:cxnSp>
        <p:nvCxnSpPr>
          <p:cNvPr id="4" name="Straight Arrow Connector 3">
            <a:extLst>
              <a:ext uri="{FF2B5EF4-FFF2-40B4-BE49-F238E27FC236}">
                <a16:creationId xmlns:a16="http://schemas.microsoft.com/office/drawing/2014/main" id="{2226D8C8-B2AD-7B7A-4C55-605A18F585F9}"/>
              </a:ext>
            </a:extLst>
          </p:cNvPr>
          <p:cNvCxnSpPr/>
          <p:nvPr/>
        </p:nvCxnSpPr>
        <p:spPr>
          <a:xfrm>
            <a:off x="7019778" y="4107766"/>
            <a:ext cx="928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250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00BB-E5CF-1AC4-9D0C-5DBB865D533C}"/>
              </a:ext>
            </a:extLst>
          </p:cNvPr>
          <p:cNvSpPr>
            <a:spLocks noGrp="1"/>
          </p:cNvSpPr>
          <p:nvPr>
            <p:ph type="title"/>
          </p:nvPr>
        </p:nvSpPr>
        <p:spPr>
          <a:xfrm>
            <a:off x="838200" y="98474"/>
            <a:ext cx="10515600" cy="956604"/>
          </a:xfrm>
        </p:spPr>
        <p:txBody>
          <a:bodyPr>
            <a:normAutofit/>
          </a:bodyPr>
          <a:lstStyle/>
          <a:p>
            <a:r>
              <a:rPr lang="en-US" dirty="0"/>
              <a:t>Cow-Calf Examples</a:t>
            </a:r>
          </a:p>
        </p:txBody>
      </p:sp>
      <p:pic>
        <p:nvPicPr>
          <p:cNvPr id="5" name="Content Placeholder 4">
            <a:extLst>
              <a:ext uri="{FF2B5EF4-FFF2-40B4-BE49-F238E27FC236}">
                <a16:creationId xmlns:a16="http://schemas.microsoft.com/office/drawing/2014/main" id="{9975E612-8F02-B764-2276-735D97C32013}"/>
              </a:ext>
            </a:extLst>
          </p:cNvPr>
          <p:cNvPicPr>
            <a:picLocks noGrp="1" noChangeAspect="1"/>
          </p:cNvPicPr>
          <p:nvPr>
            <p:ph idx="1"/>
          </p:nvPr>
        </p:nvPicPr>
        <p:blipFill>
          <a:blip r:embed="rId2"/>
          <a:stretch>
            <a:fillRect/>
          </a:stretch>
        </p:blipFill>
        <p:spPr>
          <a:xfrm>
            <a:off x="347197" y="1055077"/>
            <a:ext cx="11699024" cy="5556737"/>
          </a:xfrm>
        </p:spPr>
      </p:pic>
    </p:spTree>
    <p:extLst>
      <p:ext uri="{BB962C8B-B14F-4D97-AF65-F5344CB8AC3E}">
        <p14:creationId xmlns:p14="http://schemas.microsoft.com/office/powerpoint/2010/main" val="102232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EA610-7B2D-DEBA-2C60-62CE30C01523}"/>
              </a:ext>
            </a:extLst>
          </p:cNvPr>
          <p:cNvPicPr>
            <a:picLocks noChangeAspect="1"/>
          </p:cNvPicPr>
          <p:nvPr/>
        </p:nvPicPr>
        <p:blipFill>
          <a:blip r:embed="rId2"/>
          <a:stretch>
            <a:fillRect/>
          </a:stretch>
        </p:blipFill>
        <p:spPr>
          <a:xfrm>
            <a:off x="0" y="150840"/>
            <a:ext cx="12192000" cy="6556319"/>
          </a:xfrm>
          <a:prstGeom prst="rect">
            <a:avLst/>
          </a:prstGeom>
        </p:spPr>
      </p:pic>
    </p:spTree>
    <p:extLst>
      <p:ext uri="{BB962C8B-B14F-4D97-AF65-F5344CB8AC3E}">
        <p14:creationId xmlns:p14="http://schemas.microsoft.com/office/powerpoint/2010/main" val="102899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407D47-256D-248E-08C4-5C13EFB5E527}"/>
              </a:ext>
            </a:extLst>
          </p:cNvPr>
          <p:cNvPicPr>
            <a:picLocks noChangeAspect="1"/>
          </p:cNvPicPr>
          <p:nvPr/>
        </p:nvPicPr>
        <p:blipFill>
          <a:blip r:embed="rId2"/>
          <a:stretch>
            <a:fillRect/>
          </a:stretch>
        </p:blipFill>
        <p:spPr>
          <a:xfrm>
            <a:off x="0" y="98375"/>
            <a:ext cx="12192000" cy="6661249"/>
          </a:xfrm>
          <a:prstGeom prst="rect">
            <a:avLst/>
          </a:prstGeom>
        </p:spPr>
      </p:pic>
    </p:spTree>
    <p:extLst>
      <p:ext uri="{BB962C8B-B14F-4D97-AF65-F5344CB8AC3E}">
        <p14:creationId xmlns:p14="http://schemas.microsoft.com/office/powerpoint/2010/main" val="418878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DDB17-7FB1-7D5E-626B-A03577D8A002}"/>
              </a:ext>
            </a:extLst>
          </p:cNvPr>
          <p:cNvPicPr>
            <a:picLocks noChangeAspect="1"/>
          </p:cNvPicPr>
          <p:nvPr/>
        </p:nvPicPr>
        <p:blipFill>
          <a:blip r:embed="rId2"/>
          <a:stretch>
            <a:fillRect/>
          </a:stretch>
        </p:blipFill>
        <p:spPr>
          <a:xfrm>
            <a:off x="0" y="108625"/>
            <a:ext cx="12192000" cy="6640749"/>
          </a:xfrm>
          <a:prstGeom prst="rect">
            <a:avLst/>
          </a:prstGeom>
        </p:spPr>
      </p:pic>
    </p:spTree>
    <p:extLst>
      <p:ext uri="{BB962C8B-B14F-4D97-AF65-F5344CB8AC3E}">
        <p14:creationId xmlns:p14="http://schemas.microsoft.com/office/powerpoint/2010/main" val="360095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29F4-E3EF-6C7E-57E0-468A4A84AF9D}"/>
              </a:ext>
            </a:extLst>
          </p:cNvPr>
          <p:cNvSpPr>
            <a:spLocks noGrp="1"/>
          </p:cNvSpPr>
          <p:nvPr>
            <p:ph type="title"/>
          </p:nvPr>
        </p:nvSpPr>
        <p:spPr>
          <a:xfrm>
            <a:off x="838200" y="1"/>
            <a:ext cx="10515600" cy="940904"/>
          </a:xfrm>
        </p:spPr>
        <p:txBody>
          <a:bodyPr>
            <a:normAutofit fontScale="90000"/>
          </a:bodyPr>
          <a:lstStyle/>
          <a:p>
            <a:r>
              <a:rPr lang="en-US" dirty="0"/>
              <a:t>Protein/Forage Source Comparisons - Gestation</a:t>
            </a:r>
          </a:p>
        </p:txBody>
      </p:sp>
      <p:graphicFrame>
        <p:nvGraphicFramePr>
          <p:cNvPr id="4" name="Table 4">
            <a:extLst>
              <a:ext uri="{FF2B5EF4-FFF2-40B4-BE49-F238E27FC236}">
                <a16:creationId xmlns:a16="http://schemas.microsoft.com/office/drawing/2014/main" id="{345995BA-CD91-1E14-8B52-72BA22BD779E}"/>
              </a:ext>
            </a:extLst>
          </p:cNvPr>
          <p:cNvGraphicFramePr>
            <a:graphicFrameLocks noGrp="1"/>
          </p:cNvGraphicFramePr>
          <p:nvPr>
            <p:ph idx="1"/>
            <p:extLst>
              <p:ext uri="{D42A27DB-BD31-4B8C-83A1-F6EECF244321}">
                <p14:modId xmlns:p14="http://schemas.microsoft.com/office/powerpoint/2010/main" val="3930714537"/>
              </p:ext>
            </p:extLst>
          </p:nvPr>
        </p:nvGraphicFramePr>
        <p:xfrm>
          <a:off x="351184" y="791312"/>
          <a:ext cx="11489632" cy="5901036"/>
        </p:xfrm>
        <a:graphic>
          <a:graphicData uri="http://schemas.openxmlformats.org/drawingml/2006/table">
            <a:tbl>
              <a:tblPr firstRow="1" bandRow="1">
                <a:tableStyleId>{073A0DAA-6AF3-43AB-8588-CEC1D06C72B9}</a:tableStyleId>
              </a:tblPr>
              <a:tblGrid>
                <a:gridCol w="1641376">
                  <a:extLst>
                    <a:ext uri="{9D8B030D-6E8A-4147-A177-3AD203B41FA5}">
                      <a16:colId xmlns:a16="http://schemas.microsoft.com/office/drawing/2014/main" val="1336736466"/>
                    </a:ext>
                  </a:extLst>
                </a:gridCol>
                <a:gridCol w="1641376">
                  <a:extLst>
                    <a:ext uri="{9D8B030D-6E8A-4147-A177-3AD203B41FA5}">
                      <a16:colId xmlns:a16="http://schemas.microsoft.com/office/drawing/2014/main" val="3724019109"/>
                    </a:ext>
                  </a:extLst>
                </a:gridCol>
                <a:gridCol w="1641376">
                  <a:extLst>
                    <a:ext uri="{9D8B030D-6E8A-4147-A177-3AD203B41FA5}">
                      <a16:colId xmlns:a16="http://schemas.microsoft.com/office/drawing/2014/main" val="1927136575"/>
                    </a:ext>
                  </a:extLst>
                </a:gridCol>
                <a:gridCol w="1641376">
                  <a:extLst>
                    <a:ext uri="{9D8B030D-6E8A-4147-A177-3AD203B41FA5}">
                      <a16:colId xmlns:a16="http://schemas.microsoft.com/office/drawing/2014/main" val="3333767448"/>
                    </a:ext>
                  </a:extLst>
                </a:gridCol>
                <a:gridCol w="1641376">
                  <a:extLst>
                    <a:ext uri="{9D8B030D-6E8A-4147-A177-3AD203B41FA5}">
                      <a16:colId xmlns:a16="http://schemas.microsoft.com/office/drawing/2014/main" val="2500718120"/>
                    </a:ext>
                  </a:extLst>
                </a:gridCol>
                <a:gridCol w="1641376">
                  <a:extLst>
                    <a:ext uri="{9D8B030D-6E8A-4147-A177-3AD203B41FA5}">
                      <a16:colId xmlns:a16="http://schemas.microsoft.com/office/drawing/2014/main" val="3638789828"/>
                    </a:ext>
                  </a:extLst>
                </a:gridCol>
                <a:gridCol w="1641376">
                  <a:extLst>
                    <a:ext uri="{9D8B030D-6E8A-4147-A177-3AD203B41FA5}">
                      <a16:colId xmlns:a16="http://schemas.microsoft.com/office/drawing/2014/main" val="3139943125"/>
                    </a:ext>
                  </a:extLst>
                </a:gridCol>
              </a:tblGrid>
              <a:tr h="491753">
                <a:tc>
                  <a:txBody>
                    <a:bodyPr/>
                    <a:lstStyle/>
                    <a:p>
                      <a:r>
                        <a:rPr lang="en-US" sz="2400" dirty="0"/>
                        <a:t>Item</a:t>
                      </a:r>
                    </a:p>
                  </a:txBody>
                  <a:tcPr/>
                </a:tc>
                <a:tc>
                  <a:txBody>
                    <a:bodyPr/>
                    <a:lstStyle/>
                    <a:p>
                      <a:pPr algn="ctr"/>
                      <a:r>
                        <a:rPr lang="en-US" sz="2400" dirty="0"/>
                        <a:t>Prairie H</a:t>
                      </a:r>
                    </a:p>
                  </a:txBody>
                  <a:tcPr/>
                </a:tc>
                <a:tc>
                  <a:txBody>
                    <a:bodyPr/>
                    <a:lstStyle/>
                    <a:p>
                      <a:pPr algn="ctr"/>
                      <a:r>
                        <a:rPr lang="en-US" sz="2400" dirty="0"/>
                        <a:t>Berm H</a:t>
                      </a:r>
                    </a:p>
                  </a:txBody>
                  <a:tcPr/>
                </a:tc>
                <a:tc>
                  <a:txBody>
                    <a:bodyPr/>
                    <a:lstStyle/>
                    <a:p>
                      <a:pPr algn="ctr"/>
                      <a:r>
                        <a:rPr lang="en-US" sz="2400" dirty="0"/>
                        <a:t>Straw</a:t>
                      </a:r>
                    </a:p>
                  </a:txBody>
                  <a:tcPr/>
                </a:tc>
                <a:tc>
                  <a:txBody>
                    <a:bodyPr/>
                    <a:lstStyle/>
                    <a:p>
                      <a:pPr algn="ctr"/>
                      <a:r>
                        <a:rPr lang="en-US" sz="2400" dirty="0"/>
                        <a:t>Stalks</a:t>
                      </a:r>
                    </a:p>
                  </a:txBody>
                  <a:tcPr/>
                </a:tc>
                <a:tc>
                  <a:txBody>
                    <a:bodyPr/>
                    <a:lstStyle/>
                    <a:p>
                      <a:pPr algn="ctr"/>
                      <a:r>
                        <a:rPr lang="en-US" sz="2400" dirty="0"/>
                        <a:t>Stover</a:t>
                      </a:r>
                    </a:p>
                  </a:txBody>
                  <a:tcPr/>
                </a:tc>
                <a:tc>
                  <a:txBody>
                    <a:bodyPr/>
                    <a:lstStyle/>
                    <a:p>
                      <a:pPr algn="ctr"/>
                      <a:r>
                        <a:rPr lang="en-US" sz="2400" dirty="0"/>
                        <a:t>Trash</a:t>
                      </a:r>
                    </a:p>
                  </a:txBody>
                  <a:tcPr/>
                </a:tc>
                <a:extLst>
                  <a:ext uri="{0D108BD9-81ED-4DB2-BD59-A6C34878D82A}">
                    <a16:rowId xmlns:a16="http://schemas.microsoft.com/office/drawing/2014/main" val="2413619585"/>
                  </a:ext>
                </a:extLst>
              </a:tr>
              <a:tr h="491753">
                <a:tc>
                  <a:txBody>
                    <a:bodyPr/>
                    <a:lstStyle/>
                    <a:p>
                      <a:r>
                        <a:rPr lang="en-US" sz="2400" dirty="0"/>
                        <a:t>DMI, </a:t>
                      </a:r>
                      <a:r>
                        <a:rPr lang="en-US" sz="2400" dirty="0" err="1"/>
                        <a:t>lbs</a:t>
                      </a:r>
                      <a:endParaRPr lang="en-US" sz="2400" dirty="0"/>
                    </a:p>
                  </a:txBody>
                  <a:tcPr/>
                </a:tc>
                <a:tc>
                  <a:txBody>
                    <a:bodyPr/>
                    <a:lstStyle/>
                    <a:p>
                      <a:pPr algn="ctr"/>
                      <a:r>
                        <a:rPr lang="en-US" sz="2400" dirty="0"/>
                        <a:t>22.5</a:t>
                      </a:r>
                    </a:p>
                  </a:txBody>
                  <a:tcPr/>
                </a:tc>
                <a:tc>
                  <a:txBody>
                    <a:bodyPr/>
                    <a:lstStyle/>
                    <a:p>
                      <a:pPr algn="ctr"/>
                      <a:r>
                        <a:rPr lang="en-US" sz="2400" dirty="0"/>
                        <a:t>26.0</a:t>
                      </a:r>
                    </a:p>
                  </a:txBody>
                  <a:tcPr/>
                </a:tc>
                <a:tc>
                  <a:txBody>
                    <a:bodyPr/>
                    <a:lstStyle/>
                    <a:p>
                      <a:pPr algn="ctr"/>
                      <a:r>
                        <a:rPr lang="en-US" sz="2400" dirty="0"/>
                        <a:t>20.6</a:t>
                      </a:r>
                    </a:p>
                  </a:txBody>
                  <a:tcPr/>
                </a:tc>
                <a:tc>
                  <a:txBody>
                    <a:bodyPr/>
                    <a:lstStyle/>
                    <a:p>
                      <a:pPr algn="ctr"/>
                      <a:r>
                        <a:rPr lang="en-US" sz="2400" dirty="0"/>
                        <a:t>21</a:t>
                      </a:r>
                    </a:p>
                  </a:txBody>
                  <a:tcPr/>
                </a:tc>
                <a:tc>
                  <a:txBody>
                    <a:bodyPr/>
                    <a:lstStyle/>
                    <a:p>
                      <a:pPr algn="ctr"/>
                      <a:r>
                        <a:rPr lang="en-US" sz="2400" dirty="0"/>
                        <a:t>26.5</a:t>
                      </a:r>
                    </a:p>
                  </a:txBody>
                  <a:tcPr/>
                </a:tc>
                <a:tc>
                  <a:txBody>
                    <a:bodyPr/>
                    <a:lstStyle/>
                    <a:p>
                      <a:pPr algn="ctr"/>
                      <a:r>
                        <a:rPr lang="en-US" sz="2400" dirty="0"/>
                        <a:t>20</a:t>
                      </a:r>
                    </a:p>
                  </a:txBody>
                  <a:tcPr/>
                </a:tc>
                <a:extLst>
                  <a:ext uri="{0D108BD9-81ED-4DB2-BD59-A6C34878D82A}">
                    <a16:rowId xmlns:a16="http://schemas.microsoft.com/office/drawing/2014/main" val="38354367"/>
                  </a:ext>
                </a:extLst>
              </a:tr>
              <a:tr h="491753">
                <a:tc>
                  <a:txBody>
                    <a:bodyPr/>
                    <a:lstStyle/>
                    <a:p>
                      <a:r>
                        <a:rPr lang="en-US" sz="2400" dirty="0"/>
                        <a:t>  Assoc Ef</a:t>
                      </a:r>
                    </a:p>
                  </a:txBody>
                  <a:tcPr/>
                </a:tc>
                <a:tc>
                  <a:txBody>
                    <a:bodyPr/>
                    <a:lstStyle/>
                    <a:p>
                      <a:pPr algn="ctr"/>
                      <a:r>
                        <a:rPr lang="en-US" sz="2400" dirty="0"/>
                        <a:t>+</a:t>
                      </a:r>
                    </a:p>
                  </a:txBody>
                  <a:tcPr/>
                </a:tc>
                <a:tc>
                  <a:txBody>
                    <a:bodyPr/>
                    <a:lstStyle/>
                    <a:p>
                      <a:pPr algn="ctr"/>
                      <a:r>
                        <a:rPr lang="en-US" sz="2400" dirty="0"/>
                        <a:t>0</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1276041252"/>
                  </a:ext>
                </a:extLst>
              </a:tr>
              <a:tr h="491753">
                <a:tc>
                  <a:txBody>
                    <a:bodyPr/>
                    <a:lstStyle/>
                    <a:p>
                      <a:r>
                        <a:rPr lang="en-US" sz="2400" dirty="0"/>
                        <a:t>SBM, </a:t>
                      </a:r>
                      <a:r>
                        <a:rPr lang="en-US" sz="2400" dirty="0" err="1"/>
                        <a:t>lbs</a:t>
                      </a:r>
                      <a:endParaRPr lang="en-US" sz="2400" dirty="0"/>
                    </a:p>
                  </a:txBody>
                  <a:tcPr/>
                </a:tc>
                <a:tc>
                  <a:txBody>
                    <a:bodyPr/>
                    <a:lstStyle/>
                    <a:p>
                      <a:pPr algn="ctr"/>
                      <a:r>
                        <a:rPr lang="en-US" sz="2400" dirty="0"/>
                        <a:t>1</a:t>
                      </a:r>
                    </a:p>
                  </a:txBody>
                  <a:tcPr/>
                </a:tc>
                <a:tc>
                  <a:txBody>
                    <a:bodyPr/>
                    <a:lstStyle/>
                    <a:p>
                      <a:pPr algn="ctr"/>
                      <a:r>
                        <a:rPr lang="en-US" sz="2400" dirty="0"/>
                        <a:t>-</a:t>
                      </a:r>
                    </a:p>
                  </a:txBody>
                  <a:tcPr/>
                </a:tc>
                <a:tc>
                  <a:txBody>
                    <a:bodyPr/>
                    <a:lstStyle/>
                    <a:p>
                      <a:pPr algn="ctr"/>
                      <a:r>
                        <a:rPr lang="en-US" sz="2400" dirty="0"/>
                        <a:t>2</a:t>
                      </a:r>
                    </a:p>
                  </a:txBody>
                  <a:tcPr/>
                </a:tc>
                <a:tc>
                  <a:txBody>
                    <a:bodyPr/>
                    <a:lstStyle/>
                    <a:p>
                      <a:pPr algn="ctr"/>
                      <a:r>
                        <a:rPr lang="en-US" sz="2400" dirty="0"/>
                        <a:t>1.5</a:t>
                      </a:r>
                    </a:p>
                  </a:txBody>
                  <a:tcPr/>
                </a:tc>
                <a:tc>
                  <a:txBody>
                    <a:bodyPr/>
                    <a:lstStyle/>
                    <a:p>
                      <a:pPr algn="ctr"/>
                      <a:r>
                        <a:rPr lang="en-US" sz="2400" dirty="0"/>
                        <a:t>0.3</a:t>
                      </a:r>
                    </a:p>
                  </a:txBody>
                  <a:tcPr/>
                </a:tc>
                <a:tc>
                  <a:txBody>
                    <a:bodyPr/>
                    <a:lstStyle/>
                    <a:p>
                      <a:pPr algn="ctr"/>
                      <a:r>
                        <a:rPr lang="en-US" sz="2400" dirty="0"/>
                        <a:t>0.15</a:t>
                      </a:r>
                    </a:p>
                  </a:txBody>
                  <a:tcPr/>
                </a:tc>
                <a:extLst>
                  <a:ext uri="{0D108BD9-81ED-4DB2-BD59-A6C34878D82A}">
                    <a16:rowId xmlns:a16="http://schemas.microsoft.com/office/drawing/2014/main" val="3990530307"/>
                  </a:ext>
                </a:extLst>
              </a:tr>
              <a:tr h="491753">
                <a:tc>
                  <a:txBody>
                    <a:bodyPr/>
                    <a:lstStyle/>
                    <a:p>
                      <a:r>
                        <a:rPr lang="en-US" sz="2400" dirty="0"/>
                        <a:t>   cost/d</a:t>
                      </a:r>
                    </a:p>
                  </a:txBody>
                  <a:tcPr/>
                </a:tc>
                <a:tc>
                  <a:txBody>
                    <a:bodyPr/>
                    <a:lstStyle/>
                    <a:p>
                      <a:pPr algn="ctr"/>
                      <a:r>
                        <a:rPr lang="en-US" sz="2400" dirty="0"/>
                        <a:t>1.60</a:t>
                      </a:r>
                    </a:p>
                  </a:txBody>
                  <a:tcPr/>
                </a:tc>
                <a:tc>
                  <a:txBody>
                    <a:bodyPr/>
                    <a:lstStyle/>
                    <a:p>
                      <a:pPr algn="ctr"/>
                      <a:r>
                        <a:rPr lang="en-US" sz="2400" dirty="0"/>
                        <a:t>1.95</a:t>
                      </a:r>
                    </a:p>
                  </a:txBody>
                  <a:tcPr/>
                </a:tc>
                <a:tc>
                  <a:txBody>
                    <a:bodyPr/>
                    <a:lstStyle/>
                    <a:p>
                      <a:pPr algn="ctr"/>
                      <a:r>
                        <a:rPr lang="en-US" sz="2400" dirty="0"/>
                        <a:t>1.00</a:t>
                      </a:r>
                    </a:p>
                  </a:txBody>
                  <a:tcPr/>
                </a:tc>
                <a:tc>
                  <a:txBody>
                    <a:bodyPr/>
                    <a:lstStyle/>
                    <a:p>
                      <a:pPr algn="ctr"/>
                      <a:r>
                        <a:rPr lang="en-US" sz="2400" dirty="0"/>
                        <a:t>0.88</a:t>
                      </a:r>
                    </a:p>
                  </a:txBody>
                  <a:tcPr/>
                </a:tc>
                <a:tc>
                  <a:txBody>
                    <a:bodyPr/>
                    <a:lstStyle/>
                    <a:p>
                      <a:pPr algn="ctr"/>
                      <a:r>
                        <a:rPr lang="en-US" sz="2400" dirty="0"/>
                        <a:t>0.61</a:t>
                      </a:r>
                    </a:p>
                  </a:txBody>
                  <a:tcPr/>
                </a:tc>
                <a:tc>
                  <a:txBody>
                    <a:bodyPr/>
                    <a:lstStyle/>
                    <a:p>
                      <a:pPr algn="ctr"/>
                      <a:r>
                        <a:rPr lang="en-US" sz="2400" dirty="0"/>
                        <a:t>0.44</a:t>
                      </a:r>
                    </a:p>
                  </a:txBody>
                  <a:tcPr/>
                </a:tc>
                <a:extLst>
                  <a:ext uri="{0D108BD9-81ED-4DB2-BD59-A6C34878D82A}">
                    <a16:rowId xmlns:a16="http://schemas.microsoft.com/office/drawing/2014/main" val="1932028696"/>
                  </a:ext>
                </a:extLst>
              </a:tr>
              <a:tr h="491753">
                <a:tc>
                  <a:txBody>
                    <a:bodyPr/>
                    <a:lstStyle/>
                    <a:p>
                      <a:r>
                        <a:rPr lang="en-US" sz="2400" dirty="0"/>
                        <a:t>   BCS +/-</a:t>
                      </a:r>
                    </a:p>
                  </a:txBody>
                  <a:tcPr/>
                </a:tc>
                <a:tc>
                  <a:txBody>
                    <a:bodyPr/>
                    <a:lstStyle/>
                    <a:p>
                      <a:pPr algn="ctr"/>
                      <a:r>
                        <a:rPr lang="en-US" sz="2400" dirty="0"/>
                        <a:t>(0.5)</a:t>
                      </a:r>
                    </a:p>
                  </a:txBody>
                  <a:tcPr/>
                </a:tc>
                <a:tc>
                  <a:txBody>
                    <a:bodyPr/>
                    <a:lstStyle/>
                    <a:p>
                      <a:pPr algn="ctr"/>
                      <a:r>
                        <a:rPr lang="en-US" sz="2400" dirty="0"/>
                        <a:t>0.10</a:t>
                      </a:r>
                    </a:p>
                  </a:txBody>
                  <a:tcPr/>
                </a:tc>
                <a:tc>
                  <a:txBody>
                    <a:bodyPr/>
                    <a:lstStyle/>
                    <a:p>
                      <a:pPr algn="ctr"/>
                      <a:r>
                        <a:rPr lang="en-US" sz="2400" dirty="0"/>
                        <a:t>(0.67)</a:t>
                      </a:r>
                    </a:p>
                  </a:txBody>
                  <a:tcPr/>
                </a:tc>
                <a:tc>
                  <a:txBody>
                    <a:bodyPr/>
                    <a:lstStyle/>
                    <a:p>
                      <a:pPr algn="ctr"/>
                      <a:r>
                        <a:rPr lang="en-US" sz="2400" dirty="0"/>
                        <a:t>(0.70)</a:t>
                      </a:r>
                    </a:p>
                  </a:txBody>
                  <a:tcPr/>
                </a:tc>
                <a:tc>
                  <a:txBody>
                    <a:bodyPr/>
                    <a:lstStyle/>
                    <a:p>
                      <a:pPr algn="ctr"/>
                      <a:r>
                        <a:rPr lang="en-US" sz="2400" dirty="0"/>
                        <a:t>(0.2)</a:t>
                      </a:r>
                    </a:p>
                  </a:txBody>
                  <a:tcPr/>
                </a:tc>
                <a:tc>
                  <a:txBody>
                    <a:bodyPr/>
                    <a:lstStyle/>
                    <a:p>
                      <a:pPr algn="ctr"/>
                      <a:r>
                        <a:rPr lang="en-US" sz="2400" dirty="0"/>
                        <a:t>(1.2)</a:t>
                      </a:r>
                    </a:p>
                  </a:txBody>
                  <a:tcPr/>
                </a:tc>
                <a:extLst>
                  <a:ext uri="{0D108BD9-81ED-4DB2-BD59-A6C34878D82A}">
                    <a16:rowId xmlns:a16="http://schemas.microsoft.com/office/drawing/2014/main" val="2795444781"/>
                  </a:ext>
                </a:extLst>
              </a:tr>
              <a:tr h="491753">
                <a:tc>
                  <a:txBody>
                    <a:bodyPr/>
                    <a:lstStyle/>
                    <a:p>
                      <a:r>
                        <a:rPr lang="en-US" sz="2400" dirty="0"/>
                        <a:t>CGF, </a:t>
                      </a:r>
                      <a:r>
                        <a:rPr lang="en-US" sz="2400" dirty="0" err="1"/>
                        <a:t>lbs</a:t>
                      </a:r>
                      <a:endParaRPr lang="en-US" sz="2400" dirty="0"/>
                    </a:p>
                  </a:txBody>
                  <a:tcPr/>
                </a:tc>
                <a:tc>
                  <a:txBody>
                    <a:bodyPr/>
                    <a:lstStyle/>
                    <a:p>
                      <a:pPr algn="ctr"/>
                      <a:r>
                        <a:rPr lang="en-US" sz="2400" dirty="0"/>
                        <a:t>2</a:t>
                      </a:r>
                    </a:p>
                  </a:txBody>
                  <a:tcPr/>
                </a:tc>
                <a:tc>
                  <a:txBody>
                    <a:bodyPr/>
                    <a:lstStyle/>
                    <a:p>
                      <a:pPr algn="ctr"/>
                      <a:endParaRPr lang="en-US" sz="2400"/>
                    </a:p>
                  </a:txBody>
                  <a:tcPr/>
                </a:tc>
                <a:tc>
                  <a:txBody>
                    <a:bodyPr/>
                    <a:lstStyle/>
                    <a:p>
                      <a:pPr algn="ctr"/>
                      <a:r>
                        <a:rPr lang="en-US" sz="2400" dirty="0"/>
                        <a:t>5</a:t>
                      </a:r>
                    </a:p>
                  </a:txBody>
                  <a:tcPr/>
                </a:tc>
                <a:tc>
                  <a:txBody>
                    <a:bodyPr/>
                    <a:lstStyle/>
                    <a:p>
                      <a:pPr algn="ctr"/>
                      <a:r>
                        <a:rPr lang="en-US" sz="2400" dirty="0"/>
                        <a:t>3</a:t>
                      </a:r>
                    </a:p>
                  </a:txBody>
                  <a:tcPr/>
                </a:tc>
                <a:tc>
                  <a:txBody>
                    <a:bodyPr/>
                    <a:lstStyle/>
                    <a:p>
                      <a:pPr algn="ctr"/>
                      <a:r>
                        <a:rPr lang="en-US" sz="2400" dirty="0"/>
                        <a:t>0.7</a:t>
                      </a:r>
                    </a:p>
                  </a:txBody>
                  <a:tcPr/>
                </a:tc>
                <a:tc>
                  <a:txBody>
                    <a:bodyPr/>
                    <a:lstStyle/>
                    <a:p>
                      <a:pPr algn="ctr"/>
                      <a:r>
                        <a:rPr lang="en-US" sz="2400" dirty="0"/>
                        <a:t>0.3</a:t>
                      </a:r>
                    </a:p>
                  </a:txBody>
                  <a:tcPr/>
                </a:tc>
                <a:extLst>
                  <a:ext uri="{0D108BD9-81ED-4DB2-BD59-A6C34878D82A}">
                    <a16:rowId xmlns:a16="http://schemas.microsoft.com/office/drawing/2014/main" val="1177030680"/>
                  </a:ext>
                </a:extLst>
              </a:tr>
              <a:tr h="491753">
                <a:tc>
                  <a:txBody>
                    <a:bodyPr/>
                    <a:lstStyle/>
                    <a:p>
                      <a:r>
                        <a:rPr lang="en-US" sz="2400" dirty="0"/>
                        <a:t>  cost/d</a:t>
                      </a:r>
                    </a:p>
                  </a:txBody>
                  <a:tcPr/>
                </a:tc>
                <a:tc>
                  <a:txBody>
                    <a:bodyPr/>
                    <a:lstStyle/>
                    <a:p>
                      <a:pPr algn="ctr"/>
                      <a:r>
                        <a:rPr lang="en-US" sz="2400" dirty="0"/>
                        <a:t>1.55</a:t>
                      </a:r>
                    </a:p>
                  </a:txBody>
                  <a:tcPr/>
                </a:tc>
                <a:tc>
                  <a:txBody>
                    <a:bodyPr/>
                    <a:lstStyle/>
                    <a:p>
                      <a:pPr algn="ctr"/>
                      <a:endParaRPr lang="en-US" sz="2400"/>
                    </a:p>
                  </a:txBody>
                  <a:tcPr/>
                </a:tc>
                <a:tc>
                  <a:txBody>
                    <a:bodyPr/>
                    <a:lstStyle/>
                    <a:p>
                      <a:pPr algn="ctr"/>
                      <a:r>
                        <a:rPr lang="en-US" sz="2400" dirty="0"/>
                        <a:t>0.98</a:t>
                      </a:r>
                    </a:p>
                  </a:txBody>
                  <a:tcPr/>
                </a:tc>
                <a:tc>
                  <a:txBody>
                    <a:bodyPr/>
                    <a:lstStyle/>
                    <a:p>
                      <a:pPr algn="ctr"/>
                      <a:r>
                        <a:rPr lang="en-US" sz="2400" dirty="0"/>
                        <a:t>0.79</a:t>
                      </a:r>
                    </a:p>
                  </a:txBody>
                  <a:tcPr/>
                </a:tc>
                <a:tc>
                  <a:txBody>
                    <a:bodyPr/>
                    <a:lstStyle/>
                    <a:p>
                      <a:pPr algn="ctr"/>
                      <a:r>
                        <a:rPr lang="en-US" sz="2400" dirty="0"/>
                        <a:t>0.61</a:t>
                      </a:r>
                    </a:p>
                  </a:txBody>
                  <a:tcPr/>
                </a:tc>
                <a:tc>
                  <a:txBody>
                    <a:bodyPr/>
                    <a:lstStyle/>
                    <a:p>
                      <a:pPr algn="ctr"/>
                      <a:r>
                        <a:rPr lang="en-US" sz="2400" dirty="0"/>
                        <a:t>0.43</a:t>
                      </a:r>
                    </a:p>
                  </a:txBody>
                  <a:tcPr/>
                </a:tc>
                <a:extLst>
                  <a:ext uri="{0D108BD9-81ED-4DB2-BD59-A6C34878D82A}">
                    <a16:rowId xmlns:a16="http://schemas.microsoft.com/office/drawing/2014/main" val="3445558342"/>
                  </a:ext>
                </a:extLst>
              </a:tr>
              <a:tr h="491753">
                <a:tc>
                  <a:txBody>
                    <a:bodyPr/>
                    <a:lstStyle/>
                    <a:p>
                      <a:r>
                        <a:rPr lang="en-US" sz="2400" dirty="0"/>
                        <a:t>  BCS +/-</a:t>
                      </a:r>
                    </a:p>
                  </a:txBody>
                  <a:tcPr/>
                </a:tc>
                <a:tc>
                  <a:txBody>
                    <a:bodyPr/>
                    <a:lstStyle/>
                    <a:p>
                      <a:pPr algn="ctr"/>
                      <a:r>
                        <a:rPr lang="en-US" sz="2400" dirty="0"/>
                        <a:t>(0.34)</a:t>
                      </a:r>
                    </a:p>
                  </a:txBody>
                  <a:tcPr/>
                </a:tc>
                <a:tc>
                  <a:txBody>
                    <a:bodyPr/>
                    <a:lstStyle/>
                    <a:p>
                      <a:pPr algn="ctr"/>
                      <a:endParaRPr lang="en-US" sz="2400"/>
                    </a:p>
                  </a:txBody>
                  <a:tcPr/>
                </a:tc>
                <a:tc>
                  <a:txBody>
                    <a:bodyPr/>
                    <a:lstStyle/>
                    <a:p>
                      <a:pPr algn="ctr"/>
                      <a:r>
                        <a:rPr lang="en-US" sz="2400" dirty="0"/>
                        <a:t>(0.3)</a:t>
                      </a:r>
                    </a:p>
                  </a:txBody>
                  <a:tcPr/>
                </a:tc>
                <a:tc>
                  <a:txBody>
                    <a:bodyPr/>
                    <a:lstStyle/>
                    <a:p>
                      <a:pPr algn="ctr"/>
                      <a:r>
                        <a:rPr lang="en-US" sz="2400" dirty="0"/>
                        <a:t>(0.5)</a:t>
                      </a:r>
                    </a:p>
                  </a:txBody>
                  <a:tcPr/>
                </a:tc>
                <a:tc>
                  <a:txBody>
                    <a:bodyPr/>
                    <a:lstStyle/>
                    <a:p>
                      <a:pPr algn="ctr"/>
                      <a:r>
                        <a:rPr lang="en-US" sz="2400" dirty="0"/>
                        <a:t>(0.1)</a:t>
                      </a:r>
                    </a:p>
                  </a:txBody>
                  <a:tcPr/>
                </a:tc>
                <a:tc>
                  <a:txBody>
                    <a:bodyPr/>
                    <a:lstStyle/>
                    <a:p>
                      <a:pPr algn="ctr"/>
                      <a:r>
                        <a:rPr lang="en-US" sz="2400" dirty="0"/>
                        <a:t>(1.1)</a:t>
                      </a:r>
                    </a:p>
                  </a:txBody>
                  <a:tcPr/>
                </a:tc>
                <a:extLst>
                  <a:ext uri="{0D108BD9-81ED-4DB2-BD59-A6C34878D82A}">
                    <a16:rowId xmlns:a16="http://schemas.microsoft.com/office/drawing/2014/main" val="261756192"/>
                  </a:ext>
                </a:extLst>
              </a:tr>
              <a:tr h="491753">
                <a:tc>
                  <a:txBody>
                    <a:bodyPr/>
                    <a:lstStyle/>
                    <a:p>
                      <a:r>
                        <a:rPr lang="en-US" sz="2400" dirty="0"/>
                        <a:t>DDGS, </a:t>
                      </a:r>
                      <a:r>
                        <a:rPr lang="en-US" sz="2400" dirty="0" err="1"/>
                        <a:t>lbs</a:t>
                      </a:r>
                      <a:endParaRPr lang="en-US" sz="2400" dirty="0"/>
                    </a:p>
                  </a:txBody>
                  <a:tcPr/>
                </a:tc>
                <a:tc>
                  <a:txBody>
                    <a:bodyPr/>
                    <a:lstStyle/>
                    <a:p>
                      <a:pPr algn="ctr"/>
                      <a:r>
                        <a:rPr lang="en-US" sz="2400" dirty="0"/>
                        <a:t>1.5</a:t>
                      </a:r>
                    </a:p>
                  </a:txBody>
                  <a:tcPr/>
                </a:tc>
                <a:tc>
                  <a:txBody>
                    <a:bodyPr/>
                    <a:lstStyle/>
                    <a:p>
                      <a:pPr algn="ctr"/>
                      <a:endParaRPr lang="en-US" sz="2400" dirty="0"/>
                    </a:p>
                  </a:txBody>
                  <a:tcPr/>
                </a:tc>
                <a:tc>
                  <a:txBody>
                    <a:bodyPr/>
                    <a:lstStyle/>
                    <a:p>
                      <a:pPr algn="ctr"/>
                      <a:r>
                        <a:rPr lang="en-US" sz="2400" dirty="0"/>
                        <a:t>3.5</a:t>
                      </a:r>
                    </a:p>
                  </a:txBody>
                  <a:tcPr/>
                </a:tc>
                <a:tc>
                  <a:txBody>
                    <a:bodyPr/>
                    <a:lstStyle/>
                    <a:p>
                      <a:pPr algn="ctr"/>
                      <a:r>
                        <a:rPr lang="en-US" sz="2400" dirty="0"/>
                        <a:t>2</a:t>
                      </a:r>
                    </a:p>
                  </a:txBody>
                  <a:tcPr/>
                </a:tc>
                <a:tc>
                  <a:txBody>
                    <a:bodyPr/>
                    <a:lstStyle/>
                    <a:p>
                      <a:pPr algn="ctr"/>
                      <a:r>
                        <a:rPr lang="en-US" sz="2400" dirty="0"/>
                        <a:t>0.5</a:t>
                      </a:r>
                    </a:p>
                  </a:txBody>
                  <a:tcPr/>
                </a:tc>
                <a:tc>
                  <a:txBody>
                    <a:bodyPr/>
                    <a:lstStyle/>
                    <a:p>
                      <a:pPr algn="ctr"/>
                      <a:r>
                        <a:rPr lang="en-US" sz="2400" dirty="0"/>
                        <a:t>0.2</a:t>
                      </a:r>
                    </a:p>
                  </a:txBody>
                  <a:tcPr/>
                </a:tc>
                <a:extLst>
                  <a:ext uri="{0D108BD9-81ED-4DB2-BD59-A6C34878D82A}">
                    <a16:rowId xmlns:a16="http://schemas.microsoft.com/office/drawing/2014/main" val="2157456616"/>
                  </a:ext>
                </a:extLst>
              </a:tr>
              <a:tr h="491753">
                <a:tc>
                  <a:txBody>
                    <a:bodyPr/>
                    <a:lstStyle/>
                    <a:p>
                      <a:r>
                        <a:rPr lang="en-US" sz="2400" dirty="0"/>
                        <a:t>  cost/d</a:t>
                      </a:r>
                    </a:p>
                  </a:txBody>
                  <a:tcPr/>
                </a:tc>
                <a:tc>
                  <a:txBody>
                    <a:bodyPr/>
                    <a:lstStyle/>
                    <a:p>
                      <a:pPr algn="ctr"/>
                      <a:r>
                        <a:rPr lang="en-US" sz="2400" dirty="0"/>
                        <a:t>1.53</a:t>
                      </a:r>
                    </a:p>
                  </a:txBody>
                  <a:tcPr/>
                </a:tc>
                <a:tc>
                  <a:txBody>
                    <a:bodyPr/>
                    <a:lstStyle/>
                    <a:p>
                      <a:pPr algn="ctr"/>
                      <a:endParaRPr lang="en-US" sz="2400" dirty="0"/>
                    </a:p>
                  </a:txBody>
                  <a:tcPr/>
                </a:tc>
                <a:tc>
                  <a:txBody>
                    <a:bodyPr/>
                    <a:lstStyle/>
                    <a:p>
                      <a:pPr algn="ctr"/>
                      <a:r>
                        <a:rPr lang="en-US" sz="2400" dirty="0"/>
                        <a:t>0.95</a:t>
                      </a:r>
                    </a:p>
                  </a:txBody>
                  <a:tcPr/>
                </a:tc>
                <a:tc>
                  <a:txBody>
                    <a:bodyPr/>
                    <a:lstStyle/>
                    <a:p>
                      <a:pPr algn="ctr"/>
                      <a:r>
                        <a:rPr lang="en-US" sz="2400" dirty="0"/>
                        <a:t>0.75</a:t>
                      </a:r>
                    </a:p>
                  </a:txBody>
                  <a:tcPr/>
                </a:tc>
                <a:tc>
                  <a:txBody>
                    <a:bodyPr/>
                    <a:lstStyle/>
                    <a:p>
                      <a:pPr algn="ctr"/>
                      <a:r>
                        <a:rPr lang="en-US" sz="2400" dirty="0"/>
                        <a:t>0.59</a:t>
                      </a:r>
                    </a:p>
                  </a:txBody>
                  <a:tcPr/>
                </a:tc>
                <a:tc>
                  <a:txBody>
                    <a:bodyPr/>
                    <a:lstStyle/>
                    <a:p>
                      <a:pPr algn="ctr"/>
                      <a:r>
                        <a:rPr lang="en-US" sz="2400" dirty="0"/>
                        <a:t>0.43</a:t>
                      </a:r>
                    </a:p>
                  </a:txBody>
                  <a:tcPr/>
                </a:tc>
                <a:extLst>
                  <a:ext uri="{0D108BD9-81ED-4DB2-BD59-A6C34878D82A}">
                    <a16:rowId xmlns:a16="http://schemas.microsoft.com/office/drawing/2014/main" val="2174349997"/>
                  </a:ext>
                </a:extLst>
              </a:tr>
              <a:tr h="491753">
                <a:tc>
                  <a:txBody>
                    <a:bodyPr/>
                    <a:lstStyle/>
                    <a:p>
                      <a:r>
                        <a:rPr lang="en-US" sz="2400" dirty="0"/>
                        <a:t>  BCS +/-</a:t>
                      </a:r>
                    </a:p>
                  </a:txBody>
                  <a:tcPr/>
                </a:tc>
                <a:tc>
                  <a:txBody>
                    <a:bodyPr/>
                    <a:lstStyle/>
                    <a:p>
                      <a:pPr algn="ctr"/>
                      <a:r>
                        <a:rPr lang="en-US" sz="2400" dirty="0"/>
                        <a:t>(0.42)</a:t>
                      </a:r>
                    </a:p>
                  </a:txBody>
                  <a:tcPr/>
                </a:tc>
                <a:tc>
                  <a:txBody>
                    <a:bodyPr/>
                    <a:lstStyle/>
                    <a:p>
                      <a:pPr algn="ctr"/>
                      <a:endParaRPr lang="en-US" sz="2400" dirty="0"/>
                    </a:p>
                  </a:txBody>
                  <a:tcPr/>
                </a:tc>
                <a:tc>
                  <a:txBody>
                    <a:bodyPr/>
                    <a:lstStyle/>
                    <a:p>
                      <a:pPr algn="ctr"/>
                      <a:r>
                        <a:rPr lang="en-US" sz="2400" dirty="0"/>
                        <a:t>(0.40)</a:t>
                      </a:r>
                    </a:p>
                  </a:txBody>
                  <a:tcPr/>
                </a:tc>
                <a:tc>
                  <a:txBody>
                    <a:bodyPr/>
                    <a:lstStyle/>
                    <a:p>
                      <a:pPr algn="ctr"/>
                      <a:r>
                        <a:rPr lang="en-US" sz="2400" dirty="0"/>
                        <a:t>(0.6)</a:t>
                      </a:r>
                    </a:p>
                  </a:txBody>
                  <a:tcPr/>
                </a:tc>
                <a:tc>
                  <a:txBody>
                    <a:bodyPr/>
                    <a:lstStyle/>
                    <a:p>
                      <a:pPr algn="ctr"/>
                      <a:r>
                        <a:rPr lang="en-US" sz="2400" dirty="0"/>
                        <a:t>(0.1)</a:t>
                      </a:r>
                    </a:p>
                  </a:txBody>
                  <a:tcPr/>
                </a:tc>
                <a:tc>
                  <a:txBody>
                    <a:bodyPr/>
                    <a:lstStyle/>
                    <a:p>
                      <a:pPr algn="ctr"/>
                      <a:r>
                        <a:rPr lang="en-US" sz="2400" dirty="0"/>
                        <a:t>(1.1)</a:t>
                      </a:r>
                    </a:p>
                  </a:txBody>
                  <a:tcPr/>
                </a:tc>
                <a:extLst>
                  <a:ext uri="{0D108BD9-81ED-4DB2-BD59-A6C34878D82A}">
                    <a16:rowId xmlns:a16="http://schemas.microsoft.com/office/drawing/2014/main" val="1758945932"/>
                  </a:ext>
                </a:extLst>
              </a:tr>
            </a:tbl>
          </a:graphicData>
        </a:graphic>
      </p:graphicFrame>
    </p:spTree>
    <p:extLst>
      <p:ext uri="{BB962C8B-B14F-4D97-AF65-F5344CB8AC3E}">
        <p14:creationId xmlns:p14="http://schemas.microsoft.com/office/powerpoint/2010/main" val="169200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29F4-E3EF-6C7E-57E0-468A4A84AF9D}"/>
              </a:ext>
            </a:extLst>
          </p:cNvPr>
          <p:cNvSpPr>
            <a:spLocks noGrp="1"/>
          </p:cNvSpPr>
          <p:nvPr>
            <p:ph type="title"/>
          </p:nvPr>
        </p:nvSpPr>
        <p:spPr>
          <a:xfrm>
            <a:off x="838200" y="1"/>
            <a:ext cx="10515600" cy="940904"/>
          </a:xfrm>
        </p:spPr>
        <p:txBody>
          <a:bodyPr>
            <a:normAutofit/>
          </a:bodyPr>
          <a:lstStyle/>
          <a:p>
            <a:r>
              <a:rPr lang="en-US" dirty="0"/>
              <a:t>Protein Source Comparisons - Gestation</a:t>
            </a:r>
          </a:p>
        </p:txBody>
      </p:sp>
      <p:graphicFrame>
        <p:nvGraphicFramePr>
          <p:cNvPr id="4" name="Table 4">
            <a:extLst>
              <a:ext uri="{FF2B5EF4-FFF2-40B4-BE49-F238E27FC236}">
                <a16:creationId xmlns:a16="http://schemas.microsoft.com/office/drawing/2014/main" id="{345995BA-CD91-1E14-8B52-72BA22BD779E}"/>
              </a:ext>
            </a:extLst>
          </p:cNvPr>
          <p:cNvGraphicFramePr>
            <a:graphicFrameLocks noGrp="1"/>
          </p:cNvGraphicFramePr>
          <p:nvPr>
            <p:ph idx="1"/>
            <p:extLst>
              <p:ext uri="{D42A27DB-BD31-4B8C-83A1-F6EECF244321}">
                <p14:modId xmlns:p14="http://schemas.microsoft.com/office/powerpoint/2010/main" val="749281677"/>
              </p:ext>
            </p:extLst>
          </p:nvPr>
        </p:nvGraphicFramePr>
        <p:xfrm>
          <a:off x="351184" y="823031"/>
          <a:ext cx="11487890" cy="5901036"/>
        </p:xfrm>
        <a:graphic>
          <a:graphicData uri="http://schemas.openxmlformats.org/drawingml/2006/table">
            <a:tbl>
              <a:tblPr firstRow="1" bandRow="1">
                <a:tableStyleId>{073A0DAA-6AF3-43AB-8588-CEC1D06C72B9}</a:tableStyleId>
              </a:tblPr>
              <a:tblGrid>
                <a:gridCol w="2297578">
                  <a:extLst>
                    <a:ext uri="{9D8B030D-6E8A-4147-A177-3AD203B41FA5}">
                      <a16:colId xmlns:a16="http://schemas.microsoft.com/office/drawing/2014/main" val="1336736466"/>
                    </a:ext>
                  </a:extLst>
                </a:gridCol>
                <a:gridCol w="2297578">
                  <a:extLst>
                    <a:ext uri="{9D8B030D-6E8A-4147-A177-3AD203B41FA5}">
                      <a16:colId xmlns:a16="http://schemas.microsoft.com/office/drawing/2014/main" val="3724019109"/>
                    </a:ext>
                  </a:extLst>
                </a:gridCol>
                <a:gridCol w="2297578">
                  <a:extLst>
                    <a:ext uri="{9D8B030D-6E8A-4147-A177-3AD203B41FA5}">
                      <a16:colId xmlns:a16="http://schemas.microsoft.com/office/drawing/2014/main" val="3333767448"/>
                    </a:ext>
                  </a:extLst>
                </a:gridCol>
                <a:gridCol w="2297578">
                  <a:extLst>
                    <a:ext uri="{9D8B030D-6E8A-4147-A177-3AD203B41FA5}">
                      <a16:colId xmlns:a16="http://schemas.microsoft.com/office/drawing/2014/main" val="3638789828"/>
                    </a:ext>
                  </a:extLst>
                </a:gridCol>
                <a:gridCol w="2297578">
                  <a:extLst>
                    <a:ext uri="{9D8B030D-6E8A-4147-A177-3AD203B41FA5}">
                      <a16:colId xmlns:a16="http://schemas.microsoft.com/office/drawing/2014/main" val="3139943125"/>
                    </a:ext>
                  </a:extLst>
                </a:gridCol>
              </a:tblGrid>
              <a:tr h="491753">
                <a:tc>
                  <a:txBody>
                    <a:bodyPr/>
                    <a:lstStyle/>
                    <a:p>
                      <a:r>
                        <a:rPr lang="en-US" sz="2400" dirty="0"/>
                        <a:t>Item</a:t>
                      </a:r>
                    </a:p>
                  </a:txBody>
                  <a:tcPr/>
                </a:tc>
                <a:tc>
                  <a:txBody>
                    <a:bodyPr/>
                    <a:lstStyle/>
                    <a:p>
                      <a:pPr algn="ctr"/>
                      <a:r>
                        <a:rPr lang="en-US" sz="2400" dirty="0"/>
                        <a:t>Prairie H</a:t>
                      </a:r>
                    </a:p>
                  </a:txBody>
                  <a:tcPr/>
                </a:tc>
                <a:tc>
                  <a:txBody>
                    <a:bodyPr/>
                    <a:lstStyle/>
                    <a:p>
                      <a:pPr algn="ctr"/>
                      <a:r>
                        <a:rPr lang="en-US" sz="2400" dirty="0"/>
                        <a:t>Straw</a:t>
                      </a:r>
                    </a:p>
                  </a:txBody>
                  <a:tcPr/>
                </a:tc>
                <a:tc>
                  <a:txBody>
                    <a:bodyPr/>
                    <a:lstStyle/>
                    <a:p>
                      <a:pPr algn="ctr"/>
                      <a:r>
                        <a:rPr lang="en-US" sz="2400" dirty="0"/>
                        <a:t>Stover</a:t>
                      </a:r>
                    </a:p>
                  </a:txBody>
                  <a:tcPr/>
                </a:tc>
                <a:tc>
                  <a:txBody>
                    <a:bodyPr/>
                    <a:lstStyle/>
                    <a:p>
                      <a:pPr algn="ctr"/>
                      <a:r>
                        <a:rPr lang="en-US" sz="2400" dirty="0"/>
                        <a:t>Trash</a:t>
                      </a:r>
                    </a:p>
                  </a:txBody>
                  <a:tcPr/>
                </a:tc>
                <a:extLst>
                  <a:ext uri="{0D108BD9-81ED-4DB2-BD59-A6C34878D82A}">
                    <a16:rowId xmlns:a16="http://schemas.microsoft.com/office/drawing/2014/main" val="2413619585"/>
                  </a:ext>
                </a:extLst>
              </a:tr>
              <a:tr h="491753">
                <a:tc>
                  <a:txBody>
                    <a:bodyPr/>
                    <a:lstStyle/>
                    <a:p>
                      <a:r>
                        <a:rPr lang="en-US" sz="2400" dirty="0"/>
                        <a:t>DMI, </a:t>
                      </a:r>
                      <a:r>
                        <a:rPr lang="en-US" sz="2400" dirty="0" err="1"/>
                        <a:t>lbs</a:t>
                      </a:r>
                      <a:endParaRPr lang="en-US" sz="2400" dirty="0"/>
                    </a:p>
                  </a:txBody>
                  <a:tcPr/>
                </a:tc>
                <a:tc>
                  <a:txBody>
                    <a:bodyPr/>
                    <a:lstStyle/>
                    <a:p>
                      <a:pPr algn="ctr"/>
                      <a:r>
                        <a:rPr lang="en-US" sz="2400" dirty="0"/>
                        <a:t>22.5</a:t>
                      </a:r>
                    </a:p>
                  </a:txBody>
                  <a:tcPr/>
                </a:tc>
                <a:tc>
                  <a:txBody>
                    <a:bodyPr/>
                    <a:lstStyle/>
                    <a:p>
                      <a:pPr algn="ctr"/>
                      <a:r>
                        <a:rPr lang="en-US" sz="2400" dirty="0"/>
                        <a:t>20.6</a:t>
                      </a:r>
                    </a:p>
                  </a:txBody>
                  <a:tcPr/>
                </a:tc>
                <a:tc>
                  <a:txBody>
                    <a:bodyPr/>
                    <a:lstStyle/>
                    <a:p>
                      <a:pPr algn="ctr"/>
                      <a:r>
                        <a:rPr lang="en-US" sz="2400" dirty="0"/>
                        <a:t>26.5</a:t>
                      </a:r>
                    </a:p>
                  </a:txBody>
                  <a:tcPr/>
                </a:tc>
                <a:tc>
                  <a:txBody>
                    <a:bodyPr/>
                    <a:lstStyle/>
                    <a:p>
                      <a:pPr algn="ctr"/>
                      <a:r>
                        <a:rPr lang="en-US" sz="2400" dirty="0"/>
                        <a:t>20</a:t>
                      </a:r>
                    </a:p>
                  </a:txBody>
                  <a:tcPr/>
                </a:tc>
                <a:extLst>
                  <a:ext uri="{0D108BD9-81ED-4DB2-BD59-A6C34878D82A}">
                    <a16:rowId xmlns:a16="http://schemas.microsoft.com/office/drawing/2014/main" val="38354367"/>
                  </a:ext>
                </a:extLst>
              </a:tr>
              <a:tr h="491753">
                <a:tc>
                  <a:txBody>
                    <a:bodyPr/>
                    <a:lstStyle/>
                    <a:p>
                      <a:r>
                        <a:rPr lang="en-US" sz="2400" dirty="0"/>
                        <a:t>  Assoc Ef</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1276041252"/>
                  </a:ext>
                </a:extLst>
              </a:tr>
              <a:tr h="491753">
                <a:tc>
                  <a:txBody>
                    <a:bodyPr/>
                    <a:lstStyle/>
                    <a:p>
                      <a:r>
                        <a:rPr lang="en-US" sz="2400" dirty="0"/>
                        <a:t>Mol. Tub HI, </a:t>
                      </a:r>
                      <a:r>
                        <a:rPr lang="en-US" sz="2400" dirty="0" err="1"/>
                        <a:t>lbs</a:t>
                      </a:r>
                      <a:endParaRPr lang="en-US" sz="2400" dirty="0"/>
                    </a:p>
                  </a:txBody>
                  <a:tcPr/>
                </a:tc>
                <a:tc>
                  <a:txBody>
                    <a:bodyPr/>
                    <a:lstStyle/>
                    <a:p>
                      <a:pPr algn="ctr"/>
                      <a:r>
                        <a:rPr lang="en-US" sz="2400" dirty="0"/>
                        <a:t>2</a:t>
                      </a:r>
                    </a:p>
                  </a:txBody>
                  <a:tcPr/>
                </a:tc>
                <a:tc>
                  <a:txBody>
                    <a:bodyPr/>
                    <a:lstStyle/>
                    <a:p>
                      <a:pPr algn="ctr"/>
                      <a:r>
                        <a:rPr lang="en-US" sz="2400" dirty="0">
                          <a:solidFill>
                            <a:srgbClr val="FF0000"/>
                          </a:solidFill>
                        </a:rPr>
                        <a:t>2 (66%)</a:t>
                      </a:r>
                    </a:p>
                  </a:txBody>
                  <a:tcPr/>
                </a:tc>
                <a:tc>
                  <a:txBody>
                    <a:bodyPr/>
                    <a:lstStyle/>
                    <a:p>
                      <a:pPr algn="ctr"/>
                      <a:r>
                        <a:rPr lang="en-US" sz="2400" dirty="0"/>
                        <a:t>2</a:t>
                      </a:r>
                    </a:p>
                  </a:txBody>
                  <a:tcPr/>
                </a:tc>
                <a:tc>
                  <a:txBody>
                    <a:bodyPr/>
                    <a:lstStyle/>
                    <a:p>
                      <a:pPr algn="ctr"/>
                      <a:r>
                        <a:rPr lang="en-US" sz="2400" dirty="0"/>
                        <a:t>2</a:t>
                      </a:r>
                    </a:p>
                  </a:txBody>
                  <a:tcPr/>
                </a:tc>
                <a:extLst>
                  <a:ext uri="{0D108BD9-81ED-4DB2-BD59-A6C34878D82A}">
                    <a16:rowId xmlns:a16="http://schemas.microsoft.com/office/drawing/2014/main" val="3990530307"/>
                  </a:ext>
                </a:extLst>
              </a:tr>
              <a:tr h="491753">
                <a:tc>
                  <a:txBody>
                    <a:bodyPr/>
                    <a:lstStyle/>
                    <a:p>
                      <a:r>
                        <a:rPr lang="en-US" sz="2400" dirty="0"/>
                        <a:t>   cost/d</a:t>
                      </a:r>
                    </a:p>
                  </a:txBody>
                  <a:tcPr/>
                </a:tc>
                <a:tc>
                  <a:txBody>
                    <a:bodyPr/>
                    <a:lstStyle/>
                    <a:p>
                      <a:pPr algn="ctr"/>
                      <a:r>
                        <a:rPr lang="en-US" sz="2400" dirty="0"/>
                        <a:t>2.33</a:t>
                      </a:r>
                    </a:p>
                  </a:txBody>
                  <a:tcPr/>
                </a:tc>
                <a:tc>
                  <a:txBody>
                    <a:bodyPr/>
                    <a:lstStyle/>
                    <a:p>
                      <a:pPr algn="ctr"/>
                      <a:r>
                        <a:rPr lang="en-US" sz="2400" dirty="0"/>
                        <a:t>1.41</a:t>
                      </a:r>
                    </a:p>
                  </a:txBody>
                  <a:tcPr/>
                </a:tc>
                <a:tc>
                  <a:txBody>
                    <a:bodyPr/>
                    <a:lstStyle/>
                    <a:p>
                      <a:pPr algn="ctr"/>
                      <a:r>
                        <a:rPr lang="en-US" sz="2400" dirty="0"/>
                        <a:t>1.49</a:t>
                      </a:r>
                    </a:p>
                  </a:txBody>
                  <a:tcPr/>
                </a:tc>
                <a:tc>
                  <a:txBody>
                    <a:bodyPr/>
                    <a:lstStyle/>
                    <a:p>
                      <a:pPr algn="ctr"/>
                      <a:r>
                        <a:rPr lang="en-US" sz="2400" dirty="0"/>
                        <a:t>1.36</a:t>
                      </a:r>
                    </a:p>
                  </a:txBody>
                  <a:tcPr/>
                </a:tc>
                <a:extLst>
                  <a:ext uri="{0D108BD9-81ED-4DB2-BD59-A6C34878D82A}">
                    <a16:rowId xmlns:a16="http://schemas.microsoft.com/office/drawing/2014/main" val="1932028696"/>
                  </a:ext>
                </a:extLst>
              </a:tr>
              <a:tr h="491753">
                <a:tc>
                  <a:txBody>
                    <a:bodyPr/>
                    <a:lstStyle/>
                    <a:p>
                      <a:r>
                        <a:rPr lang="en-US" sz="2400" dirty="0"/>
                        <a:t>   BCS +/-</a:t>
                      </a:r>
                    </a:p>
                  </a:txBody>
                  <a:tcPr/>
                </a:tc>
                <a:tc>
                  <a:txBody>
                    <a:bodyPr/>
                    <a:lstStyle/>
                    <a:p>
                      <a:pPr algn="ctr"/>
                      <a:r>
                        <a:rPr lang="en-US" sz="2400" dirty="0"/>
                        <a:t>(0.4)</a:t>
                      </a:r>
                    </a:p>
                  </a:txBody>
                  <a:tcPr/>
                </a:tc>
                <a:tc>
                  <a:txBody>
                    <a:bodyPr/>
                    <a:lstStyle/>
                    <a:p>
                      <a:pPr algn="ctr"/>
                      <a:r>
                        <a:rPr lang="en-US" sz="2400" dirty="0"/>
                        <a:t>(0.77)</a:t>
                      </a:r>
                    </a:p>
                  </a:txBody>
                  <a:tcPr/>
                </a:tc>
                <a:tc>
                  <a:txBody>
                    <a:bodyPr/>
                    <a:lstStyle/>
                    <a:p>
                      <a:pPr algn="ctr"/>
                      <a:r>
                        <a:rPr lang="en-US" sz="2400" dirty="0"/>
                        <a:t>-</a:t>
                      </a:r>
                    </a:p>
                  </a:txBody>
                  <a:tcPr/>
                </a:tc>
                <a:tc>
                  <a:txBody>
                    <a:bodyPr/>
                    <a:lstStyle/>
                    <a:p>
                      <a:pPr algn="ctr"/>
                      <a:r>
                        <a:rPr lang="en-US" sz="2400" dirty="0"/>
                        <a:t>(1.0)</a:t>
                      </a:r>
                    </a:p>
                  </a:txBody>
                  <a:tcPr/>
                </a:tc>
                <a:extLst>
                  <a:ext uri="{0D108BD9-81ED-4DB2-BD59-A6C34878D82A}">
                    <a16:rowId xmlns:a16="http://schemas.microsoft.com/office/drawing/2014/main" val="2795444781"/>
                  </a:ext>
                </a:extLst>
              </a:tr>
              <a:tr h="491753">
                <a:tc>
                  <a:txBody>
                    <a:bodyPr/>
                    <a:lstStyle/>
                    <a:p>
                      <a:r>
                        <a:rPr lang="en-US" sz="2400" dirty="0"/>
                        <a:t>Mol Tub LI, </a:t>
                      </a:r>
                      <a:r>
                        <a:rPr lang="en-US" sz="2400" dirty="0" err="1"/>
                        <a:t>lbs</a:t>
                      </a:r>
                      <a:endParaRPr lang="en-US" sz="2400" dirty="0"/>
                    </a:p>
                  </a:txBody>
                  <a:tcPr/>
                </a:tc>
                <a:tc>
                  <a:txBody>
                    <a:bodyPr/>
                    <a:lstStyle/>
                    <a:p>
                      <a:pPr algn="ctr"/>
                      <a:r>
                        <a:rPr lang="en-US" sz="2400" dirty="0">
                          <a:solidFill>
                            <a:srgbClr val="FF0000"/>
                          </a:solidFill>
                        </a:rPr>
                        <a:t>0.75 (90%)</a:t>
                      </a:r>
                    </a:p>
                  </a:txBody>
                  <a:tcPr/>
                </a:tc>
                <a:tc>
                  <a:txBody>
                    <a:bodyPr/>
                    <a:lstStyle/>
                    <a:p>
                      <a:pPr algn="ctr"/>
                      <a:r>
                        <a:rPr lang="en-US" sz="2400" dirty="0">
                          <a:solidFill>
                            <a:srgbClr val="FF0000"/>
                          </a:solidFill>
                        </a:rPr>
                        <a:t>0.75 (55%)</a:t>
                      </a:r>
                    </a:p>
                  </a:txBody>
                  <a:tcPr/>
                </a:tc>
                <a:tc>
                  <a:txBody>
                    <a:bodyPr/>
                    <a:lstStyle/>
                    <a:p>
                      <a:pPr algn="ctr"/>
                      <a:r>
                        <a:rPr lang="en-US" sz="2400" dirty="0"/>
                        <a:t>0.75</a:t>
                      </a:r>
                    </a:p>
                  </a:txBody>
                  <a:tcPr/>
                </a:tc>
                <a:tc>
                  <a:txBody>
                    <a:bodyPr/>
                    <a:lstStyle/>
                    <a:p>
                      <a:pPr algn="ctr"/>
                      <a:r>
                        <a:rPr lang="en-US" sz="2400" dirty="0"/>
                        <a:t>0.75</a:t>
                      </a:r>
                    </a:p>
                  </a:txBody>
                  <a:tcPr/>
                </a:tc>
                <a:extLst>
                  <a:ext uri="{0D108BD9-81ED-4DB2-BD59-A6C34878D82A}">
                    <a16:rowId xmlns:a16="http://schemas.microsoft.com/office/drawing/2014/main" val="1177030680"/>
                  </a:ext>
                </a:extLst>
              </a:tr>
              <a:tr h="491753">
                <a:tc>
                  <a:txBody>
                    <a:bodyPr/>
                    <a:lstStyle/>
                    <a:p>
                      <a:r>
                        <a:rPr lang="en-US" sz="2400" dirty="0"/>
                        <a:t>  cost/d</a:t>
                      </a:r>
                    </a:p>
                  </a:txBody>
                  <a:tcPr/>
                </a:tc>
                <a:tc>
                  <a:txBody>
                    <a:bodyPr/>
                    <a:lstStyle/>
                    <a:p>
                      <a:pPr algn="ctr"/>
                      <a:r>
                        <a:rPr lang="en-US" sz="2400" dirty="0"/>
                        <a:t>1.82</a:t>
                      </a:r>
                    </a:p>
                  </a:txBody>
                  <a:tcPr/>
                </a:tc>
                <a:tc>
                  <a:txBody>
                    <a:bodyPr/>
                    <a:lstStyle/>
                    <a:p>
                      <a:pPr algn="ctr"/>
                      <a:r>
                        <a:rPr lang="en-US" sz="2400" dirty="0"/>
                        <a:t>0.90</a:t>
                      </a:r>
                    </a:p>
                  </a:txBody>
                  <a:tcPr/>
                </a:tc>
                <a:tc>
                  <a:txBody>
                    <a:bodyPr/>
                    <a:lstStyle/>
                    <a:p>
                      <a:pPr algn="ctr"/>
                      <a:r>
                        <a:rPr lang="en-US" sz="2400" dirty="0"/>
                        <a:t>0.98</a:t>
                      </a:r>
                    </a:p>
                  </a:txBody>
                  <a:tcPr/>
                </a:tc>
                <a:tc>
                  <a:txBody>
                    <a:bodyPr/>
                    <a:lstStyle/>
                    <a:p>
                      <a:pPr algn="ctr"/>
                      <a:r>
                        <a:rPr lang="en-US" sz="2400" dirty="0"/>
                        <a:t>0.89</a:t>
                      </a:r>
                    </a:p>
                  </a:txBody>
                  <a:tcPr/>
                </a:tc>
                <a:extLst>
                  <a:ext uri="{0D108BD9-81ED-4DB2-BD59-A6C34878D82A}">
                    <a16:rowId xmlns:a16="http://schemas.microsoft.com/office/drawing/2014/main" val="3445558342"/>
                  </a:ext>
                </a:extLst>
              </a:tr>
              <a:tr h="491753">
                <a:tc>
                  <a:txBody>
                    <a:bodyPr/>
                    <a:lstStyle/>
                    <a:p>
                      <a:r>
                        <a:rPr lang="en-US" sz="2400" dirty="0"/>
                        <a:t>  BCS +/-</a:t>
                      </a:r>
                    </a:p>
                  </a:txBody>
                  <a:tcPr/>
                </a:tc>
                <a:tc>
                  <a:txBody>
                    <a:bodyPr/>
                    <a:lstStyle/>
                    <a:p>
                      <a:pPr algn="ctr"/>
                      <a:r>
                        <a:rPr lang="en-US" sz="2400" dirty="0"/>
                        <a:t>(0.5)</a:t>
                      </a:r>
                    </a:p>
                  </a:txBody>
                  <a:tcPr/>
                </a:tc>
                <a:tc>
                  <a:txBody>
                    <a:bodyPr/>
                    <a:lstStyle/>
                    <a:p>
                      <a:pPr algn="ctr"/>
                      <a:r>
                        <a:rPr lang="en-US" sz="2400" dirty="0"/>
                        <a:t>(1.0)</a:t>
                      </a:r>
                    </a:p>
                  </a:txBody>
                  <a:tcPr/>
                </a:tc>
                <a:tc>
                  <a:txBody>
                    <a:bodyPr/>
                    <a:lstStyle/>
                    <a:p>
                      <a:pPr algn="ctr"/>
                      <a:r>
                        <a:rPr lang="en-US" sz="2400" dirty="0"/>
                        <a:t>(0.1)</a:t>
                      </a:r>
                    </a:p>
                  </a:txBody>
                  <a:tcPr/>
                </a:tc>
                <a:tc>
                  <a:txBody>
                    <a:bodyPr/>
                    <a:lstStyle/>
                    <a:p>
                      <a:pPr algn="ctr"/>
                      <a:r>
                        <a:rPr lang="en-US" sz="2400" dirty="0"/>
                        <a:t>(1.0)</a:t>
                      </a:r>
                    </a:p>
                  </a:txBody>
                  <a:tcPr/>
                </a:tc>
                <a:extLst>
                  <a:ext uri="{0D108BD9-81ED-4DB2-BD59-A6C34878D82A}">
                    <a16:rowId xmlns:a16="http://schemas.microsoft.com/office/drawing/2014/main" val="261756192"/>
                  </a:ext>
                </a:extLst>
              </a:tr>
              <a:tr h="491753">
                <a:tc>
                  <a:txBody>
                    <a:bodyPr/>
                    <a:lstStyle/>
                    <a:p>
                      <a:r>
                        <a:rPr lang="en-US" sz="2400" dirty="0"/>
                        <a:t>DDGS, </a:t>
                      </a:r>
                      <a:r>
                        <a:rPr lang="en-US" sz="2400" dirty="0" err="1"/>
                        <a:t>lbs</a:t>
                      </a:r>
                      <a:endParaRPr lang="en-US" sz="2400" dirty="0"/>
                    </a:p>
                  </a:txBody>
                  <a:tcPr/>
                </a:tc>
                <a:tc>
                  <a:txBody>
                    <a:bodyPr/>
                    <a:lstStyle/>
                    <a:p>
                      <a:pPr algn="ctr"/>
                      <a:r>
                        <a:rPr lang="en-US" sz="2400" dirty="0"/>
                        <a:t>1.5</a:t>
                      </a:r>
                    </a:p>
                  </a:txBody>
                  <a:tcPr/>
                </a:tc>
                <a:tc>
                  <a:txBody>
                    <a:bodyPr/>
                    <a:lstStyle/>
                    <a:p>
                      <a:pPr algn="ctr"/>
                      <a:r>
                        <a:rPr lang="en-US" sz="2400" dirty="0"/>
                        <a:t>3.5</a:t>
                      </a:r>
                    </a:p>
                  </a:txBody>
                  <a:tcPr/>
                </a:tc>
                <a:tc>
                  <a:txBody>
                    <a:bodyPr/>
                    <a:lstStyle/>
                    <a:p>
                      <a:pPr algn="ctr"/>
                      <a:r>
                        <a:rPr lang="en-US" sz="2400" dirty="0"/>
                        <a:t>0.5</a:t>
                      </a:r>
                    </a:p>
                  </a:txBody>
                  <a:tcPr/>
                </a:tc>
                <a:tc>
                  <a:txBody>
                    <a:bodyPr/>
                    <a:lstStyle/>
                    <a:p>
                      <a:pPr algn="ctr"/>
                      <a:r>
                        <a:rPr lang="en-US" sz="2400" dirty="0"/>
                        <a:t>0.2</a:t>
                      </a:r>
                    </a:p>
                  </a:txBody>
                  <a:tcPr/>
                </a:tc>
                <a:extLst>
                  <a:ext uri="{0D108BD9-81ED-4DB2-BD59-A6C34878D82A}">
                    <a16:rowId xmlns:a16="http://schemas.microsoft.com/office/drawing/2014/main" val="2157456616"/>
                  </a:ext>
                </a:extLst>
              </a:tr>
              <a:tr h="491753">
                <a:tc>
                  <a:txBody>
                    <a:bodyPr/>
                    <a:lstStyle/>
                    <a:p>
                      <a:r>
                        <a:rPr lang="en-US" sz="2400" dirty="0"/>
                        <a:t>  cost/d</a:t>
                      </a:r>
                    </a:p>
                  </a:txBody>
                  <a:tcPr/>
                </a:tc>
                <a:tc>
                  <a:txBody>
                    <a:bodyPr/>
                    <a:lstStyle/>
                    <a:p>
                      <a:pPr algn="ctr"/>
                      <a:r>
                        <a:rPr lang="en-US" sz="2400" dirty="0"/>
                        <a:t>1.53</a:t>
                      </a:r>
                    </a:p>
                  </a:txBody>
                  <a:tcPr/>
                </a:tc>
                <a:tc>
                  <a:txBody>
                    <a:bodyPr/>
                    <a:lstStyle/>
                    <a:p>
                      <a:pPr algn="ctr"/>
                      <a:r>
                        <a:rPr lang="en-US" sz="2400" dirty="0"/>
                        <a:t>0.95</a:t>
                      </a:r>
                    </a:p>
                  </a:txBody>
                  <a:tcPr/>
                </a:tc>
                <a:tc>
                  <a:txBody>
                    <a:bodyPr/>
                    <a:lstStyle/>
                    <a:p>
                      <a:pPr algn="ctr"/>
                      <a:r>
                        <a:rPr lang="en-US" sz="2400" dirty="0"/>
                        <a:t>0.59</a:t>
                      </a:r>
                    </a:p>
                  </a:txBody>
                  <a:tcPr/>
                </a:tc>
                <a:tc>
                  <a:txBody>
                    <a:bodyPr/>
                    <a:lstStyle/>
                    <a:p>
                      <a:pPr algn="ctr"/>
                      <a:r>
                        <a:rPr lang="en-US" sz="2400" dirty="0"/>
                        <a:t>0.43</a:t>
                      </a:r>
                    </a:p>
                  </a:txBody>
                  <a:tcPr/>
                </a:tc>
                <a:extLst>
                  <a:ext uri="{0D108BD9-81ED-4DB2-BD59-A6C34878D82A}">
                    <a16:rowId xmlns:a16="http://schemas.microsoft.com/office/drawing/2014/main" val="2174349997"/>
                  </a:ext>
                </a:extLst>
              </a:tr>
              <a:tr h="491753">
                <a:tc>
                  <a:txBody>
                    <a:bodyPr/>
                    <a:lstStyle/>
                    <a:p>
                      <a:r>
                        <a:rPr lang="en-US" sz="2400" dirty="0"/>
                        <a:t>  BCS +/-</a:t>
                      </a:r>
                    </a:p>
                  </a:txBody>
                  <a:tcPr/>
                </a:tc>
                <a:tc>
                  <a:txBody>
                    <a:bodyPr/>
                    <a:lstStyle/>
                    <a:p>
                      <a:pPr algn="ctr"/>
                      <a:r>
                        <a:rPr lang="en-US" sz="2400" dirty="0"/>
                        <a:t>(0.42)</a:t>
                      </a:r>
                    </a:p>
                  </a:txBody>
                  <a:tcPr/>
                </a:tc>
                <a:tc>
                  <a:txBody>
                    <a:bodyPr/>
                    <a:lstStyle/>
                    <a:p>
                      <a:pPr algn="ctr"/>
                      <a:r>
                        <a:rPr lang="en-US" sz="2400" dirty="0"/>
                        <a:t>(0.40)</a:t>
                      </a:r>
                    </a:p>
                  </a:txBody>
                  <a:tcPr/>
                </a:tc>
                <a:tc>
                  <a:txBody>
                    <a:bodyPr/>
                    <a:lstStyle/>
                    <a:p>
                      <a:pPr algn="ctr"/>
                      <a:r>
                        <a:rPr lang="en-US" sz="2400" dirty="0"/>
                        <a:t>(0.1)</a:t>
                      </a:r>
                    </a:p>
                  </a:txBody>
                  <a:tcPr/>
                </a:tc>
                <a:tc>
                  <a:txBody>
                    <a:bodyPr/>
                    <a:lstStyle/>
                    <a:p>
                      <a:pPr algn="ctr"/>
                      <a:r>
                        <a:rPr lang="en-US" sz="2400" dirty="0"/>
                        <a:t>(1.1)</a:t>
                      </a:r>
                    </a:p>
                  </a:txBody>
                  <a:tcPr/>
                </a:tc>
                <a:extLst>
                  <a:ext uri="{0D108BD9-81ED-4DB2-BD59-A6C34878D82A}">
                    <a16:rowId xmlns:a16="http://schemas.microsoft.com/office/drawing/2014/main" val="1758945932"/>
                  </a:ext>
                </a:extLst>
              </a:tr>
            </a:tbl>
          </a:graphicData>
        </a:graphic>
      </p:graphicFrame>
    </p:spTree>
    <p:extLst>
      <p:ext uri="{BB962C8B-B14F-4D97-AF65-F5344CB8AC3E}">
        <p14:creationId xmlns:p14="http://schemas.microsoft.com/office/powerpoint/2010/main" val="212179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 Markets</a:t>
            </a:r>
          </a:p>
        </p:txBody>
      </p:sp>
      <p:sp>
        <p:nvSpPr>
          <p:cNvPr id="3" name="Content Placeholder 2"/>
          <p:cNvSpPr>
            <a:spLocks noGrp="1"/>
          </p:cNvSpPr>
          <p:nvPr>
            <p:ph idx="1"/>
          </p:nvPr>
        </p:nvSpPr>
        <p:spPr>
          <a:xfrm>
            <a:off x="838200" y="1364974"/>
            <a:ext cx="10515600" cy="4811989"/>
          </a:xfrm>
        </p:spPr>
        <p:txBody>
          <a:bodyPr>
            <a:normAutofit fontScale="77500" lnSpcReduction="20000"/>
          </a:bodyPr>
          <a:lstStyle/>
          <a:p>
            <a:pPr>
              <a:lnSpc>
                <a:spcPct val="120000"/>
              </a:lnSpc>
              <a:spcAft>
                <a:spcPts val="600"/>
              </a:spcAft>
            </a:pPr>
            <a:r>
              <a:rPr lang="en-US" sz="3600" dirty="0"/>
              <a:t>Feed prices are at the mercy of all the outside influences we have been blaming everything on for the last couple of years.</a:t>
            </a:r>
          </a:p>
          <a:p>
            <a:pPr lvl="1">
              <a:lnSpc>
                <a:spcPct val="120000"/>
              </a:lnSpc>
              <a:spcAft>
                <a:spcPts val="600"/>
              </a:spcAft>
            </a:pPr>
            <a:r>
              <a:rPr lang="en-US" sz="3200" dirty="0"/>
              <a:t>COVID-19 – slowed economy and decreased oil use/prices</a:t>
            </a:r>
          </a:p>
          <a:p>
            <a:pPr lvl="2">
              <a:lnSpc>
                <a:spcPct val="120000"/>
              </a:lnSpc>
              <a:spcAft>
                <a:spcPts val="600"/>
              </a:spcAft>
            </a:pPr>
            <a:r>
              <a:rPr lang="en-US" sz="2800" dirty="0"/>
              <a:t>Supply chain issues, labor shortages, trucking…</a:t>
            </a:r>
          </a:p>
          <a:p>
            <a:pPr lvl="2">
              <a:lnSpc>
                <a:spcPct val="120000"/>
              </a:lnSpc>
              <a:spcAft>
                <a:spcPts val="600"/>
              </a:spcAft>
            </a:pPr>
            <a:r>
              <a:rPr lang="en-US" sz="2800" dirty="0"/>
              <a:t>Increased economic activity – increased oil use oil and fuel prices and commodity prices</a:t>
            </a:r>
          </a:p>
          <a:p>
            <a:pPr lvl="1">
              <a:lnSpc>
                <a:spcPct val="120000"/>
              </a:lnSpc>
              <a:spcAft>
                <a:spcPts val="600"/>
              </a:spcAft>
            </a:pPr>
            <a:r>
              <a:rPr lang="en-US" sz="3200" dirty="0"/>
              <a:t>War in Eastern Europe</a:t>
            </a:r>
          </a:p>
          <a:p>
            <a:pPr lvl="2">
              <a:lnSpc>
                <a:spcPct val="120000"/>
              </a:lnSpc>
              <a:spcAft>
                <a:spcPts val="600"/>
              </a:spcAft>
            </a:pPr>
            <a:r>
              <a:rPr lang="en-US" sz="2800" dirty="0"/>
              <a:t>Reduced oilseed production (sunflower, soybean etc.)</a:t>
            </a:r>
          </a:p>
          <a:p>
            <a:pPr lvl="2">
              <a:lnSpc>
                <a:spcPct val="120000"/>
              </a:lnSpc>
              <a:spcAft>
                <a:spcPts val="600"/>
              </a:spcAft>
            </a:pPr>
            <a:r>
              <a:rPr lang="en-US" sz="2800" dirty="0"/>
              <a:t>High oil/natural gas and less fertilizer leads to high fertilizer prices</a:t>
            </a:r>
          </a:p>
          <a:p>
            <a:pPr lvl="2">
              <a:lnSpc>
                <a:spcPct val="120000"/>
              </a:lnSpc>
              <a:spcAft>
                <a:spcPts val="600"/>
              </a:spcAft>
            </a:pPr>
            <a:r>
              <a:rPr lang="en-US" sz="2800" dirty="0"/>
              <a:t>High value for soybeans for oil</a:t>
            </a:r>
          </a:p>
          <a:p>
            <a:pPr lvl="3">
              <a:lnSpc>
                <a:spcPct val="120000"/>
              </a:lnSpc>
              <a:spcAft>
                <a:spcPts val="600"/>
              </a:spcAft>
            </a:pPr>
            <a:endParaRPr lang="en-US" sz="2600" dirty="0"/>
          </a:p>
          <a:p>
            <a:pPr lvl="1">
              <a:lnSpc>
                <a:spcPct val="120000"/>
              </a:lnSpc>
              <a:spcAft>
                <a:spcPts val="600"/>
              </a:spcAft>
            </a:pPr>
            <a:endParaRPr lang="en-US" sz="3200" dirty="0"/>
          </a:p>
          <a:p>
            <a:pPr>
              <a:lnSpc>
                <a:spcPct val="120000"/>
              </a:lnSpc>
              <a:spcAft>
                <a:spcPts val="1200"/>
              </a:spcAft>
            </a:pPr>
            <a:endParaRPr lang="en-US" sz="3600" dirty="0"/>
          </a:p>
        </p:txBody>
      </p:sp>
    </p:spTree>
    <p:extLst>
      <p:ext uri="{BB962C8B-B14F-4D97-AF65-F5344CB8AC3E}">
        <p14:creationId xmlns:p14="http://schemas.microsoft.com/office/powerpoint/2010/main" val="369606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3319-ECCA-C9D6-FE5A-0854E43FA4D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FAFEEB7-4B99-4702-2D4F-BE01618A245A}"/>
              </a:ext>
            </a:extLst>
          </p:cNvPr>
          <p:cNvSpPr>
            <a:spLocks noGrp="1"/>
          </p:cNvSpPr>
          <p:nvPr>
            <p:ph idx="1"/>
          </p:nvPr>
        </p:nvSpPr>
        <p:spPr/>
        <p:txBody>
          <a:bodyPr/>
          <a:lstStyle/>
          <a:p>
            <a:r>
              <a:rPr lang="en-US" dirty="0"/>
              <a:t>Protein feeds will be high this winter</a:t>
            </a:r>
          </a:p>
          <a:p>
            <a:r>
              <a:rPr lang="en-US" dirty="0"/>
              <a:t>Most roughage sources will be low in protein</a:t>
            </a:r>
          </a:p>
          <a:p>
            <a:pPr lvl="1"/>
            <a:r>
              <a:rPr lang="en-US" dirty="0"/>
              <a:t>Will also require energy supplementation </a:t>
            </a:r>
          </a:p>
          <a:p>
            <a:pPr lvl="2"/>
            <a:r>
              <a:rPr lang="en-US" dirty="0"/>
              <a:t>Even on lowest requirement animals</a:t>
            </a:r>
          </a:p>
          <a:p>
            <a:r>
              <a:rPr lang="en-US" dirty="0"/>
              <a:t>Byproduct feeds may be of economic value compared to other feeds</a:t>
            </a:r>
          </a:p>
          <a:p>
            <a:pPr lvl="1"/>
            <a:r>
              <a:rPr lang="en-US" dirty="0"/>
              <a:t>Even though they are higher than normal</a:t>
            </a:r>
          </a:p>
          <a:p>
            <a:pPr lvl="1"/>
            <a:r>
              <a:rPr lang="en-US" dirty="0"/>
              <a:t>Cheaper per unit protein basis</a:t>
            </a:r>
          </a:p>
          <a:p>
            <a:pPr lvl="1"/>
            <a:r>
              <a:rPr lang="en-US" dirty="0"/>
              <a:t>Supply protein and energy</a:t>
            </a:r>
          </a:p>
          <a:p>
            <a:r>
              <a:rPr lang="en-US" dirty="0"/>
              <a:t>Self-fed supplements work with moderate quality roughages</a:t>
            </a:r>
          </a:p>
          <a:p>
            <a:pPr lvl="1"/>
            <a:r>
              <a:rPr lang="en-US" dirty="0"/>
              <a:t>Low requirement cows</a:t>
            </a:r>
          </a:p>
        </p:txBody>
      </p:sp>
    </p:spTree>
    <p:extLst>
      <p:ext uri="{BB962C8B-B14F-4D97-AF65-F5344CB8AC3E}">
        <p14:creationId xmlns:p14="http://schemas.microsoft.com/office/powerpoint/2010/main" val="3633849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40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24B8-7908-A299-0400-1FB0ED8F8893}"/>
              </a:ext>
            </a:extLst>
          </p:cNvPr>
          <p:cNvSpPr>
            <a:spLocks noGrp="1"/>
          </p:cNvSpPr>
          <p:nvPr>
            <p:ph type="title"/>
          </p:nvPr>
        </p:nvSpPr>
        <p:spPr/>
        <p:txBody>
          <a:bodyPr/>
          <a:lstStyle/>
          <a:p>
            <a:r>
              <a:rPr lang="en-US" dirty="0"/>
              <a:t>My original theory</a:t>
            </a:r>
          </a:p>
        </p:txBody>
      </p:sp>
      <p:sp>
        <p:nvSpPr>
          <p:cNvPr id="3" name="Content Placeholder 2">
            <a:extLst>
              <a:ext uri="{FF2B5EF4-FFF2-40B4-BE49-F238E27FC236}">
                <a16:creationId xmlns:a16="http://schemas.microsoft.com/office/drawing/2014/main" id="{77F99EF5-7869-04EF-047B-F706594A9AE0}"/>
              </a:ext>
            </a:extLst>
          </p:cNvPr>
          <p:cNvSpPr>
            <a:spLocks noGrp="1"/>
          </p:cNvSpPr>
          <p:nvPr>
            <p:ph idx="1"/>
          </p:nvPr>
        </p:nvSpPr>
        <p:spPr/>
        <p:txBody>
          <a:bodyPr/>
          <a:lstStyle/>
          <a:p>
            <a:r>
              <a:rPr lang="en-US" dirty="0"/>
              <a:t>Corn is a high input crop</a:t>
            </a:r>
          </a:p>
          <a:p>
            <a:pPr lvl="1"/>
            <a:r>
              <a:rPr lang="en-US" dirty="0"/>
              <a:t>Very high fertilizer use</a:t>
            </a:r>
          </a:p>
          <a:p>
            <a:pPr lvl="1"/>
            <a:r>
              <a:rPr lang="en-US" dirty="0"/>
              <a:t>Shift acres to soybeans</a:t>
            </a:r>
          </a:p>
          <a:p>
            <a:pPr lvl="2"/>
            <a:r>
              <a:rPr lang="en-US" dirty="0"/>
              <a:t>Lots of soybean meal influencing costs of all protein feeds</a:t>
            </a:r>
          </a:p>
          <a:p>
            <a:r>
              <a:rPr lang="en-US" dirty="0"/>
              <a:t>High fuel cost increases the value of Ethanol</a:t>
            </a:r>
          </a:p>
          <a:p>
            <a:pPr lvl="1"/>
            <a:r>
              <a:rPr lang="en-US" dirty="0"/>
              <a:t>Lots of ethanol = lots of Distiller’s Grains</a:t>
            </a:r>
          </a:p>
          <a:p>
            <a:pPr lvl="1"/>
            <a:endParaRPr lang="en-US" dirty="0"/>
          </a:p>
          <a:p>
            <a:pPr lvl="1"/>
            <a:r>
              <a:rPr lang="en-US" dirty="0"/>
              <a:t>If we can produce abundant low quality hay, straw, and stalks</a:t>
            </a:r>
          </a:p>
          <a:p>
            <a:pPr lvl="2"/>
            <a:r>
              <a:rPr lang="en-US" dirty="0"/>
              <a:t>We should be able to get cattle through on roughage and cake </a:t>
            </a:r>
          </a:p>
          <a:p>
            <a:pPr lvl="3"/>
            <a:endParaRPr lang="en-US" dirty="0"/>
          </a:p>
        </p:txBody>
      </p:sp>
    </p:spTree>
    <p:extLst>
      <p:ext uri="{BB962C8B-B14F-4D97-AF65-F5344CB8AC3E}">
        <p14:creationId xmlns:p14="http://schemas.microsoft.com/office/powerpoint/2010/main" val="282090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26BB4C-7F5F-E955-978C-FC0FEAA52770}"/>
              </a:ext>
            </a:extLst>
          </p:cNvPr>
          <p:cNvPicPr>
            <a:picLocks noGrp="1" noChangeAspect="1"/>
          </p:cNvPicPr>
          <p:nvPr>
            <p:ph idx="1"/>
          </p:nvPr>
        </p:nvPicPr>
        <p:blipFill>
          <a:blip r:embed="rId2"/>
          <a:stretch>
            <a:fillRect/>
          </a:stretch>
        </p:blipFill>
        <p:spPr>
          <a:xfrm>
            <a:off x="5804451" y="386902"/>
            <a:ext cx="5883965" cy="6115050"/>
          </a:xfrm>
          <a:prstGeom prst="rect">
            <a:avLst/>
          </a:prstGeom>
        </p:spPr>
      </p:pic>
      <p:pic>
        <p:nvPicPr>
          <p:cNvPr id="5" name="Picture 4">
            <a:extLst>
              <a:ext uri="{FF2B5EF4-FFF2-40B4-BE49-F238E27FC236}">
                <a16:creationId xmlns:a16="http://schemas.microsoft.com/office/drawing/2014/main" id="{EFFC270B-133A-F825-C24E-D05CCF963480}"/>
              </a:ext>
            </a:extLst>
          </p:cNvPr>
          <p:cNvPicPr>
            <a:picLocks noChangeAspect="1"/>
          </p:cNvPicPr>
          <p:nvPr/>
        </p:nvPicPr>
        <p:blipFill>
          <a:blip r:embed="rId3"/>
          <a:stretch>
            <a:fillRect/>
          </a:stretch>
        </p:blipFill>
        <p:spPr>
          <a:xfrm>
            <a:off x="89451" y="386902"/>
            <a:ext cx="5715000" cy="6115050"/>
          </a:xfrm>
          <a:prstGeom prst="rect">
            <a:avLst/>
          </a:prstGeom>
        </p:spPr>
      </p:pic>
    </p:spTree>
    <p:extLst>
      <p:ext uri="{BB962C8B-B14F-4D97-AF65-F5344CB8AC3E}">
        <p14:creationId xmlns:p14="http://schemas.microsoft.com/office/powerpoint/2010/main" val="61492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Global Market</a:t>
            </a:r>
          </a:p>
        </p:txBody>
      </p:sp>
      <p:sp>
        <p:nvSpPr>
          <p:cNvPr id="3" name="Content Placeholder 2"/>
          <p:cNvSpPr>
            <a:spLocks noGrp="1"/>
          </p:cNvSpPr>
          <p:nvPr>
            <p:ph idx="1"/>
          </p:nvPr>
        </p:nvSpPr>
        <p:spPr>
          <a:xfrm>
            <a:off x="838200" y="1467853"/>
            <a:ext cx="10515600" cy="4709110"/>
          </a:xfrm>
        </p:spPr>
        <p:txBody>
          <a:bodyPr>
            <a:noAutofit/>
          </a:bodyPr>
          <a:lstStyle/>
          <a:p>
            <a:r>
              <a:rPr lang="en-US" sz="2800" dirty="0"/>
              <a:t>“On the soybean side, there is great potential for revisions higher to the export estimate, as 2.11 billion or the 2.115 billion bushel estimate export forecast has already been sold or shipped…soybeans will see tighter stocks-to-use [ratios] ahead if sales continue” </a:t>
            </a:r>
            <a:r>
              <a:rPr lang="en-US" sz="2800" dirty="0" err="1"/>
              <a:t>CattleFax</a:t>
            </a:r>
            <a:r>
              <a:rPr lang="en-US" sz="2800" dirty="0"/>
              <a:t> Update, April 15, 2022.</a:t>
            </a:r>
          </a:p>
          <a:p>
            <a:r>
              <a:rPr lang="en-US" sz="2800" dirty="0"/>
              <a:t>U.S. oilseed production is projected down 3.4 m </a:t>
            </a:r>
            <a:r>
              <a:rPr lang="en-US" sz="2800" dirty="0" err="1"/>
              <a:t>bu</a:t>
            </a:r>
            <a:endParaRPr lang="en-US" sz="2800" dirty="0"/>
          </a:p>
          <a:p>
            <a:pPr lvl="1"/>
            <a:r>
              <a:rPr lang="en-US" dirty="0"/>
              <a:t>Projected soybean crush reduced, based on reduced meal exports</a:t>
            </a:r>
          </a:p>
          <a:p>
            <a:r>
              <a:rPr lang="en-US" dirty="0"/>
              <a:t>Corn production is forecast 45 million bushels higher based on greater planted and harvested acres.</a:t>
            </a:r>
          </a:p>
          <a:p>
            <a:pPr lvl="1"/>
            <a:r>
              <a:rPr lang="en-US" dirty="0"/>
              <a:t>Ethanol production is up 10%</a:t>
            </a:r>
          </a:p>
          <a:p>
            <a:pPr lvl="1"/>
            <a:r>
              <a:rPr lang="en-US" dirty="0"/>
              <a:t>Distiller’s Grains Exports are also up</a:t>
            </a:r>
          </a:p>
        </p:txBody>
      </p:sp>
    </p:spTree>
    <p:extLst>
      <p:ext uri="{BB962C8B-B14F-4D97-AF65-F5344CB8AC3E}">
        <p14:creationId xmlns:p14="http://schemas.microsoft.com/office/powerpoint/2010/main" val="104621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53FB-0142-6A0A-2F5A-B5CAC28759E7}"/>
              </a:ext>
            </a:extLst>
          </p:cNvPr>
          <p:cNvSpPr>
            <a:spLocks noGrp="1"/>
          </p:cNvSpPr>
          <p:nvPr>
            <p:ph type="title"/>
          </p:nvPr>
        </p:nvSpPr>
        <p:spPr/>
        <p:txBody>
          <a:bodyPr/>
          <a:lstStyle/>
          <a:p>
            <a:r>
              <a:rPr lang="en-US" dirty="0"/>
              <a:t>Value of Protein Feeds</a:t>
            </a:r>
          </a:p>
        </p:txBody>
      </p:sp>
      <p:graphicFrame>
        <p:nvGraphicFramePr>
          <p:cNvPr id="4" name="Table 4">
            <a:extLst>
              <a:ext uri="{FF2B5EF4-FFF2-40B4-BE49-F238E27FC236}">
                <a16:creationId xmlns:a16="http://schemas.microsoft.com/office/drawing/2014/main" id="{A94D3E4A-247C-7C1D-2C79-8FCE51257497}"/>
              </a:ext>
            </a:extLst>
          </p:cNvPr>
          <p:cNvGraphicFramePr>
            <a:graphicFrameLocks noGrp="1"/>
          </p:cNvGraphicFramePr>
          <p:nvPr>
            <p:ph idx="1"/>
            <p:extLst>
              <p:ext uri="{D42A27DB-BD31-4B8C-83A1-F6EECF244321}">
                <p14:modId xmlns:p14="http://schemas.microsoft.com/office/powerpoint/2010/main" val="3890804639"/>
              </p:ext>
            </p:extLst>
          </p:nvPr>
        </p:nvGraphicFramePr>
        <p:xfrm>
          <a:off x="838200" y="1825625"/>
          <a:ext cx="10515600" cy="3601720"/>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1653959505"/>
                    </a:ext>
                  </a:extLst>
                </a:gridCol>
                <a:gridCol w="2103120">
                  <a:extLst>
                    <a:ext uri="{9D8B030D-6E8A-4147-A177-3AD203B41FA5}">
                      <a16:colId xmlns:a16="http://schemas.microsoft.com/office/drawing/2014/main" val="3113684383"/>
                    </a:ext>
                  </a:extLst>
                </a:gridCol>
                <a:gridCol w="2103120">
                  <a:extLst>
                    <a:ext uri="{9D8B030D-6E8A-4147-A177-3AD203B41FA5}">
                      <a16:colId xmlns:a16="http://schemas.microsoft.com/office/drawing/2014/main" val="2201789333"/>
                    </a:ext>
                  </a:extLst>
                </a:gridCol>
                <a:gridCol w="2103120">
                  <a:extLst>
                    <a:ext uri="{9D8B030D-6E8A-4147-A177-3AD203B41FA5}">
                      <a16:colId xmlns:a16="http://schemas.microsoft.com/office/drawing/2014/main" val="1348242578"/>
                    </a:ext>
                  </a:extLst>
                </a:gridCol>
                <a:gridCol w="2103120">
                  <a:extLst>
                    <a:ext uri="{9D8B030D-6E8A-4147-A177-3AD203B41FA5}">
                      <a16:colId xmlns:a16="http://schemas.microsoft.com/office/drawing/2014/main" val="3479950009"/>
                    </a:ext>
                  </a:extLst>
                </a:gridCol>
              </a:tblGrid>
              <a:tr h="370840">
                <a:tc>
                  <a:txBody>
                    <a:bodyPr/>
                    <a:lstStyle/>
                    <a:p>
                      <a:r>
                        <a:rPr lang="en-US" dirty="0"/>
                        <a:t>Feedstuff</a:t>
                      </a:r>
                    </a:p>
                  </a:txBody>
                  <a:tcPr/>
                </a:tc>
                <a:tc>
                  <a:txBody>
                    <a:bodyPr/>
                    <a:lstStyle/>
                    <a:p>
                      <a:pPr algn="ctr"/>
                      <a:r>
                        <a:rPr lang="en-US" dirty="0"/>
                        <a:t>$/ton</a:t>
                      </a:r>
                    </a:p>
                  </a:txBody>
                  <a:tcPr/>
                </a:tc>
                <a:tc>
                  <a:txBody>
                    <a:bodyPr/>
                    <a:lstStyle/>
                    <a:p>
                      <a:pPr algn="ctr"/>
                      <a:r>
                        <a:rPr lang="en-US" dirty="0"/>
                        <a:t>$/</a:t>
                      </a:r>
                      <a:r>
                        <a:rPr lang="en-US" dirty="0" err="1"/>
                        <a:t>lb</a:t>
                      </a:r>
                      <a:endParaRPr lang="en-US" dirty="0"/>
                    </a:p>
                  </a:txBody>
                  <a:tcPr/>
                </a:tc>
                <a:tc>
                  <a:txBody>
                    <a:bodyPr/>
                    <a:lstStyle/>
                    <a:p>
                      <a:pPr algn="ctr"/>
                      <a:r>
                        <a:rPr lang="en-US" dirty="0"/>
                        <a:t>$/</a:t>
                      </a:r>
                      <a:r>
                        <a:rPr lang="en-US" dirty="0" err="1"/>
                        <a:t>lb</a:t>
                      </a:r>
                      <a:r>
                        <a:rPr lang="en-US" dirty="0"/>
                        <a:t> DM</a:t>
                      </a:r>
                    </a:p>
                  </a:txBody>
                  <a:tcPr/>
                </a:tc>
                <a:tc>
                  <a:txBody>
                    <a:bodyPr/>
                    <a:lstStyle/>
                    <a:p>
                      <a:pPr algn="ctr"/>
                      <a:r>
                        <a:rPr lang="en-US" dirty="0"/>
                        <a:t>$/</a:t>
                      </a:r>
                      <a:r>
                        <a:rPr lang="en-US" dirty="0" err="1"/>
                        <a:t>lb</a:t>
                      </a:r>
                      <a:r>
                        <a:rPr lang="en-US" dirty="0"/>
                        <a:t> CP</a:t>
                      </a:r>
                    </a:p>
                  </a:txBody>
                  <a:tcPr/>
                </a:tc>
                <a:extLst>
                  <a:ext uri="{0D108BD9-81ED-4DB2-BD59-A6C34878D82A}">
                    <a16:rowId xmlns:a16="http://schemas.microsoft.com/office/drawing/2014/main" val="100856918"/>
                  </a:ext>
                </a:extLst>
              </a:tr>
              <a:tr h="185788">
                <a:tc>
                  <a:txBody>
                    <a:bodyPr/>
                    <a:lstStyle/>
                    <a:p>
                      <a:r>
                        <a:rPr lang="en-US" dirty="0"/>
                        <a:t>SBM</a:t>
                      </a:r>
                    </a:p>
                  </a:txBody>
                  <a:tcPr/>
                </a:tc>
                <a:tc>
                  <a:txBody>
                    <a:bodyPr/>
                    <a:lstStyle/>
                    <a:p>
                      <a:pPr algn="ctr"/>
                      <a:r>
                        <a:rPr lang="en-US" dirty="0"/>
                        <a:t>559</a:t>
                      </a:r>
                    </a:p>
                  </a:txBody>
                  <a:tcPr/>
                </a:tc>
                <a:tc>
                  <a:txBody>
                    <a:bodyPr/>
                    <a:lstStyle/>
                    <a:p>
                      <a:pPr algn="ctr"/>
                      <a:r>
                        <a:rPr lang="en-US" dirty="0"/>
                        <a:t>0.2795</a:t>
                      </a:r>
                    </a:p>
                  </a:txBody>
                  <a:tcPr/>
                </a:tc>
                <a:tc>
                  <a:txBody>
                    <a:bodyPr/>
                    <a:lstStyle/>
                    <a:p>
                      <a:pPr algn="ctr"/>
                      <a:r>
                        <a:rPr lang="en-US" dirty="0"/>
                        <a:t>0.31</a:t>
                      </a:r>
                    </a:p>
                  </a:txBody>
                  <a:tcPr/>
                </a:tc>
                <a:tc>
                  <a:txBody>
                    <a:bodyPr/>
                    <a:lstStyle/>
                    <a:p>
                      <a:pPr algn="ctr"/>
                      <a:r>
                        <a:rPr lang="en-US" dirty="0"/>
                        <a:t>0.64</a:t>
                      </a:r>
                    </a:p>
                  </a:txBody>
                  <a:tcPr/>
                </a:tc>
                <a:extLst>
                  <a:ext uri="{0D108BD9-81ED-4DB2-BD59-A6C34878D82A}">
                    <a16:rowId xmlns:a16="http://schemas.microsoft.com/office/drawing/2014/main" val="2054021866"/>
                  </a:ext>
                </a:extLst>
              </a:tr>
              <a:tr h="370840">
                <a:tc>
                  <a:txBody>
                    <a:bodyPr/>
                    <a:lstStyle/>
                    <a:p>
                      <a:r>
                        <a:rPr lang="en-US" dirty="0"/>
                        <a:t>Corn Gluten Feed</a:t>
                      </a:r>
                    </a:p>
                  </a:txBody>
                  <a:tcPr/>
                </a:tc>
                <a:tc>
                  <a:txBody>
                    <a:bodyPr/>
                    <a:lstStyle/>
                    <a:p>
                      <a:pPr algn="ctr"/>
                      <a:r>
                        <a:rPr lang="en-US" dirty="0"/>
                        <a:t>230</a:t>
                      </a:r>
                    </a:p>
                  </a:txBody>
                  <a:tcPr/>
                </a:tc>
                <a:tc>
                  <a:txBody>
                    <a:bodyPr/>
                    <a:lstStyle/>
                    <a:p>
                      <a:pPr algn="ctr"/>
                      <a:r>
                        <a:rPr lang="en-US" dirty="0"/>
                        <a:t>0.115</a:t>
                      </a:r>
                    </a:p>
                  </a:txBody>
                  <a:tcPr/>
                </a:tc>
                <a:tc>
                  <a:txBody>
                    <a:bodyPr/>
                    <a:lstStyle/>
                    <a:p>
                      <a:pPr algn="ctr"/>
                      <a:r>
                        <a:rPr lang="en-US" dirty="0"/>
                        <a:t>0.1278</a:t>
                      </a:r>
                    </a:p>
                  </a:txBody>
                  <a:tcPr/>
                </a:tc>
                <a:tc>
                  <a:txBody>
                    <a:bodyPr/>
                    <a:lstStyle/>
                    <a:p>
                      <a:pPr algn="ctr"/>
                      <a:r>
                        <a:rPr lang="en-US" dirty="0"/>
                        <a:t>0.51</a:t>
                      </a:r>
                    </a:p>
                  </a:txBody>
                  <a:tcPr/>
                </a:tc>
                <a:extLst>
                  <a:ext uri="{0D108BD9-81ED-4DB2-BD59-A6C34878D82A}">
                    <a16:rowId xmlns:a16="http://schemas.microsoft.com/office/drawing/2014/main" val="203233636"/>
                  </a:ext>
                </a:extLst>
              </a:tr>
              <a:tr h="370840">
                <a:tc>
                  <a:txBody>
                    <a:bodyPr/>
                    <a:lstStyle/>
                    <a:p>
                      <a:r>
                        <a:rPr lang="en-US" dirty="0"/>
                        <a:t>Dried Distillers Grains</a:t>
                      </a:r>
                    </a:p>
                  </a:txBody>
                  <a:tcPr/>
                </a:tc>
                <a:tc>
                  <a:txBody>
                    <a:bodyPr/>
                    <a:lstStyle/>
                    <a:p>
                      <a:pPr algn="ctr"/>
                      <a:r>
                        <a:rPr lang="en-US" dirty="0"/>
                        <a:t>290</a:t>
                      </a:r>
                    </a:p>
                  </a:txBody>
                  <a:tcPr/>
                </a:tc>
                <a:tc>
                  <a:txBody>
                    <a:bodyPr/>
                    <a:lstStyle/>
                    <a:p>
                      <a:pPr algn="ctr"/>
                      <a:r>
                        <a:rPr lang="en-US" dirty="0"/>
                        <a:t>0.145</a:t>
                      </a:r>
                    </a:p>
                  </a:txBody>
                  <a:tcPr/>
                </a:tc>
                <a:tc>
                  <a:txBody>
                    <a:bodyPr/>
                    <a:lstStyle/>
                    <a:p>
                      <a:pPr algn="ctr"/>
                      <a:r>
                        <a:rPr lang="en-US" dirty="0"/>
                        <a:t>0.1611</a:t>
                      </a:r>
                    </a:p>
                  </a:txBody>
                  <a:tcPr/>
                </a:tc>
                <a:tc>
                  <a:txBody>
                    <a:bodyPr/>
                    <a:lstStyle/>
                    <a:p>
                      <a:pPr algn="ctr"/>
                      <a:r>
                        <a:rPr lang="en-US" dirty="0"/>
                        <a:t>0.47</a:t>
                      </a:r>
                    </a:p>
                  </a:txBody>
                  <a:tcPr/>
                </a:tc>
                <a:extLst>
                  <a:ext uri="{0D108BD9-81ED-4DB2-BD59-A6C34878D82A}">
                    <a16:rowId xmlns:a16="http://schemas.microsoft.com/office/drawing/2014/main" val="2760483657"/>
                  </a:ext>
                </a:extLst>
              </a:tr>
              <a:tr h="370840">
                <a:tc>
                  <a:txBody>
                    <a:bodyPr/>
                    <a:lstStyle/>
                    <a:p>
                      <a:r>
                        <a:rPr lang="en-US" dirty="0"/>
                        <a:t>Hominy Feed</a:t>
                      </a:r>
                    </a:p>
                  </a:txBody>
                  <a:tcPr/>
                </a:tc>
                <a:tc>
                  <a:txBody>
                    <a:bodyPr/>
                    <a:lstStyle/>
                    <a:p>
                      <a:pPr algn="ctr"/>
                      <a:r>
                        <a:rPr lang="en-US" dirty="0"/>
                        <a:t>265</a:t>
                      </a:r>
                    </a:p>
                  </a:txBody>
                  <a:tcPr/>
                </a:tc>
                <a:tc>
                  <a:txBody>
                    <a:bodyPr/>
                    <a:lstStyle/>
                    <a:p>
                      <a:pPr algn="ctr"/>
                      <a:r>
                        <a:rPr lang="en-US" dirty="0"/>
                        <a:t>0.1325</a:t>
                      </a:r>
                    </a:p>
                  </a:txBody>
                  <a:tcPr/>
                </a:tc>
                <a:tc>
                  <a:txBody>
                    <a:bodyPr/>
                    <a:lstStyle/>
                    <a:p>
                      <a:pPr algn="ctr"/>
                      <a:r>
                        <a:rPr lang="en-US" dirty="0"/>
                        <a:t>0.147</a:t>
                      </a:r>
                    </a:p>
                  </a:txBody>
                  <a:tcPr/>
                </a:tc>
                <a:tc>
                  <a:txBody>
                    <a:bodyPr/>
                    <a:lstStyle/>
                    <a:p>
                      <a:pPr algn="ctr"/>
                      <a:r>
                        <a:rPr lang="en-US" dirty="0"/>
                        <a:t>1.47</a:t>
                      </a:r>
                    </a:p>
                  </a:txBody>
                  <a:tcPr/>
                </a:tc>
                <a:extLst>
                  <a:ext uri="{0D108BD9-81ED-4DB2-BD59-A6C34878D82A}">
                    <a16:rowId xmlns:a16="http://schemas.microsoft.com/office/drawing/2014/main" val="757084115"/>
                  </a:ext>
                </a:extLst>
              </a:tr>
              <a:tr h="370840">
                <a:tc>
                  <a:txBody>
                    <a:bodyPr/>
                    <a:lstStyle/>
                    <a:p>
                      <a:r>
                        <a:rPr lang="en-US" dirty="0"/>
                        <a:t>Soybean Hulls</a:t>
                      </a:r>
                    </a:p>
                  </a:txBody>
                  <a:tcPr/>
                </a:tc>
                <a:tc>
                  <a:txBody>
                    <a:bodyPr/>
                    <a:lstStyle/>
                    <a:p>
                      <a:pPr algn="ctr"/>
                      <a:r>
                        <a:rPr lang="en-US" dirty="0"/>
                        <a:t>270</a:t>
                      </a:r>
                    </a:p>
                  </a:txBody>
                  <a:tcPr/>
                </a:tc>
                <a:tc>
                  <a:txBody>
                    <a:bodyPr/>
                    <a:lstStyle/>
                    <a:p>
                      <a:pPr algn="ctr"/>
                      <a:r>
                        <a:rPr lang="en-US" dirty="0"/>
                        <a:t>0.135</a:t>
                      </a:r>
                    </a:p>
                  </a:txBody>
                  <a:tcPr/>
                </a:tc>
                <a:tc>
                  <a:txBody>
                    <a:bodyPr/>
                    <a:lstStyle/>
                    <a:p>
                      <a:pPr algn="ctr"/>
                      <a:r>
                        <a:rPr lang="en-US" dirty="0"/>
                        <a:t>0.15</a:t>
                      </a:r>
                    </a:p>
                  </a:txBody>
                  <a:tcPr/>
                </a:tc>
                <a:tc>
                  <a:txBody>
                    <a:bodyPr/>
                    <a:lstStyle/>
                    <a:p>
                      <a:pPr algn="ctr"/>
                      <a:r>
                        <a:rPr lang="en-US" dirty="0"/>
                        <a:t>1.07</a:t>
                      </a:r>
                    </a:p>
                  </a:txBody>
                  <a:tcPr/>
                </a:tc>
                <a:extLst>
                  <a:ext uri="{0D108BD9-81ED-4DB2-BD59-A6C34878D82A}">
                    <a16:rowId xmlns:a16="http://schemas.microsoft.com/office/drawing/2014/main" val="3385692507"/>
                  </a:ext>
                </a:extLst>
              </a:tr>
              <a:tr h="370840">
                <a:tc>
                  <a:txBody>
                    <a:bodyPr/>
                    <a:lstStyle/>
                    <a:p>
                      <a:r>
                        <a:rPr lang="en-US" dirty="0"/>
                        <a:t>Molasse Tub HI</a:t>
                      </a:r>
                    </a:p>
                  </a:txBody>
                  <a:tcPr/>
                </a:tc>
                <a:tc>
                  <a:txBody>
                    <a:bodyPr/>
                    <a:lstStyle/>
                    <a:p>
                      <a:pPr algn="ctr"/>
                      <a:r>
                        <a:rPr lang="en-US" dirty="0"/>
                        <a:t>960</a:t>
                      </a:r>
                    </a:p>
                  </a:txBody>
                  <a:tcPr/>
                </a:tc>
                <a:tc>
                  <a:txBody>
                    <a:bodyPr/>
                    <a:lstStyle/>
                    <a:p>
                      <a:pPr algn="ctr"/>
                      <a:r>
                        <a:rPr lang="en-US" dirty="0"/>
                        <a:t>0.48</a:t>
                      </a:r>
                    </a:p>
                  </a:txBody>
                  <a:tcPr/>
                </a:tc>
                <a:tc>
                  <a:txBody>
                    <a:bodyPr/>
                    <a:lstStyle/>
                    <a:p>
                      <a:pPr algn="ctr"/>
                      <a:r>
                        <a:rPr lang="en-US" dirty="0"/>
                        <a:t>0.6857</a:t>
                      </a:r>
                    </a:p>
                  </a:txBody>
                  <a:tcPr/>
                </a:tc>
                <a:tc>
                  <a:txBody>
                    <a:bodyPr/>
                    <a:lstStyle/>
                    <a:p>
                      <a:pPr algn="ctr"/>
                      <a:r>
                        <a:rPr lang="en-US" dirty="0"/>
                        <a:t>2.44</a:t>
                      </a:r>
                    </a:p>
                  </a:txBody>
                  <a:tcPr/>
                </a:tc>
                <a:extLst>
                  <a:ext uri="{0D108BD9-81ED-4DB2-BD59-A6C34878D82A}">
                    <a16:rowId xmlns:a16="http://schemas.microsoft.com/office/drawing/2014/main" val="3657536781"/>
                  </a:ext>
                </a:extLst>
              </a:tr>
              <a:tr h="370840">
                <a:tc>
                  <a:txBody>
                    <a:bodyPr/>
                    <a:lstStyle/>
                    <a:p>
                      <a:r>
                        <a:rPr lang="en-US" dirty="0"/>
                        <a:t>Molasses Tub LI</a:t>
                      </a:r>
                    </a:p>
                  </a:txBody>
                  <a:tcPr/>
                </a:tc>
                <a:tc>
                  <a:txBody>
                    <a:bodyPr/>
                    <a:lstStyle/>
                    <a:p>
                      <a:pPr algn="ctr"/>
                      <a:r>
                        <a:rPr lang="en-US" dirty="0"/>
                        <a:t>1,184</a:t>
                      </a:r>
                    </a:p>
                  </a:txBody>
                  <a:tcPr/>
                </a:tc>
                <a:tc>
                  <a:txBody>
                    <a:bodyPr/>
                    <a:lstStyle/>
                    <a:p>
                      <a:pPr algn="ctr"/>
                      <a:r>
                        <a:rPr lang="en-US" dirty="0"/>
                        <a:t>0.592</a:t>
                      </a:r>
                    </a:p>
                  </a:txBody>
                  <a:tcPr/>
                </a:tc>
                <a:tc>
                  <a:txBody>
                    <a:bodyPr/>
                    <a:lstStyle/>
                    <a:p>
                      <a:pPr algn="ctr"/>
                      <a:r>
                        <a:rPr lang="en-US" dirty="0"/>
                        <a:t>0.6231</a:t>
                      </a:r>
                    </a:p>
                  </a:txBody>
                  <a:tcPr/>
                </a:tc>
                <a:tc>
                  <a:txBody>
                    <a:bodyPr/>
                    <a:lstStyle/>
                    <a:p>
                      <a:pPr algn="ctr"/>
                      <a:r>
                        <a:rPr lang="en-US" dirty="0"/>
                        <a:t>2.96</a:t>
                      </a:r>
                    </a:p>
                  </a:txBody>
                  <a:tcPr/>
                </a:tc>
                <a:extLst>
                  <a:ext uri="{0D108BD9-81ED-4DB2-BD59-A6C34878D82A}">
                    <a16:rowId xmlns:a16="http://schemas.microsoft.com/office/drawing/2014/main" val="3931574937"/>
                  </a:ext>
                </a:extLst>
              </a:tr>
              <a:tr h="370840">
                <a:tc>
                  <a:txBody>
                    <a:bodyPr/>
                    <a:lstStyle/>
                    <a:p>
                      <a:r>
                        <a:rPr lang="en-US" dirty="0"/>
                        <a:t>Alfalfa Hay</a:t>
                      </a:r>
                    </a:p>
                  </a:txBody>
                  <a:tcPr/>
                </a:tc>
                <a:tc>
                  <a:txBody>
                    <a:bodyPr/>
                    <a:lstStyle/>
                    <a:p>
                      <a:pPr algn="ctr"/>
                      <a:r>
                        <a:rPr lang="en-US" dirty="0"/>
                        <a:t>275</a:t>
                      </a:r>
                    </a:p>
                  </a:txBody>
                  <a:tcPr/>
                </a:tc>
                <a:tc>
                  <a:txBody>
                    <a:bodyPr/>
                    <a:lstStyle/>
                    <a:p>
                      <a:pPr algn="ctr"/>
                      <a:r>
                        <a:rPr lang="en-US" dirty="0"/>
                        <a:t>0.1375</a:t>
                      </a:r>
                    </a:p>
                  </a:txBody>
                  <a:tcPr/>
                </a:tc>
                <a:tc>
                  <a:txBody>
                    <a:bodyPr/>
                    <a:lstStyle/>
                    <a:p>
                      <a:pPr algn="ctr"/>
                      <a:r>
                        <a:rPr lang="en-US" dirty="0"/>
                        <a:t>0.1562</a:t>
                      </a:r>
                    </a:p>
                  </a:txBody>
                  <a:tcPr/>
                </a:tc>
                <a:tc>
                  <a:txBody>
                    <a:bodyPr/>
                    <a:lstStyle/>
                    <a:p>
                      <a:pPr algn="ctr"/>
                      <a:r>
                        <a:rPr lang="en-US" dirty="0"/>
                        <a:t>0.625</a:t>
                      </a:r>
                    </a:p>
                  </a:txBody>
                  <a:tcPr/>
                </a:tc>
                <a:extLst>
                  <a:ext uri="{0D108BD9-81ED-4DB2-BD59-A6C34878D82A}">
                    <a16:rowId xmlns:a16="http://schemas.microsoft.com/office/drawing/2014/main" val="2872292595"/>
                  </a:ext>
                </a:extLst>
              </a:tr>
            </a:tbl>
          </a:graphicData>
        </a:graphic>
      </p:graphicFrame>
    </p:spTree>
    <p:extLst>
      <p:ext uri="{BB962C8B-B14F-4D97-AF65-F5344CB8AC3E}">
        <p14:creationId xmlns:p14="http://schemas.microsoft.com/office/powerpoint/2010/main" val="82775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610C0-3BC8-7CB7-8523-E35563516F30}"/>
              </a:ext>
            </a:extLst>
          </p:cNvPr>
          <p:cNvSpPr>
            <a:spLocks noGrp="1"/>
          </p:cNvSpPr>
          <p:nvPr>
            <p:ph idx="1"/>
          </p:nvPr>
        </p:nvSpPr>
        <p:spPr/>
        <p:txBody>
          <a:bodyPr/>
          <a:lstStyle/>
          <a:p>
            <a:endParaRPr lang="en-US"/>
          </a:p>
        </p:txBody>
      </p:sp>
      <p:pic>
        <p:nvPicPr>
          <p:cNvPr id="15" name="Picture 14">
            <a:extLst>
              <a:ext uri="{FF2B5EF4-FFF2-40B4-BE49-F238E27FC236}">
                <a16:creationId xmlns:a16="http://schemas.microsoft.com/office/drawing/2014/main" id="{A7E452EE-5691-254A-5578-3EE840215594}"/>
              </a:ext>
            </a:extLst>
          </p:cNvPr>
          <p:cNvPicPr>
            <a:picLocks noChangeAspect="1"/>
          </p:cNvPicPr>
          <p:nvPr/>
        </p:nvPicPr>
        <p:blipFill>
          <a:blip r:embed="rId2"/>
          <a:stretch>
            <a:fillRect/>
          </a:stretch>
        </p:blipFill>
        <p:spPr>
          <a:xfrm>
            <a:off x="76681" y="119268"/>
            <a:ext cx="12115319" cy="6738732"/>
          </a:xfrm>
          <a:prstGeom prst="rect">
            <a:avLst/>
          </a:prstGeom>
        </p:spPr>
      </p:pic>
    </p:spTree>
    <p:extLst>
      <p:ext uri="{BB962C8B-B14F-4D97-AF65-F5344CB8AC3E}">
        <p14:creationId xmlns:p14="http://schemas.microsoft.com/office/powerpoint/2010/main" val="17231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90489"/>
            <a:ext cx="8229600" cy="1190625"/>
          </a:xfrm>
        </p:spPr>
        <p:txBody>
          <a:bodyPr/>
          <a:lstStyle/>
          <a:p>
            <a:pPr eaLnBrk="1" hangingPunct="1"/>
            <a:r>
              <a:rPr lang="en-US" altLang="en-US" sz="2800" dirty="0"/>
              <a:t>Factors Affecting Protein Requirements</a:t>
            </a:r>
          </a:p>
        </p:txBody>
      </p:sp>
      <p:sp>
        <p:nvSpPr>
          <p:cNvPr id="11267" name="Rectangle 3"/>
          <p:cNvSpPr>
            <a:spLocks noGrp="1" noChangeArrowheads="1"/>
          </p:cNvSpPr>
          <p:nvPr>
            <p:ph type="body" idx="1"/>
          </p:nvPr>
        </p:nvSpPr>
        <p:spPr>
          <a:xfrm>
            <a:off x="1981200" y="1137064"/>
            <a:ext cx="8229600" cy="4525963"/>
          </a:xfrm>
        </p:spPr>
        <p:txBody>
          <a:bodyPr>
            <a:normAutofit fontScale="92500" lnSpcReduction="10000"/>
          </a:bodyPr>
          <a:lstStyle/>
          <a:p>
            <a:pPr eaLnBrk="1" hangingPunct="1"/>
            <a:r>
              <a:rPr lang="en-US" altLang="en-US" dirty="0"/>
              <a:t>Genetics – </a:t>
            </a:r>
          </a:p>
          <a:p>
            <a:pPr lvl="1" eaLnBrk="1" hangingPunct="1"/>
            <a:r>
              <a:rPr lang="en-US" altLang="en-US" dirty="0"/>
              <a:t>Maintenance requirements – Milk potential</a:t>
            </a:r>
          </a:p>
          <a:p>
            <a:pPr lvl="1" eaLnBrk="1" hangingPunct="1"/>
            <a:r>
              <a:rPr lang="en-US" altLang="en-US" dirty="0"/>
              <a:t>Growth potential</a:t>
            </a:r>
          </a:p>
          <a:p>
            <a:pPr eaLnBrk="1" hangingPunct="1"/>
            <a:r>
              <a:rPr lang="en-US" altLang="en-US" dirty="0"/>
              <a:t>Composition of gain – frame size, compensatory gain, gender</a:t>
            </a:r>
          </a:p>
          <a:p>
            <a:pPr eaLnBrk="1" hangingPunct="1"/>
            <a:r>
              <a:rPr lang="en-US" altLang="en-US" dirty="0"/>
              <a:t>Gain– 600 </a:t>
            </a:r>
            <a:r>
              <a:rPr lang="en-US" altLang="en-US" dirty="0" err="1"/>
              <a:t>lb</a:t>
            </a:r>
            <a:r>
              <a:rPr lang="en-US" altLang="en-US" dirty="0"/>
              <a:t> steer calf</a:t>
            </a:r>
          </a:p>
          <a:p>
            <a:pPr lvl="1" eaLnBrk="1" hangingPunct="1"/>
            <a:r>
              <a:rPr lang="en-US" altLang="en-US" dirty="0"/>
              <a:t>1 </a:t>
            </a:r>
            <a:r>
              <a:rPr lang="en-US" altLang="en-US" dirty="0" err="1"/>
              <a:t>lb</a:t>
            </a:r>
            <a:r>
              <a:rPr lang="en-US" altLang="en-US" dirty="0"/>
              <a:t>/day  9.3%CP &amp;  59%TDN</a:t>
            </a:r>
          </a:p>
          <a:p>
            <a:pPr lvl="1" eaLnBrk="1" hangingPunct="1"/>
            <a:r>
              <a:rPr lang="en-US" altLang="en-US" dirty="0"/>
              <a:t>1.5lb/day  10.5%CP &amp;  64%TDN</a:t>
            </a:r>
          </a:p>
          <a:p>
            <a:pPr lvl="1" eaLnBrk="1" hangingPunct="1"/>
            <a:r>
              <a:rPr lang="en-US" altLang="en-US" dirty="0"/>
              <a:t>2 </a:t>
            </a:r>
            <a:r>
              <a:rPr lang="en-US" altLang="en-US" dirty="0" err="1"/>
              <a:t>lb</a:t>
            </a:r>
            <a:r>
              <a:rPr lang="en-US" altLang="en-US" dirty="0"/>
              <a:t>/day  11.9%CP &amp;  69%TDN</a:t>
            </a:r>
          </a:p>
          <a:p>
            <a:pPr eaLnBrk="1" hangingPunct="1"/>
            <a:r>
              <a:rPr lang="en-US" altLang="en-US" dirty="0"/>
              <a:t>Stage of Production</a:t>
            </a:r>
          </a:p>
          <a:p>
            <a:pPr eaLnBrk="1" hangingPunct="1"/>
            <a:r>
              <a:rPr lang="en-US" altLang="en-US" dirty="0"/>
              <a:t>Dry matter intake – effects and is affected by diet protein</a:t>
            </a:r>
          </a:p>
        </p:txBody>
      </p:sp>
    </p:spTree>
    <p:extLst>
      <p:ext uri="{BB962C8B-B14F-4D97-AF65-F5344CB8AC3E}">
        <p14:creationId xmlns:p14="http://schemas.microsoft.com/office/powerpoint/2010/main" val="85968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1022" name="Group 78"/>
          <p:cNvGraphicFramePr>
            <a:graphicFrameLocks noGrp="1"/>
          </p:cNvGraphicFramePr>
          <p:nvPr/>
        </p:nvGraphicFramePr>
        <p:xfrm>
          <a:off x="1828800" y="415638"/>
          <a:ext cx="8534400" cy="5509349"/>
        </p:xfrm>
        <a:graphic>
          <a:graphicData uri="http://schemas.openxmlformats.org/drawingml/2006/table">
            <a:tbl>
              <a:tblPr/>
              <a:tblGrid>
                <a:gridCol w="899007">
                  <a:extLst>
                    <a:ext uri="{9D8B030D-6E8A-4147-A177-3AD203B41FA5}">
                      <a16:colId xmlns:a16="http://schemas.microsoft.com/office/drawing/2014/main" val="20000"/>
                    </a:ext>
                  </a:extLst>
                </a:gridCol>
                <a:gridCol w="853593">
                  <a:extLst>
                    <a:ext uri="{9D8B030D-6E8A-4147-A177-3AD203B41FA5}">
                      <a16:colId xmlns:a16="http://schemas.microsoft.com/office/drawing/2014/main" val="20001"/>
                    </a:ext>
                  </a:extLst>
                </a:gridCol>
                <a:gridCol w="1356360">
                  <a:extLst>
                    <a:ext uri="{9D8B030D-6E8A-4147-A177-3AD203B41FA5}">
                      <a16:colId xmlns:a16="http://schemas.microsoft.com/office/drawing/2014/main" val="20002"/>
                    </a:ext>
                  </a:extLst>
                </a:gridCol>
                <a:gridCol w="1356360">
                  <a:extLst>
                    <a:ext uri="{9D8B030D-6E8A-4147-A177-3AD203B41FA5}">
                      <a16:colId xmlns:a16="http://schemas.microsoft.com/office/drawing/2014/main" val="2763729053"/>
                    </a:ext>
                  </a:extLst>
                </a:gridCol>
                <a:gridCol w="1356360">
                  <a:extLst>
                    <a:ext uri="{9D8B030D-6E8A-4147-A177-3AD203B41FA5}">
                      <a16:colId xmlns:a16="http://schemas.microsoft.com/office/drawing/2014/main" val="1730897643"/>
                    </a:ext>
                  </a:extLst>
                </a:gridCol>
                <a:gridCol w="1356360">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65435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Class</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n</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CP</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ADF</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NDF</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TDN</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imes New Roman" pitchFamily="18" charset="0"/>
                        </a:rPr>
                        <a:t>DMI, % BW</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616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Mean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670</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11.3</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42.6</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69.4</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54.8</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1.7</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20413351"/>
                  </a:ext>
                </a:extLst>
              </a:tr>
              <a:tr h="9616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I</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32%</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3.0 -16.1</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9.2</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47.5</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74.8</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31 - 52</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49.2</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1.6</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616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II</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15%</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5.2 – 17.4</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10.4</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44.3</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71.3</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52 – 54</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52.9</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1.7</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616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III</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36%</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6.5 – 20.9</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12.0</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40.8</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67.9</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54 – 59</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56.8</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1.8</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616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IV</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17%</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7.4 – 26</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14.6</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37</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59</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59 - 72</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60.6</a:t>
                      </a:r>
                    </a:p>
                  </a:txBody>
                  <a:tcPr marT="45727" marB="4572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rPr>
                        <a:t>2.0</a:t>
                      </a: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5457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1070</Words>
  <Application>Microsoft Office PowerPoint</Application>
  <PresentationFormat>Widescreen</PresentationFormat>
  <Paragraphs>354</Paragraphs>
  <Slides>21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Office Theme</vt:lpstr>
      <vt:lpstr>Document</vt:lpstr>
      <vt:lpstr>Protein Sources: What are the Options to Reduce Costs?</vt:lpstr>
      <vt:lpstr>Feed Markets</vt:lpstr>
      <vt:lpstr>My original theory</vt:lpstr>
      <vt:lpstr>PowerPoint Presentation</vt:lpstr>
      <vt:lpstr>Global Market</vt:lpstr>
      <vt:lpstr>Value of Protein Feeds</vt:lpstr>
      <vt:lpstr>PowerPoint Presentation</vt:lpstr>
      <vt:lpstr>Factors Affecting Protein Requirements</vt:lpstr>
      <vt:lpstr>PowerPoint Presentation</vt:lpstr>
      <vt:lpstr>Percentage of Hays Deficient in ….</vt:lpstr>
      <vt:lpstr>Forage Resources</vt:lpstr>
      <vt:lpstr>PowerPoint Presentation</vt:lpstr>
      <vt:lpstr>DDG (31% CP) and Hay Intake (5%CP 53% TDN)</vt:lpstr>
      <vt:lpstr>Cow-Calf Examples</vt:lpstr>
      <vt:lpstr>PowerPoint Presentation</vt:lpstr>
      <vt:lpstr>PowerPoint Presentation</vt:lpstr>
      <vt:lpstr>PowerPoint Presentation</vt:lpstr>
      <vt:lpstr>Protein/Forage Source Comparisons - Gestation</vt:lpstr>
      <vt:lpstr>Protein Source Comparisons - Gestation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pab04</dc:creator>
  <cp:lastModifiedBy>Beck, Paul</cp:lastModifiedBy>
  <cp:revision>64</cp:revision>
  <dcterms:created xsi:type="dcterms:W3CDTF">2015-02-11T03:29:45Z</dcterms:created>
  <dcterms:modified xsi:type="dcterms:W3CDTF">2022-07-28T00:27:02Z</dcterms:modified>
</cp:coreProperties>
</file>