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1" i="0" baseline="0">
                <a:latin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</a:rPr>
              <a:t>OQBN Premium over Calves Marketed </a:t>
            </a:r>
          </a:p>
          <a:p>
            <a:pPr>
              <a:defRPr b="1" i="0" baseline="0">
                <a:latin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</a:rPr>
              <a:t>with No Preconditioning ($/cwt)*</a:t>
            </a:r>
          </a:p>
          <a:p>
            <a:pPr>
              <a:defRPr b="1" i="0" baseline="0">
                <a:latin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</a:rPr>
              <a:t>All calves, 2011 - 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OQBN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baseline="0">
                    <a:latin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10.58</c:v>
                </c:pt>
                <c:pt idx="1">
                  <c:v>9.98</c:v>
                </c:pt>
                <c:pt idx="2">
                  <c:v>11.91</c:v>
                </c:pt>
                <c:pt idx="3" formatCode="0.00">
                  <c:v>19.350000000000001</c:v>
                </c:pt>
                <c:pt idx="4">
                  <c:v>11.39</c:v>
                </c:pt>
                <c:pt idx="5">
                  <c:v>10.67</c:v>
                </c:pt>
                <c:pt idx="6">
                  <c:v>16.07</c:v>
                </c:pt>
                <c:pt idx="7">
                  <c:v>12.89</c:v>
                </c:pt>
                <c:pt idx="8">
                  <c:v>11.93</c:v>
                </c:pt>
                <c:pt idx="9">
                  <c:v>8.35</c:v>
                </c:pt>
                <c:pt idx="10">
                  <c:v>14.89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B-474E-992C-60905F4B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31744"/>
        <c:axId val="51385088"/>
      </c:barChart>
      <c:catAx>
        <c:axId val="512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0" i="0" baseline="0">
                <a:latin typeface="Arial" pitchFamily="34" charset="0"/>
              </a:defRPr>
            </a:pPr>
            <a:endParaRPr lang="en-US"/>
          </a:p>
        </c:txPr>
        <c:crossAx val="51385088"/>
        <c:crosses val="autoZero"/>
        <c:auto val="1"/>
        <c:lblAlgn val="ctr"/>
        <c:lblOffset val="100"/>
        <c:noMultiLvlLbl val="0"/>
      </c:catAx>
      <c:valAx>
        <c:axId val="5138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 i="0" baseline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i="0" baseline="0">
                    <a:latin typeface="Arial" pitchFamily="34" charset="0"/>
                    <a:cs typeface="Arial" pitchFamily="34" charset="0"/>
                  </a:rPr>
                  <a:t>$/cwt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51231744"/>
        <c:crosses val="autoZero"/>
        <c:crossBetween val="between"/>
      </c:valAx>
    </c:plotArea>
    <c:plotVisOnly val="1"/>
    <c:dispBlanksAs val="gap"/>
    <c:showDLblsOverMax val="0"/>
  </c:chart>
  <c:spPr>
    <a:ln w="3175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Summary and Chart'!$AM$4</c:f>
              <c:strCache>
                <c:ptCount val="1"/>
                <c:pt idx="0">
                  <c:v>Steers</c:v>
                </c:pt>
              </c:strCache>
            </c:strRef>
          </c:tx>
          <c:spPr>
            <a:solidFill>
              <a:srgbClr val="FA64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('2021 Summary and Chart'!$AL$5:$AL$9,'2021 Summary and Chart'!$AL$12)</c:f>
              <c:strCache>
                <c:ptCount val="6"/>
                <c:pt idx="0">
                  <c:v>300-399</c:v>
                </c:pt>
                <c:pt idx="1">
                  <c:v>400-499</c:v>
                </c:pt>
                <c:pt idx="2">
                  <c:v>500-599</c:v>
                </c:pt>
                <c:pt idx="3">
                  <c:v>600-699</c:v>
                </c:pt>
                <c:pt idx="4">
                  <c:v>700-799</c:v>
                </c:pt>
                <c:pt idx="5">
                  <c:v>Average</c:v>
                </c:pt>
              </c:strCache>
              <c:extLst/>
            </c:strRef>
          </c:cat>
          <c:val>
            <c:numRef>
              <c:f>('2021 Summary and Chart'!$AM$5:$AM$9,'2021 Summary and Chart'!$AM$12)</c:f>
              <c:numCache>
                <c:formatCode>0.00</c:formatCode>
                <c:ptCount val="6"/>
                <c:pt idx="0">
                  <c:v>15.851937984496123</c:v>
                </c:pt>
                <c:pt idx="1">
                  <c:v>24.525755293688349</c:v>
                </c:pt>
                <c:pt idx="2">
                  <c:v>20.109281140981494</c:v>
                </c:pt>
                <c:pt idx="3">
                  <c:v>4.8551447940535573</c:v>
                </c:pt>
                <c:pt idx="4">
                  <c:v>13.41823559670781</c:v>
                </c:pt>
                <c:pt idx="5">
                  <c:v>14.696800422141058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54-449E-9B95-CCD391191452}"/>
            </c:ext>
          </c:extLst>
        </c:ser>
        <c:ser>
          <c:idx val="1"/>
          <c:order val="1"/>
          <c:tx>
            <c:strRef>
              <c:f>'2021 Summary and Chart'!$AN$4</c:f>
              <c:strCache>
                <c:ptCount val="1"/>
                <c:pt idx="0">
                  <c:v>Heifers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('2021 Summary and Chart'!$AL$5:$AL$9,'2021 Summary and Chart'!$AL$12)</c:f>
              <c:strCache>
                <c:ptCount val="6"/>
                <c:pt idx="0">
                  <c:v>300-399</c:v>
                </c:pt>
                <c:pt idx="1">
                  <c:v>400-499</c:v>
                </c:pt>
                <c:pt idx="2">
                  <c:v>500-599</c:v>
                </c:pt>
                <c:pt idx="3">
                  <c:v>600-699</c:v>
                </c:pt>
                <c:pt idx="4">
                  <c:v>700-799</c:v>
                </c:pt>
                <c:pt idx="5">
                  <c:v>Average</c:v>
                </c:pt>
              </c:strCache>
              <c:extLst/>
            </c:strRef>
          </c:cat>
          <c:val>
            <c:numRef>
              <c:f>('2021 Summary and Chart'!$AN$5:$AN$9,'2021 Summary and Chart'!$AN$12)</c:f>
              <c:numCache>
                <c:formatCode>0.00</c:formatCode>
                <c:ptCount val="6"/>
                <c:pt idx="0">
                  <c:v>10.59309180005598</c:v>
                </c:pt>
                <c:pt idx="1">
                  <c:v>15.098458526767358</c:v>
                </c:pt>
                <c:pt idx="2">
                  <c:v>17.342701134058018</c:v>
                </c:pt>
                <c:pt idx="3">
                  <c:v>15.898846960167711</c:v>
                </c:pt>
                <c:pt idx="4">
                  <c:v>1.0952380952380953</c:v>
                </c:pt>
                <c:pt idx="5">
                  <c:v>15.192413483613143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D54-449E-9B95-CCD39119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0352208"/>
        <c:axId val="880347632"/>
      </c:barChart>
      <c:catAx>
        <c:axId val="88035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47632"/>
        <c:crosses val="autoZero"/>
        <c:auto val="1"/>
        <c:lblAlgn val="ctr"/>
        <c:lblOffset val="100"/>
        <c:noMultiLvlLbl val="0"/>
      </c:catAx>
      <c:valAx>
        <c:axId val="88034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$/cwt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52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OQBN Steer Premiums by Weight Class and Year, 2012-2021 ($/cwt)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50507816957663E-2"/>
          <c:y val="0.23589111256926218"/>
          <c:w val="0.90334999429419149"/>
          <c:h val="0.68568387284922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'Premium Time Gender Overall'!$D$4</c:f>
              <c:strCache>
                <c:ptCount val="1"/>
                <c:pt idx="0">
                  <c:v>300-399</c:v>
                </c:pt>
              </c:strCache>
            </c:strRef>
          </c:tx>
          <c:spPr>
            <a:solidFill>
              <a:srgbClr val="E96E00"/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Overall'!$F$4:$O$4</c:f>
              <c:numCache>
                <c:formatCode>0.00</c:formatCode>
                <c:ptCount val="10"/>
                <c:pt idx="0">
                  <c:v>9.3049475604195209</c:v>
                </c:pt>
                <c:pt idx="1">
                  <c:v>22.154576723651104</c:v>
                </c:pt>
                <c:pt idx="2">
                  <c:v>-10.366300366300379</c:v>
                </c:pt>
                <c:pt idx="3">
                  <c:v>26.042063492063495</c:v>
                </c:pt>
                <c:pt idx="4">
                  <c:v>21.923530364372464</c:v>
                </c:pt>
                <c:pt idx="5">
                  <c:v>7.6433984842441207</c:v>
                </c:pt>
                <c:pt idx="6">
                  <c:v>21.97589285714287</c:v>
                </c:pt>
                <c:pt idx="7">
                  <c:v>4.7342098288392656</c:v>
                </c:pt>
                <c:pt idx="8">
                  <c:v>18.07</c:v>
                </c:pt>
                <c:pt idx="9">
                  <c:v>15.851937984496123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9-41F7-BC96-96CCD7C7C1F6}"/>
            </c:ext>
          </c:extLst>
        </c:ser>
        <c:ser>
          <c:idx val="1"/>
          <c:order val="1"/>
          <c:tx>
            <c:strRef>
              <c:f>'Premium Time Gender Overall'!$D$5</c:f>
              <c:strCache>
                <c:ptCount val="1"/>
                <c:pt idx="0">
                  <c:v>400-499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Overall'!$F$5:$O$5</c:f>
              <c:numCache>
                <c:formatCode>0.00</c:formatCode>
                <c:ptCount val="10"/>
                <c:pt idx="0">
                  <c:v>16.432529829643414</c:v>
                </c:pt>
                <c:pt idx="1">
                  <c:v>11.328337785886504</c:v>
                </c:pt>
                <c:pt idx="2">
                  <c:v>25.179766783762659</c:v>
                </c:pt>
                <c:pt idx="3">
                  <c:v>13.627990867579907</c:v>
                </c:pt>
                <c:pt idx="4">
                  <c:v>11.73383887071785</c:v>
                </c:pt>
                <c:pt idx="5">
                  <c:v>26.1570487303246</c:v>
                </c:pt>
                <c:pt idx="6">
                  <c:v>29.885883109918261</c:v>
                </c:pt>
                <c:pt idx="7">
                  <c:v>19.523544093524325</c:v>
                </c:pt>
                <c:pt idx="8">
                  <c:v>10.4</c:v>
                </c:pt>
                <c:pt idx="9">
                  <c:v>24.525755293688349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9-41F7-BC96-96CCD7C7C1F6}"/>
            </c:ext>
          </c:extLst>
        </c:ser>
        <c:ser>
          <c:idx val="2"/>
          <c:order val="2"/>
          <c:tx>
            <c:strRef>
              <c:f>'Premium Time Gender Overall'!$D$6</c:f>
              <c:strCache>
                <c:ptCount val="1"/>
                <c:pt idx="0">
                  <c:v>500-599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Overall'!$F$6:$O$6</c:f>
              <c:numCache>
                <c:formatCode>0.00</c:formatCode>
                <c:ptCount val="10"/>
                <c:pt idx="0">
                  <c:v>31.612255474572635</c:v>
                </c:pt>
                <c:pt idx="1">
                  <c:v>15.661839242288465</c:v>
                </c:pt>
                <c:pt idx="2">
                  <c:v>34.339607007575751</c:v>
                </c:pt>
                <c:pt idx="3">
                  <c:v>8.640659668038019</c:v>
                </c:pt>
                <c:pt idx="4">
                  <c:v>9.3049913928756212</c:v>
                </c:pt>
                <c:pt idx="5">
                  <c:v>16.930570892611676</c:v>
                </c:pt>
                <c:pt idx="6">
                  <c:v>16.745478100213596</c:v>
                </c:pt>
                <c:pt idx="7">
                  <c:v>11.344653229078416</c:v>
                </c:pt>
                <c:pt idx="8">
                  <c:v>5.43</c:v>
                </c:pt>
                <c:pt idx="9">
                  <c:v>20.109281140981494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9-41F7-BC96-96CCD7C7C1F6}"/>
            </c:ext>
          </c:extLst>
        </c:ser>
        <c:ser>
          <c:idx val="3"/>
          <c:order val="3"/>
          <c:tx>
            <c:strRef>
              <c:f>'Premium Time Gender Overall'!$D$7</c:f>
              <c:strCache>
                <c:ptCount val="1"/>
                <c:pt idx="0">
                  <c:v>600-699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Overall'!$F$7:$O$7</c:f>
              <c:numCache>
                <c:formatCode>0.00</c:formatCode>
                <c:ptCount val="10"/>
                <c:pt idx="0">
                  <c:v>6.3989007527978856</c:v>
                </c:pt>
                <c:pt idx="1">
                  <c:v>10.069630531871724</c:v>
                </c:pt>
                <c:pt idx="2">
                  <c:v>20.680807611769012</c:v>
                </c:pt>
                <c:pt idx="3">
                  <c:v>12.79149909514344</c:v>
                </c:pt>
                <c:pt idx="4">
                  <c:v>7.0694357797739018</c:v>
                </c:pt>
                <c:pt idx="5">
                  <c:v>7.8114432117599097</c:v>
                </c:pt>
                <c:pt idx="6">
                  <c:v>11.341998866355764</c:v>
                </c:pt>
                <c:pt idx="7">
                  <c:v>10.584789313130777</c:v>
                </c:pt>
                <c:pt idx="8">
                  <c:v>8.17</c:v>
                </c:pt>
                <c:pt idx="9">
                  <c:v>4.8551447940535573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39-41F7-BC96-96CCD7C7C1F6}"/>
            </c:ext>
          </c:extLst>
        </c:ser>
        <c:ser>
          <c:idx val="4"/>
          <c:order val="4"/>
          <c:tx>
            <c:strRef>
              <c:f>'Premium Time Gender Overall'!$D$8</c:f>
              <c:strCache>
                <c:ptCount val="1"/>
                <c:pt idx="0">
                  <c:v>700-799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Overall'!$F$8:$O$8</c:f>
              <c:numCache>
                <c:formatCode>0.00</c:formatCode>
                <c:ptCount val="10"/>
                <c:pt idx="0">
                  <c:v>4.227682843472337</c:v>
                </c:pt>
                <c:pt idx="1">
                  <c:v>7.4900356859635053</c:v>
                </c:pt>
                <c:pt idx="2">
                  <c:v>11.646797646797637</c:v>
                </c:pt>
                <c:pt idx="3">
                  <c:v>5.9306114398422105</c:v>
                </c:pt>
                <c:pt idx="4">
                  <c:v>15.53698837372181</c:v>
                </c:pt>
                <c:pt idx="5">
                  <c:v>12.849375047925768</c:v>
                </c:pt>
                <c:pt idx="6">
                  <c:v>1.2428613301440121</c:v>
                </c:pt>
                <c:pt idx="7">
                  <c:v>16.188311688311693</c:v>
                </c:pt>
                <c:pt idx="8">
                  <c:v>11.43</c:v>
                </c:pt>
                <c:pt idx="9">
                  <c:v>13.41823559670781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9-41F7-BC96-96CCD7C7C1F6}"/>
            </c:ext>
          </c:extLst>
        </c:ser>
        <c:ser>
          <c:idx val="5"/>
          <c:order val="5"/>
          <c:tx>
            <c:strRef>
              <c:f>'Premium Time Gender Overall'!$D$9</c:f>
              <c:strCache>
                <c:ptCount val="1"/>
                <c:pt idx="0">
                  <c:v>800-899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Overall'!$F$3:$O$3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'Premium Time Gender Overall'!$F$9:$O$9</c:f>
              <c:numCache>
                <c:formatCode>0.00</c:formatCode>
                <c:ptCount val="10"/>
                <c:pt idx="0">
                  <c:v>13.836764705882359</c:v>
                </c:pt>
                <c:pt idx="1">
                  <c:v>5.6140148011100734</c:v>
                </c:pt>
                <c:pt idx="2">
                  <c:v>11.284553681612493</c:v>
                </c:pt>
                <c:pt idx="3">
                  <c:v>7.1451250000000002</c:v>
                </c:pt>
                <c:pt idx="4">
                  <c:v>1.8811333333333331</c:v>
                </c:pt>
                <c:pt idx="5">
                  <c:v>-4.1967213114754145</c:v>
                </c:pt>
                <c:pt idx="6">
                  <c:v>8.5</c:v>
                </c:pt>
                <c:pt idx="7">
                  <c:v>-2.4349078341013808</c:v>
                </c:pt>
                <c:pt idx="8">
                  <c:v>10.98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5-4E76-AFD3-BD578035A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57728"/>
        <c:axId val="75259264"/>
      </c:barChart>
      <c:catAx>
        <c:axId val="75257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9264"/>
        <c:crosses val="autoZero"/>
        <c:auto val="1"/>
        <c:lblAlgn val="ctr"/>
        <c:lblOffset val="100"/>
        <c:noMultiLvlLbl val="0"/>
      </c:catAx>
      <c:valAx>
        <c:axId val="752592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772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OQBN Heifer Premiums by Weight Class and Year, 2011-2021 ($/cwt)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PowerPoint]Premium Time Gender Overall'!$D$16</c:f>
              <c:strCache>
                <c:ptCount val="1"/>
                <c:pt idx="0">
                  <c:v>300-399</c:v>
                </c:pt>
              </c:strCache>
            </c:strRef>
          </c:tx>
          <c:spPr>
            <a:solidFill>
              <a:srgbClr val="E96E00"/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Overall'!$E$16:$O$16</c:f>
              <c:numCache>
                <c:formatCode>0.00</c:formatCode>
                <c:ptCount val="10"/>
                <c:pt idx="0">
                  <c:v>-1.0549645390070737</c:v>
                </c:pt>
                <c:pt idx="1">
                  <c:v>24.884782608695645</c:v>
                </c:pt>
                <c:pt idx="2">
                  <c:v>-15.686217008797655</c:v>
                </c:pt>
                <c:pt idx="3">
                  <c:v>35.050425531914897</c:v>
                </c:pt>
                <c:pt idx="4">
                  <c:v>14.416413043478263</c:v>
                </c:pt>
                <c:pt idx="5">
                  <c:v>10.333898305084748</c:v>
                </c:pt>
                <c:pt idx="6">
                  <c:v>30.129913769026672</c:v>
                </c:pt>
                <c:pt idx="7">
                  <c:v>19.582574145712449</c:v>
                </c:pt>
                <c:pt idx="8">
                  <c:v>15.59</c:v>
                </c:pt>
                <c:pt idx="9">
                  <c:v>10.59309180005598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0E1-45B5-81D5-39E18765B5D4}"/>
            </c:ext>
          </c:extLst>
        </c:ser>
        <c:ser>
          <c:idx val="1"/>
          <c:order val="1"/>
          <c:tx>
            <c:strRef>
              <c:f>'[Chart in Microsoft PowerPoint]Premium Time Gender Overall'!$D$17</c:f>
              <c:strCache>
                <c:ptCount val="1"/>
                <c:pt idx="0">
                  <c:v>400-499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Overall'!$E$17:$O$17</c:f>
              <c:numCache>
                <c:formatCode>0.00</c:formatCode>
                <c:ptCount val="10"/>
                <c:pt idx="0">
                  <c:v>9.6503119390247605</c:v>
                </c:pt>
                <c:pt idx="1">
                  <c:v>13.73475930208113</c:v>
                </c:pt>
                <c:pt idx="2">
                  <c:v>20.315298079130628</c:v>
                </c:pt>
                <c:pt idx="3">
                  <c:v>9.072004132231406</c:v>
                </c:pt>
                <c:pt idx="4">
                  <c:v>13.031327623126339</c:v>
                </c:pt>
                <c:pt idx="5">
                  <c:v>14.137091537494769</c:v>
                </c:pt>
                <c:pt idx="6">
                  <c:v>7.4471112231643559</c:v>
                </c:pt>
                <c:pt idx="7">
                  <c:v>13.484261976653958</c:v>
                </c:pt>
                <c:pt idx="8">
                  <c:v>3.1</c:v>
                </c:pt>
                <c:pt idx="9">
                  <c:v>15.098458526767358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0E1-45B5-81D5-39E18765B5D4}"/>
            </c:ext>
          </c:extLst>
        </c:ser>
        <c:ser>
          <c:idx val="2"/>
          <c:order val="2"/>
          <c:tx>
            <c:strRef>
              <c:f>'[Chart in Microsoft PowerPoint]Premium Time Gender Overall'!$D$18</c:f>
              <c:strCache>
                <c:ptCount val="1"/>
                <c:pt idx="0">
                  <c:v>500-599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Overall'!$E$18:$O$18</c:f>
              <c:numCache>
                <c:formatCode>0.00</c:formatCode>
                <c:ptCount val="10"/>
                <c:pt idx="0">
                  <c:v>3.4376268892397945</c:v>
                </c:pt>
                <c:pt idx="1">
                  <c:v>7.2510050251256359</c:v>
                </c:pt>
                <c:pt idx="2">
                  <c:v>17.944741594887489</c:v>
                </c:pt>
                <c:pt idx="3">
                  <c:v>10.551720430107528</c:v>
                </c:pt>
                <c:pt idx="4">
                  <c:v>11.877985138423094</c:v>
                </c:pt>
                <c:pt idx="5">
                  <c:v>15.386178056847251</c:v>
                </c:pt>
                <c:pt idx="6">
                  <c:v>6.5152687084670635</c:v>
                </c:pt>
                <c:pt idx="7">
                  <c:v>9.3205661874667136</c:v>
                </c:pt>
                <c:pt idx="8">
                  <c:v>10</c:v>
                </c:pt>
                <c:pt idx="9">
                  <c:v>17.342701134058018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0E1-45B5-81D5-39E18765B5D4}"/>
            </c:ext>
          </c:extLst>
        </c:ser>
        <c:ser>
          <c:idx val="3"/>
          <c:order val="3"/>
          <c:tx>
            <c:strRef>
              <c:f>'[Chart in Microsoft PowerPoint]Premium Time Gender Overall'!$D$19</c:f>
              <c:strCache>
                <c:ptCount val="1"/>
                <c:pt idx="0">
                  <c:v>600-699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Overall'!$E$19:$O$19</c:f>
              <c:numCache>
                <c:formatCode>0.00</c:formatCode>
                <c:ptCount val="10"/>
                <c:pt idx="0">
                  <c:v>6.7552612668103791</c:v>
                </c:pt>
                <c:pt idx="1">
                  <c:v>9.4526585120110269</c:v>
                </c:pt>
                <c:pt idx="2">
                  <c:v>10.268686526743409</c:v>
                </c:pt>
                <c:pt idx="3">
                  <c:v>18.515729089563287</c:v>
                </c:pt>
                <c:pt idx="4">
                  <c:v>8.7450230729234377</c:v>
                </c:pt>
                <c:pt idx="5">
                  <c:v>15.063767271314443</c:v>
                </c:pt>
                <c:pt idx="6">
                  <c:v>11.667846577669785</c:v>
                </c:pt>
                <c:pt idx="7">
                  <c:v>15.197150072150077</c:v>
                </c:pt>
                <c:pt idx="8">
                  <c:v>7.29</c:v>
                </c:pt>
                <c:pt idx="9">
                  <c:v>15.898846960167711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0E1-45B5-81D5-39E18765B5D4}"/>
            </c:ext>
          </c:extLst>
        </c:ser>
        <c:ser>
          <c:idx val="4"/>
          <c:order val="4"/>
          <c:tx>
            <c:strRef>
              <c:f>'[Chart in Microsoft PowerPoint]Premium Time Gender Overall'!$D$20</c:f>
              <c:strCache>
                <c:ptCount val="1"/>
                <c:pt idx="0">
                  <c:v>700-799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Overall'!$E$20:$O$20</c:f>
              <c:numCache>
                <c:formatCode>0.00</c:formatCode>
                <c:ptCount val="10"/>
                <c:pt idx="0">
                  <c:v>5.3498719590268706</c:v>
                </c:pt>
                <c:pt idx="1">
                  <c:v>6.3308634938728972</c:v>
                </c:pt>
                <c:pt idx="2">
                  <c:v>9.9663141402271833</c:v>
                </c:pt>
                <c:pt idx="3">
                  <c:v>0.82087209302325581</c:v>
                </c:pt>
                <c:pt idx="4">
                  <c:v>0.79198675496688742</c:v>
                </c:pt>
                <c:pt idx="5">
                  <c:v>22.65566226490597</c:v>
                </c:pt>
                <c:pt idx="6">
                  <c:v>32.137500000000003</c:v>
                </c:pt>
                <c:pt idx="7">
                  <c:v>15.495833333333341</c:v>
                </c:pt>
                <c:pt idx="8">
                  <c:v>2.36</c:v>
                </c:pt>
                <c:pt idx="9">
                  <c:v>1.0952380952380953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0E1-45B5-81D5-39E18765B5D4}"/>
            </c:ext>
          </c:extLst>
        </c:ser>
        <c:ser>
          <c:idx val="5"/>
          <c:order val="5"/>
          <c:tx>
            <c:strRef>
              <c:f>'[Chart in Microsoft PowerPoint]Premium Time Gender Overall'!$D$21</c:f>
              <c:strCache>
                <c:ptCount val="1"/>
                <c:pt idx="0">
                  <c:v>800-899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'[Chart in Microsoft PowerPoint]Premium Time Gender Overall'!$E$15:$O$15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  <c:extLst/>
            </c:numRef>
          </c:cat>
          <c:val>
            <c:numRef>
              <c:f>'[Chart in Microsoft PowerPoint]Premium Time Gender Overall'!$E$21:$O$21</c:f>
              <c:numCache>
                <c:formatCode>General</c:formatCode>
                <c:ptCount val="10"/>
                <c:pt idx="0" formatCode="0.00">
                  <c:v>11.262820512820525</c:v>
                </c:pt>
                <c:pt idx="2" formatCode="0.00">
                  <c:v>17.454545454545467</c:v>
                </c:pt>
                <c:pt idx="3" formatCode="0.00">
                  <c:v>0.36249999999999999</c:v>
                </c:pt>
                <c:pt idx="4" formatCode="0.00">
                  <c:v>-2.3863636363636362</c:v>
                </c:pt>
                <c:pt idx="6" formatCode="0.00">
                  <c:v>0</c:v>
                </c:pt>
                <c:pt idx="7" formatCode="0.0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0E1-45B5-81D5-39E18765B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99840"/>
        <c:axId val="75391744"/>
      </c:barChart>
      <c:catAx>
        <c:axId val="752998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91744"/>
        <c:crosses val="autoZero"/>
        <c:auto val="1"/>
        <c:lblAlgn val="ctr"/>
        <c:lblOffset val="100"/>
        <c:noMultiLvlLbl val="0"/>
      </c:catAx>
      <c:valAx>
        <c:axId val="753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98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OQBN Steers Average Premium </a:t>
            </a:r>
          </a:p>
          <a:p>
            <a:pPr>
              <a:defRPr sz="2800"/>
            </a:pPr>
            <a:r>
              <a:rPr lang="en-US" sz="2800" dirty="0"/>
              <a:t>By Weight Group, 2012-2021</a:t>
            </a:r>
          </a:p>
        </c:rich>
      </c:tx>
      <c:layout>
        <c:manualLayout>
          <c:xMode val="edge"/>
          <c:yMode val="edge"/>
          <c:x val="0.23059347416969278"/>
          <c:y val="1.9851159202031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461090390017038E-2"/>
          <c:y val="0.24101865645172735"/>
          <c:w val="0.89938101487314082"/>
          <c:h val="0.61094807405831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PowerPoint]Premium Time Gender Overall'!$D$4</c:f>
              <c:strCache>
                <c:ptCount val="1"/>
                <c:pt idx="0">
                  <c:v>300-399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45000"/>
                    <a:shade val="51000"/>
                    <a:satMod val="130000"/>
                  </a:schemeClr>
                </a:gs>
                <a:gs pos="80000">
                  <a:schemeClr val="accent6">
                    <a:shade val="45000"/>
                    <a:shade val="93000"/>
                    <a:satMod val="130000"/>
                  </a:schemeClr>
                </a:gs>
                <a:gs pos="100000">
                  <a:schemeClr val="accent6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Overall'!$E$4:$Q$4</c:f>
              <c:numCache>
                <c:formatCode>0.00</c:formatCode>
                <c:ptCount val="3"/>
                <c:pt idx="0">
                  <c:v>15.851937984496123</c:v>
                </c:pt>
                <c:pt idx="1">
                  <c:v>13.126034724485232</c:v>
                </c:pt>
                <c:pt idx="2">
                  <c:v>16.463819005332446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E8-40F3-A923-9EBFEA8EB7F2}"/>
            </c:ext>
          </c:extLst>
        </c:ser>
        <c:ser>
          <c:idx val="1"/>
          <c:order val="1"/>
          <c:tx>
            <c:strRef>
              <c:f>'[Chart in Microsoft PowerPoint]Premium Time Gender Overall'!$D$5</c:f>
              <c:strCache>
                <c:ptCount val="1"/>
                <c:pt idx="0">
                  <c:v>400-499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1000"/>
                    <a:shade val="51000"/>
                    <a:satMod val="130000"/>
                  </a:schemeClr>
                </a:gs>
                <a:gs pos="80000">
                  <a:schemeClr val="accent6">
                    <a:shade val="61000"/>
                    <a:shade val="93000"/>
                    <a:satMod val="130000"/>
                  </a:schemeClr>
                </a:gs>
                <a:gs pos="100000">
                  <a:schemeClr val="accent6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Overall'!$E$5:$Q$5</c:f>
              <c:numCache>
                <c:formatCode>0.00</c:formatCode>
                <c:ptCount val="3"/>
                <c:pt idx="0">
                  <c:v>24.525755293688349</c:v>
                </c:pt>
                <c:pt idx="1">
                  <c:v>17.608577297837719</c:v>
                </c:pt>
                <c:pt idx="2">
                  <c:v>20.185661134412989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E8-40F3-A923-9EBFEA8EB7F2}"/>
            </c:ext>
          </c:extLst>
        </c:ser>
        <c:ser>
          <c:idx val="2"/>
          <c:order val="2"/>
          <c:tx>
            <c:strRef>
              <c:f>'[Chart in Microsoft PowerPoint]Premium Time Gender Overall'!$D$6</c:f>
              <c:strCache>
                <c:ptCount val="1"/>
                <c:pt idx="0">
                  <c:v>500-599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hade val="51000"/>
                    <a:satMod val="130000"/>
                  </a:schemeClr>
                </a:gs>
                <a:gs pos="80000">
                  <a:schemeClr val="accent6">
                    <a:shade val="76000"/>
                    <a:shade val="93000"/>
                    <a:satMod val="130000"/>
                  </a:schemeClr>
                </a:gs>
                <a:gs pos="100000">
                  <a:schemeClr val="accent6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Overall'!$E$6:$Q$6</c:f>
              <c:numCache>
                <c:formatCode>0.00</c:formatCode>
                <c:ptCount val="3"/>
                <c:pt idx="0">
                  <c:v>20.109281140981494</c:v>
                </c:pt>
                <c:pt idx="1">
                  <c:v>16.116765592040142</c:v>
                </c:pt>
                <c:pt idx="2">
                  <c:v>12.593270656563465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E8-40F3-A923-9EBFEA8EB7F2}"/>
            </c:ext>
          </c:extLst>
        </c:ser>
        <c:ser>
          <c:idx val="3"/>
          <c:order val="3"/>
          <c:tx>
            <c:strRef>
              <c:f>'[Chart in Microsoft PowerPoint]Premium Time Gender Overall'!$D$7</c:f>
              <c:strCache>
                <c:ptCount val="1"/>
                <c:pt idx="0">
                  <c:v>600-699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92000"/>
                    <a:shade val="51000"/>
                    <a:satMod val="130000"/>
                  </a:schemeClr>
                </a:gs>
                <a:gs pos="80000">
                  <a:schemeClr val="accent6">
                    <a:shade val="92000"/>
                    <a:shade val="93000"/>
                    <a:satMod val="130000"/>
                  </a:schemeClr>
                </a:gs>
                <a:gs pos="100000">
                  <a:schemeClr val="accent6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Overall'!$E$7:$Q$7</c:f>
              <c:numCache>
                <c:formatCode>0.00</c:formatCode>
                <c:ptCount val="3"/>
                <c:pt idx="0">
                  <c:v>4.8551447940535573</c:v>
                </c:pt>
                <c:pt idx="1">
                  <c:v>10.426494153162141</c:v>
                </c:pt>
                <c:pt idx="2">
                  <c:v>9.919833253232758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2E8-40F3-A923-9EBFEA8EB7F2}"/>
            </c:ext>
          </c:extLst>
        </c:ser>
        <c:ser>
          <c:idx val="4"/>
          <c:order val="4"/>
          <c:tx>
            <c:strRef>
              <c:f>'[Chart in Microsoft PowerPoint]Premium Time Gender Overall'!$D$8</c:f>
              <c:strCache>
                <c:ptCount val="1"/>
                <c:pt idx="0">
                  <c:v>700-799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3000"/>
                    <a:shade val="51000"/>
                    <a:satMod val="130000"/>
                  </a:schemeClr>
                </a:gs>
                <a:gs pos="80000">
                  <a:schemeClr val="accent6">
                    <a:tint val="93000"/>
                    <a:shade val="93000"/>
                    <a:satMod val="130000"/>
                  </a:schemeClr>
                </a:gs>
                <a:gs pos="100000">
                  <a:schemeClr val="accent6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Overall'!$E$8:$Q$8</c:f>
              <c:numCache>
                <c:formatCode>0.00</c:formatCode>
                <c:ptCount val="3"/>
                <c:pt idx="0">
                  <c:v>13.41823559670781</c:v>
                </c:pt>
                <c:pt idx="1">
                  <c:v>9.7413693843413061</c:v>
                </c:pt>
                <c:pt idx="2">
                  <c:v>10.349629575989098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E8-40F3-A923-9EBFEA8EB7F2}"/>
            </c:ext>
          </c:extLst>
        </c:ser>
        <c:ser>
          <c:idx val="5"/>
          <c:order val="5"/>
          <c:tx>
            <c:strRef>
              <c:f>'[Chart in Microsoft PowerPoint]Premium Time Gender Overall'!$D$9</c:f>
              <c:strCache>
                <c:ptCount val="1"/>
                <c:pt idx="0">
                  <c:v>800-899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Overall'!$E$9:$Q$9</c:f>
              <c:numCache>
                <c:formatCode>0.00</c:formatCode>
                <c:ptCount val="3"/>
                <c:pt idx="0">
                  <c:v>0</c:v>
                </c:pt>
                <c:pt idx="1">
                  <c:v>6.3428144194543279</c:v>
                </c:pt>
                <c:pt idx="2">
                  <c:v>2.1789258375513074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2E8-40F3-A923-9EBFEA8EB7F2}"/>
            </c:ext>
          </c:extLst>
        </c:ser>
        <c:ser>
          <c:idx val="6"/>
          <c:order val="6"/>
          <c:tx>
            <c:strRef>
              <c:f>'[Chart in Microsoft PowerPoint]Premium Time Gender Overall'!$D$10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62000"/>
                    <a:shade val="51000"/>
                    <a:satMod val="130000"/>
                  </a:schemeClr>
                </a:gs>
                <a:gs pos="80000">
                  <a:schemeClr val="accent6">
                    <a:tint val="62000"/>
                    <a:shade val="93000"/>
                    <a:satMod val="130000"/>
                  </a:schemeClr>
                </a:gs>
                <a:gs pos="100000">
                  <a:schemeClr val="accent6">
                    <a:tint val="6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Overall'!$E$10:$Q$10</c:f>
              <c:numCache>
                <c:formatCode>General</c:formatCode>
                <c:ptCount val="3"/>
                <c:pt idx="2" formatCode="0.0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E8-40F3-A923-9EBFEA8EB7F2}"/>
            </c:ext>
          </c:extLst>
        </c:ser>
        <c:ser>
          <c:idx val="7"/>
          <c:order val="7"/>
          <c:tx>
            <c:strRef>
              <c:f>'[Chart in Microsoft PowerPoint]Premium Time Gender Overall'!$D$11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Overall'!$E$2:$Q$3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Overall'!$E$11:$Q$11</c:f>
              <c:numCache>
                <c:formatCode>0.00</c:formatCode>
                <c:ptCount val="3"/>
                <c:pt idx="0">
                  <c:v>14.7</c:v>
                </c:pt>
                <c:pt idx="1">
                  <c:v>12.544652337171318</c:v>
                </c:pt>
                <c:pt idx="2">
                  <c:v>12.054235141776896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52E8-40F3-A923-9EBFEA8EB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78847295"/>
        <c:axId val="1778849791"/>
      </c:barChart>
      <c:catAx>
        <c:axId val="177884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849791"/>
        <c:crosses val="autoZero"/>
        <c:auto val="1"/>
        <c:lblAlgn val="ctr"/>
        <c:lblOffset val="100"/>
        <c:noMultiLvlLbl val="0"/>
      </c:catAx>
      <c:valAx>
        <c:axId val="177884979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84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OQBN Heifers Average Premium </a:t>
            </a:r>
          </a:p>
          <a:p>
            <a:pPr>
              <a:defRPr sz="2800"/>
            </a:pPr>
            <a:r>
              <a:rPr lang="en-US" sz="2800" dirty="0"/>
              <a:t>By Weight Group, 2011-2021</a:t>
            </a:r>
          </a:p>
        </c:rich>
      </c:tx>
      <c:layout>
        <c:manualLayout>
          <c:xMode val="edge"/>
          <c:yMode val="edge"/>
          <c:x val="0.211081081081081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314393133290764E-2"/>
          <c:y val="0.22236876640419947"/>
          <c:w val="0.93200858309920276"/>
          <c:h val="0.62337069845435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PowerPoint]Premium Time Gender Overall'!$D$16</c:f>
              <c:strCache>
                <c:ptCount val="1"/>
                <c:pt idx="0">
                  <c:v>300-399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45000"/>
                    <a:shade val="51000"/>
                    <a:satMod val="130000"/>
                  </a:schemeClr>
                </a:gs>
                <a:gs pos="80000">
                  <a:schemeClr val="accent6">
                    <a:shade val="45000"/>
                    <a:shade val="93000"/>
                    <a:satMod val="130000"/>
                  </a:schemeClr>
                </a:gs>
                <a:gs pos="100000">
                  <a:schemeClr val="accent6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Overall'!$E$16:$Q$16</c:f>
              <c:numCache>
                <c:formatCode>0.00</c:formatCode>
                <c:ptCount val="3"/>
                <c:pt idx="0">
                  <c:v>10.59309180005598</c:v>
                </c:pt>
                <c:pt idx="1">
                  <c:v>14.481417654278951</c:v>
                </c:pt>
                <c:pt idx="2">
                  <c:v>15.637834631069898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4C-4ADC-8DC5-1022951B8821}"/>
            </c:ext>
          </c:extLst>
        </c:ser>
        <c:ser>
          <c:idx val="1"/>
          <c:order val="1"/>
          <c:tx>
            <c:strRef>
              <c:f>'[Chart in Microsoft PowerPoint]Premium Time Gender Overall'!$D$17</c:f>
              <c:strCache>
                <c:ptCount val="1"/>
                <c:pt idx="0">
                  <c:v>400-499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1000"/>
                    <a:shade val="51000"/>
                    <a:satMod val="130000"/>
                  </a:schemeClr>
                </a:gs>
                <a:gs pos="80000">
                  <a:schemeClr val="accent6">
                    <a:shade val="61000"/>
                    <a:shade val="93000"/>
                    <a:satMod val="130000"/>
                  </a:schemeClr>
                </a:gs>
                <a:gs pos="100000">
                  <a:schemeClr val="accent6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Overall'!$E$17:$Q$17</c:f>
              <c:numCache>
                <c:formatCode>0.00</c:formatCode>
                <c:ptCount val="3"/>
                <c:pt idx="0">
                  <c:v>15.098458526767358</c:v>
                </c:pt>
                <c:pt idx="1">
                  <c:v>11.566681856929783</c:v>
                </c:pt>
                <c:pt idx="2">
                  <c:v>12.914515761966909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4C-4ADC-8DC5-1022951B8821}"/>
            </c:ext>
          </c:extLst>
        </c:ser>
        <c:ser>
          <c:idx val="2"/>
          <c:order val="2"/>
          <c:tx>
            <c:strRef>
              <c:f>'[Chart in Microsoft PowerPoint]Premium Time Gender Overall'!$D$18</c:f>
              <c:strCache>
                <c:ptCount val="1"/>
                <c:pt idx="0">
                  <c:v>500-599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hade val="51000"/>
                    <a:satMod val="130000"/>
                  </a:schemeClr>
                </a:gs>
                <a:gs pos="80000">
                  <a:schemeClr val="accent6">
                    <a:shade val="76000"/>
                    <a:shade val="93000"/>
                    <a:satMod val="130000"/>
                  </a:schemeClr>
                </a:gs>
                <a:gs pos="100000">
                  <a:schemeClr val="accent6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Overall'!$E$18:$Q$18</c:f>
              <c:numCache>
                <c:formatCode>0.00</c:formatCode>
                <c:ptCount val="3"/>
                <c:pt idx="0">
                  <c:v>17.342701134058018</c:v>
                </c:pt>
                <c:pt idx="1">
                  <c:v>10.250887319677831</c:v>
                </c:pt>
                <c:pt idx="2">
                  <c:v>11.932743352699857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24C-4ADC-8DC5-1022951B8821}"/>
            </c:ext>
          </c:extLst>
        </c:ser>
        <c:ser>
          <c:idx val="3"/>
          <c:order val="3"/>
          <c:tx>
            <c:strRef>
              <c:f>'[Chart in Microsoft PowerPoint]Premium Time Gender Overall'!$D$19</c:f>
              <c:strCache>
                <c:ptCount val="1"/>
                <c:pt idx="0">
                  <c:v>600-699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92000"/>
                    <a:shade val="51000"/>
                    <a:satMod val="130000"/>
                  </a:schemeClr>
                </a:gs>
                <a:gs pos="80000">
                  <a:schemeClr val="accent6">
                    <a:shade val="92000"/>
                    <a:shade val="93000"/>
                    <a:satMod val="130000"/>
                  </a:schemeClr>
                </a:gs>
                <a:gs pos="100000">
                  <a:schemeClr val="accent6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Overall'!$E$19:$Q$19</c:f>
              <c:numCache>
                <c:formatCode>0.00</c:formatCode>
                <c:ptCount val="3"/>
                <c:pt idx="0">
                  <c:v>15.898846960167711</c:v>
                </c:pt>
                <c:pt idx="1">
                  <c:v>11.555381765166988</c:v>
                </c:pt>
                <c:pt idx="2">
                  <c:v>13.243033768394072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24C-4ADC-8DC5-1022951B8821}"/>
            </c:ext>
          </c:extLst>
        </c:ser>
        <c:ser>
          <c:idx val="4"/>
          <c:order val="4"/>
          <c:tx>
            <c:strRef>
              <c:f>'[Chart in Microsoft PowerPoint]Premium Time Gender Overall'!$D$20</c:f>
              <c:strCache>
                <c:ptCount val="1"/>
                <c:pt idx="0">
                  <c:v>700-799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3000"/>
                    <a:shade val="51000"/>
                    <a:satMod val="130000"/>
                  </a:schemeClr>
                </a:gs>
                <a:gs pos="80000">
                  <a:schemeClr val="accent6">
                    <a:tint val="93000"/>
                    <a:shade val="93000"/>
                    <a:satMod val="130000"/>
                  </a:schemeClr>
                </a:gs>
                <a:gs pos="100000">
                  <a:schemeClr val="accent6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Overall'!$E$20:$Q$20</c:f>
              <c:numCache>
                <c:formatCode>0.00</c:formatCode>
                <c:ptCount val="3"/>
                <c:pt idx="0">
                  <c:v>1.0952380952380953</c:v>
                </c:pt>
                <c:pt idx="1">
                  <c:v>10.850991414036651</c:v>
                </c:pt>
                <c:pt idx="2">
                  <c:v>13.644694764409438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24C-4ADC-8DC5-1022951B8821}"/>
            </c:ext>
          </c:extLst>
        </c:ser>
        <c:ser>
          <c:idx val="5"/>
          <c:order val="5"/>
          <c:tx>
            <c:strRef>
              <c:f>'[Chart in Microsoft PowerPoint]Premium Time Gender Overall'!$D$21</c:f>
              <c:strCache>
                <c:ptCount val="1"/>
                <c:pt idx="0">
                  <c:v>800-899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Overall'!$E$21:$Q$21</c:f>
              <c:numCache>
                <c:formatCode>0.00</c:formatCode>
                <c:ptCount val="3"/>
                <c:pt idx="1">
                  <c:v>10.338700466200471</c:v>
                </c:pt>
                <c:pt idx="2">
                  <c:v>5.1435606060606105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24C-4ADC-8DC5-1022951B8821}"/>
            </c:ext>
          </c:extLst>
        </c:ser>
        <c:ser>
          <c:idx val="6"/>
          <c:order val="6"/>
          <c:tx>
            <c:strRef>
              <c:f>'[Chart in Microsoft PowerPoint]Premium Time Gender Overall'!$D$22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62000"/>
                    <a:shade val="51000"/>
                    <a:satMod val="130000"/>
                  </a:schemeClr>
                </a:gs>
                <a:gs pos="80000">
                  <a:schemeClr val="accent6">
                    <a:tint val="62000"/>
                    <a:shade val="93000"/>
                    <a:satMod val="130000"/>
                  </a:schemeClr>
                </a:gs>
                <a:gs pos="100000">
                  <a:schemeClr val="accent6">
                    <a:tint val="6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Overall'!$E$22:$Q$22</c:f>
              <c:numCache>
                <c:formatCode>General</c:formatCode>
                <c:ptCount val="3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24C-4ADC-8DC5-1022951B8821}"/>
            </c:ext>
          </c:extLst>
        </c:ser>
        <c:ser>
          <c:idx val="7"/>
          <c:order val="7"/>
          <c:tx>
            <c:strRef>
              <c:f>'[Chart in Microsoft PowerPoint]Premium Time Gender Overall'!$D$23</c:f>
              <c:strCache>
                <c:ptCount val="1"/>
                <c:pt idx="0">
                  <c:v>Avg Premium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PowerPoint]Premium Time Gender Overall'!$E$14:$Q$15</c:f>
              <c:strCache>
                <c:ptCount val="3"/>
                <c:pt idx="0">
                  <c:v>2021</c:v>
                </c:pt>
                <c:pt idx="1">
                  <c:v>Simple AVERAGE ALL</c:v>
                </c:pt>
                <c:pt idx="2">
                  <c:v>Simple Average - Last 5</c:v>
                </c:pt>
              </c:strCache>
              <c:extLst/>
            </c:strRef>
          </c:cat>
          <c:val>
            <c:numRef>
              <c:f>'[Chart in Microsoft PowerPoint]Premium Time Gender Overall'!$E$23:$Q$23</c:f>
              <c:numCache>
                <c:formatCode>0.00</c:formatCode>
                <c:ptCount val="3"/>
                <c:pt idx="0">
                  <c:v>15.19</c:v>
                </c:pt>
                <c:pt idx="1">
                  <c:v>11.9625124263828</c:v>
                </c:pt>
                <c:pt idx="2">
                  <c:v>12.621272781701798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124C-4ADC-8DC5-1022951B8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4"/>
        <c:axId val="1778847295"/>
        <c:axId val="1778849791"/>
      </c:barChart>
      <c:catAx>
        <c:axId val="177884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849791"/>
        <c:crosses val="autoZero"/>
        <c:auto val="1"/>
        <c:lblAlgn val="ctr"/>
        <c:lblOffset val="100"/>
        <c:noMultiLvlLbl val="0"/>
      </c:catAx>
      <c:valAx>
        <c:axId val="177884979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84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B78E-E70A-48FC-BF44-1284627F905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6DBA-5E90-43F8-A35E-00DE7AA53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64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B6D6-B3BC-4F83-A1BA-BD5BC0053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E93-AD21-4157-85A5-D6332473D3CC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61B6-15DC-47B6-88A3-2BF2B7AE4C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1" y="6217920"/>
            <a:ext cx="333414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E93-AD21-4157-85A5-D6332473D3CC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61B6-15DC-47B6-88A3-2BF2B7AE4C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1" y="6217920"/>
            <a:ext cx="333414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5E93-AD21-4157-85A5-D6332473D3CC}" type="datetimeFigureOut">
              <a:rPr lang="en-US" smtClean="0"/>
              <a:pPr/>
              <a:t>5/6/2022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120" y="6217920"/>
            <a:ext cx="3334139" cy="45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61B6-15DC-47B6-88A3-2BF2B7AE4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5E93-AD21-4157-85A5-D6332473D3CC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61B6-15DC-47B6-88A3-2BF2B7AE4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81200" y="457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0780" y="5638800"/>
            <a:ext cx="6989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Premium is weighted average premium for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Historical OQBN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29693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431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2021 OQBN Premiums </a:t>
            </a:r>
            <a:br>
              <a:rPr lang="en-US" sz="3200" dirty="0"/>
            </a:br>
            <a:r>
              <a:rPr lang="en-US" sz="3200" dirty="0"/>
              <a:t>by Weight Class and Gender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924" y="5410201"/>
            <a:ext cx="684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OQBN lots and average premium represent sales where data was collected. </a:t>
            </a:r>
          </a:p>
          <a:p>
            <a:pPr algn="ctr"/>
            <a:r>
              <a:rPr lang="en-US" sz="1100" dirty="0"/>
              <a:t>Premium is weighted average premium of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OQBN data, 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66BD7E-9918-43EF-9CE3-2D1869D7E402}"/>
              </a:ext>
            </a:extLst>
          </p:cNvPr>
          <p:cNvGraphicFramePr>
            <a:graphicFrameLocks/>
          </p:cNvGraphicFramePr>
          <p:nvPr/>
        </p:nvGraphicFramePr>
        <p:xfrm>
          <a:off x="1828800" y="1342292"/>
          <a:ext cx="8458200" cy="40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62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1633985" y="181708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0780" y="5638800"/>
            <a:ext cx="6989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Premium is weighted average premium for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Historical OQBN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10803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780" y="5638800"/>
            <a:ext cx="6989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Premium is weighted average premium for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Historical OQBN data collection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700-000003000000}"/>
              </a:ext>
            </a:extLst>
          </p:cNvPr>
          <p:cNvGraphicFramePr>
            <a:graphicFrameLocks/>
          </p:cNvGraphicFramePr>
          <p:nvPr/>
        </p:nvGraphicFramePr>
        <p:xfrm>
          <a:off x="1706880" y="182880"/>
          <a:ext cx="8778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98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780" y="5638800"/>
            <a:ext cx="6989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Premium is weighted average premium for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Historical OQBN data collection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700-000004000000}"/>
              </a:ext>
            </a:extLst>
          </p:cNvPr>
          <p:cNvGraphicFramePr>
            <a:graphicFrameLocks/>
          </p:cNvGraphicFramePr>
          <p:nvPr/>
        </p:nvGraphicFramePr>
        <p:xfrm>
          <a:off x="1752600" y="1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62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780" y="5638800"/>
            <a:ext cx="6989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100" dirty="0"/>
              <a:t>Premium is weighted average premium for preconditioned calves relative to non-preconditioned calves at same sale. </a:t>
            </a:r>
          </a:p>
          <a:p>
            <a:pPr algn="ctr"/>
            <a:r>
              <a:rPr lang="en-US" sz="1100" dirty="0"/>
              <a:t>Source: K.C. Raper and D.S. Peel, Historical OQBN data collection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700-000006000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524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344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302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2021 OQBN Premiums  by Weight Class and Gender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Robe, Jeff</dc:creator>
  <cp:lastModifiedBy>Robe, Jeff</cp:lastModifiedBy>
  <cp:revision>2</cp:revision>
  <dcterms:created xsi:type="dcterms:W3CDTF">2022-05-06T17:40:09Z</dcterms:created>
  <dcterms:modified xsi:type="dcterms:W3CDTF">2022-05-06T17:51:55Z</dcterms:modified>
</cp:coreProperties>
</file>